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FCF7-BBEB-40BD-BFD8-AE85E1A68BF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1AF-386B-4EAD-8349-D2FCEB57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3FCF7-BBEB-40BD-BFD8-AE85E1A68BF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31AF-386B-4EAD-8349-D2FCEB57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19423A-68B4-4806-854E-1E03FF032A5A}"/>
              </a:ext>
            </a:extLst>
          </p:cNvPr>
          <p:cNvSpPr/>
          <p:nvPr/>
        </p:nvSpPr>
        <p:spPr>
          <a:xfrm>
            <a:off x="0" y="0"/>
            <a:ext cx="448627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8D176-2053-4324-BFB4-1208E1CADE6B}"/>
              </a:ext>
            </a:extLst>
          </p:cNvPr>
          <p:cNvSpPr txBox="1"/>
          <p:nvPr/>
        </p:nvSpPr>
        <p:spPr>
          <a:xfrm>
            <a:off x="958286" y="1853884"/>
            <a:ext cx="21394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Achieve the Global Standard of Excellence in the Treasury Profession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D915D3-EF17-4473-909A-F617F0A84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85" y="792499"/>
            <a:ext cx="2113719" cy="8603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9C6EE3-07D5-40F1-87E5-6DEBE72F85AC}"/>
              </a:ext>
            </a:extLst>
          </p:cNvPr>
          <p:cNvSpPr txBox="1"/>
          <p:nvPr/>
        </p:nvSpPr>
        <p:spPr>
          <a:xfrm>
            <a:off x="5021165" y="270992"/>
            <a:ext cx="6795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Earn Certified Treasury Professional accreditation to succeed in your current role and advance your Treasury career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5C1488-AC9A-4A16-84E3-E3D435D6BEA2}"/>
              </a:ext>
            </a:extLst>
          </p:cNvPr>
          <p:cNvSpPr txBox="1"/>
          <p:nvPr/>
        </p:nvSpPr>
        <p:spPr>
          <a:xfrm>
            <a:off x="5158676" y="1652857"/>
            <a:ext cx="679575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Rocky Mountain AFP’s CTP Exam Preparation Course will help you earn your CTP, the first time you take the test!</a:t>
            </a:r>
          </a:p>
          <a:p>
            <a:endParaRPr lang="en-US" sz="1400" dirty="0"/>
          </a:p>
          <a:p>
            <a:r>
              <a:rPr lang="en-US" sz="1400" dirty="0"/>
              <a:t>Course developed by D.J. Masson of the Kelley School of Business at Indiana University with over 10 years of proven success. </a:t>
            </a:r>
          </a:p>
          <a:p>
            <a:endParaRPr lang="en-US" sz="1400" dirty="0"/>
          </a:p>
          <a:p>
            <a:r>
              <a:rPr lang="en-US" sz="1400" dirty="0"/>
              <a:t>8 live, 1 hour, sessions over 6 days. Sessions delivered via zoom. May 4 – May 15</a:t>
            </a:r>
          </a:p>
          <a:p>
            <a:endParaRPr lang="en-US" sz="1400" dirty="0"/>
          </a:p>
          <a:p>
            <a:r>
              <a:rPr lang="en-US" sz="1400" dirty="0"/>
              <a:t>Plus access to on-line course site, with over 40 hours of pre-recorded videos, practice exams, and other prep materials.</a:t>
            </a:r>
          </a:p>
          <a:p>
            <a:endParaRPr lang="en-US" sz="1400" dirty="0"/>
          </a:p>
          <a:p>
            <a:r>
              <a:rPr lang="en-US" sz="1400" dirty="0"/>
              <a:t>Members: $350, Non-Members: $450, includes 2021-2022 annual membership. (Participants required to purchase Essentials of Treasury Management and register for testing at afponline.org. Testing occurs June 1 to July 31, 2021.) 	</a:t>
            </a:r>
          </a:p>
          <a:p>
            <a:endParaRPr lang="en-US" sz="1400" dirty="0"/>
          </a:p>
          <a:p>
            <a:r>
              <a:rPr lang="en-US" sz="1400" dirty="0"/>
              <a:t>Rocky Mountain AFP Summit Bundle includes admittance to the Virtual 2021 Summit and 30-60 minutes of mentoring with a Corporate Practitioner or Bank/Fintech Provider from the RMAFP.</a:t>
            </a:r>
          </a:p>
          <a:p>
            <a:endParaRPr lang="en-US" sz="1400" dirty="0"/>
          </a:p>
          <a:p>
            <a:r>
              <a:rPr lang="en-US" b="1" dirty="0"/>
              <a:t>RMAFP Summit Bundles: Members = $475, Non-Members = $575 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REGISTER: www.rmafp.org/events/register.aspx?id=1480671,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10% discount for 2 or more from same organization.</a:t>
            </a:r>
            <a:r>
              <a:rPr lang="en-US" sz="1000" dirty="0"/>
              <a:t> </a:t>
            </a:r>
            <a:endParaRPr lang="en-US" sz="1000" b="1" dirty="0">
              <a:solidFill>
                <a:srgbClr val="FF0000"/>
              </a:solidFill>
            </a:endParaRPr>
          </a:p>
          <a:p>
            <a:endParaRPr lang="en-US" sz="1400" b="1" dirty="0"/>
          </a:p>
          <a:p>
            <a:endParaRPr lang="en-US" sz="1600" b="1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344DBEA-4386-4ED2-AF6B-671226D9F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891" y="34610"/>
            <a:ext cx="1689688" cy="16896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8BA400-B1C7-4154-B6F5-D46BC00B990E}"/>
              </a:ext>
            </a:extLst>
          </p:cNvPr>
          <p:cNvSpPr txBox="1"/>
          <p:nvPr/>
        </p:nvSpPr>
        <p:spPr>
          <a:xfrm>
            <a:off x="1509850" y="86326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Sponsored by: </a:t>
            </a:r>
          </a:p>
        </p:txBody>
      </p:sp>
    </p:spTree>
    <p:extLst>
      <p:ext uri="{BB962C8B-B14F-4D97-AF65-F5344CB8AC3E}">
        <p14:creationId xmlns:p14="http://schemas.microsoft.com/office/powerpoint/2010/main" val="751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19423A-68B4-4806-854E-1E03FF032A5A}"/>
              </a:ext>
            </a:extLst>
          </p:cNvPr>
          <p:cNvSpPr/>
          <p:nvPr/>
        </p:nvSpPr>
        <p:spPr>
          <a:xfrm>
            <a:off x="0" y="0"/>
            <a:ext cx="448627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8D176-2053-4324-BFB4-1208E1CADE6B}"/>
              </a:ext>
            </a:extLst>
          </p:cNvPr>
          <p:cNvSpPr txBox="1"/>
          <p:nvPr/>
        </p:nvSpPr>
        <p:spPr>
          <a:xfrm>
            <a:off x="958286" y="1853884"/>
            <a:ext cx="21394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Achieve the Global Standard of Excellence in the Treasury Profession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D915D3-EF17-4473-909A-F617F0A84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85" y="792499"/>
            <a:ext cx="2113719" cy="8603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9C6EE3-07D5-40F1-87E5-6DEBE72F85AC}"/>
              </a:ext>
            </a:extLst>
          </p:cNvPr>
          <p:cNvSpPr txBox="1"/>
          <p:nvPr/>
        </p:nvSpPr>
        <p:spPr>
          <a:xfrm>
            <a:off x="5158676" y="761013"/>
            <a:ext cx="679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Schedule and Syllabus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5C1488-AC9A-4A16-84E3-E3D435D6BEA2}"/>
              </a:ext>
            </a:extLst>
          </p:cNvPr>
          <p:cNvSpPr txBox="1"/>
          <p:nvPr/>
        </p:nvSpPr>
        <p:spPr>
          <a:xfrm>
            <a:off x="5158676" y="1324514"/>
            <a:ext cx="654039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Agenda for 8-Session CTP Review 2021 – Virtual Edition </a:t>
            </a:r>
            <a:endParaRPr lang="en-US" sz="14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1400" b="1" i="1" dirty="0">
                <a:ea typeface="MS Mincho" panose="02020609040205080304" pitchFamily="49" charset="-128"/>
                <a:cs typeface="Arial" panose="020B0604020202020204" pitchFamily="34" charset="0"/>
              </a:rPr>
              <a:t>Sessions run for 60 minutes – Chapter references are to ETM6</a:t>
            </a:r>
            <a:endParaRPr lang="en-US" sz="14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4, 2021 (4 pm – 5 pm) : Session #1: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Intro to CTP Exam (2); Overview of New ETM6 Text</a:t>
            </a:r>
          </a:p>
          <a:p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6 (4 pm – 5 pm) Session #2: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Chap 3, 4 &amp; 7 – Banks, </a:t>
            </a:r>
            <a:r>
              <a:rPr lang="en-US" sz="1400" dirty="0" err="1">
                <a:ea typeface="MS Mincho" panose="02020609040205080304" pitchFamily="49" charset="-128"/>
                <a:cs typeface="Arial" panose="020B0604020202020204" pitchFamily="34" charset="0"/>
              </a:rPr>
              <a:t>Pmt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 Systems &amp; Relationship </a:t>
            </a:r>
            <a:r>
              <a:rPr lang="en-US" sz="1400" dirty="0" err="1">
                <a:ea typeface="MS Mincho" panose="02020609040205080304" pitchFamily="49" charset="-128"/>
                <a:cs typeface="Arial" panose="020B0604020202020204" pitchFamily="34" charset="0"/>
              </a:rPr>
              <a:t>Mgmt</a:t>
            </a:r>
            <a:endParaRPr lang="en-US" sz="14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8 (8 am – 10 am) Session #3: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Chap 8 &amp; 9 – Financial Statements, Analysis &amp; Decisions; </a:t>
            </a:r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Session #4: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Chap 10 &amp; 11 – Working Capital &amp; Working Capital Metrics</a:t>
            </a:r>
          </a:p>
          <a:p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11 (4 pm – 5 pm) Session #5: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Chap 13: ST Investing/Borrowing</a:t>
            </a:r>
          </a:p>
          <a:p>
            <a:r>
              <a:rPr lang="en-US" sz="1400" b="1" i="1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sz="14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13 (4 pm – 5 pm) Session #6: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Chap 14, 16 &amp; 17 – Cash Forecasting, Op. &amp; Fin. Risk</a:t>
            </a:r>
          </a:p>
          <a:p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15 (8 am – 10 am) Session #7: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  Chap 12: Disbursements, Collections, Concentration; </a:t>
            </a:r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Session #8: </a:t>
            </a: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CTP Math – Review of Calculations</a:t>
            </a:r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endParaRPr lang="en-US" sz="1400" b="1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RMAFP Bundle Includes: Virtual Summit admittance on </a:t>
            </a:r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May 20 (8 am – 5 pm) </a:t>
            </a:r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and, </a:t>
            </a:r>
            <a:r>
              <a:rPr lang="en-US" sz="1400" b="1" u="sng" dirty="0">
                <a:ea typeface="MS Mincho" panose="02020609040205080304" pitchFamily="49" charset="-128"/>
                <a:cs typeface="Arial" panose="020B0604020202020204" pitchFamily="34" charset="0"/>
              </a:rPr>
              <a:t>post Summit</a:t>
            </a:r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, a virtual coffee mentoring session with a corporate practitioner or bank/fintech leader from the RMAFP membership. </a:t>
            </a:r>
            <a:endParaRPr lang="en-US" sz="14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367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19423A-68B4-4806-854E-1E03FF032A5A}"/>
              </a:ext>
            </a:extLst>
          </p:cNvPr>
          <p:cNvSpPr/>
          <p:nvPr/>
        </p:nvSpPr>
        <p:spPr>
          <a:xfrm>
            <a:off x="0" y="0"/>
            <a:ext cx="448627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8D176-2053-4324-BFB4-1208E1CADE6B}"/>
              </a:ext>
            </a:extLst>
          </p:cNvPr>
          <p:cNvSpPr txBox="1"/>
          <p:nvPr/>
        </p:nvSpPr>
        <p:spPr>
          <a:xfrm>
            <a:off x="958286" y="1853884"/>
            <a:ext cx="21394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Achieve the Global Standard of Excellence in the Treasury Profession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D915D3-EF17-4473-909A-F617F0A84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85" y="792499"/>
            <a:ext cx="2113719" cy="8603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9C6EE3-07D5-40F1-87E5-6DEBE72F85AC}"/>
              </a:ext>
            </a:extLst>
          </p:cNvPr>
          <p:cNvSpPr txBox="1"/>
          <p:nvPr/>
        </p:nvSpPr>
        <p:spPr>
          <a:xfrm>
            <a:off x="5030998" y="276330"/>
            <a:ext cx="679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Benefits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5C1488-AC9A-4A16-84E3-E3D435D6BEA2}"/>
              </a:ext>
            </a:extLst>
          </p:cNvPr>
          <p:cNvSpPr txBox="1"/>
          <p:nvPr/>
        </p:nvSpPr>
        <p:spPr>
          <a:xfrm>
            <a:off x="5080159" y="862849"/>
            <a:ext cx="65403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dec"/>
              </a:tabLst>
            </a:pPr>
            <a:endParaRPr lang="en-US" sz="1400" b="1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defTabSz="0">
              <a:tabLst>
                <a:tab pos="5486400" algn="dec"/>
              </a:tabLst>
            </a:pPr>
            <a:r>
              <a:rPr lang="en-US" sz="2400" b="1" dirty="0">
                <a:ea typeface="MS Mincho" panose="02020609040205080304" pitchFamily="49" charset="-128"/>
                <a:cs typeface="Arial" panose="020B0604020202020204" pitchFamily="34" charset="0"/>
              </a:rPr>
              <a:t>Non-Member RMAFP Summit Bundle	$			575.00</a:t>
            </a:r>
          </a:p>
          <a:p>
            <a:pPr defTabSz="0"/>
            <a:r>
              <a:rPr lang="en-US" sz="2400" b="1" dirty="0">
                <a:ea typeface="MS Mincho" panose="02020609040205080304" pitchFamily="49" charset="-128"/>
                <a:cs typeface="Arial" panose="020B0604020202020204" pitchFamily="34" charset="0"/>
              </a:rPr>
              <a:t>Member RMAFP Summit Bundle	                  $475.00</a:t>
            </a:r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			                             </a:t>
            </a:r>
          </a:p>
          <a:p>
            <a:pPr defTabSz="0">
              <a:tabLst>
                <a:tab pos="5486400" algn="dec"/>
              </a:tabLst>
            </a:pPr>
            <a:endParaRPr lang="en-US" sz="1400" b="1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tabLst>
                <a:tab pos="5486400" algn="dec"/>
              </a:tabLst>
            </a:pPr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Includes: </a:t>
            </a:r>
          </a:p>
          <a:p>
            <a:pPr defTabSz="0">
              <a:tabLst>
                <a:tab pos="5486400" algn="dec"/>
              </a:tabLst>
            </a:pP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Class 		$	450.00</a:t>
            </a:r>
          </a:p>
          <a:p>
            <a:pPr defTabSz="0">
              <a:tabLst>
                <a:tab pos="5486400" algn="dec"/>
              </a:tabLst>
            </a:pP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21-22 RMAFP Membership		$160.00</a:t>
            </a:r>
          </a:p>
          <a:p>
            <a:pPr defTabSz="0">
              <a:tabLst>
                <a:tab pos="5486400" algn="dec"/>
              </a:tabLst>
            </a:pP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Rocky Mountain Virtual Summit 				$250.00			</a:t>
            </a:r>
          </a:p>
          <a:p>
            <a:pPr>
              <a:tabLst>
                <a:tab pos="5486400" algn="dec"/>
              </a:tabLst>
            </a:pP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A virtual coffee/mentoring session with a corporate practitioner or bank/fintech leader from the RMAFP membership scheduled after the class.                               	    Priceless!!</a:t>
            </a:r>
          </a:p>
          <a:p>
            <a:pPr>
              <a:tabLst>
                <a:tab pos="5486400" algn="dec"/>
              </a:tabLst>
            </a:pPr>
            <a:endParaRPr lang="en-US" sz="14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defTabSz="0"/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Total Value								                                                                                                                       $860.00</a:t>
            </a:r>
          </a:p>
          <a:p>
            <a:pPr>
              <a:tabLst>
                <a:tab pos="5486400" algn="dec"/>
              </a:tabLst>
            </a:pPr>
            <a:r>
              <a:rPr lang="en-US" sz="1400" dirty="0">
                <a:ea typeface="MS Mincho" panose="02020609040205080304" pitchFamily="49" charset="-128"/>
                <a:cs typeface="Arial" panose="020B0604020202020204" pitchFamily="34" charset="0"/>
              </a:rPr>
              <a:t>  </a:t>
            </a:r>
          </a:p>
          <a:p>
            <a:pPr algn="ctr">
              <a:tabLst>
                <a:tab pos="5486400" algn="dec"/>
              </a:tabLst>
            </a:pPr>
            <a:r>
              <a:rPr lang="en-US" sz="2400" b="1" dirty="0">
                <a:ea typeface="MS Mincho" panose="02020609040205080304" pitchFamily="49" charset="-128"/>
                <a:cs typeface="Arial" panose="020B0604020202020204" pitchFamily="34" charset="0"/>
              </a:rPr>
              <a:t>Savings of up to $285.00</a:t>
            </a:r>
          </a:p>
          <a:p>
            <a:pPr>
              <a:tabLst>
                <a:tab pos="5486400" algn="dec"/>
              </a:tabLst>
            </a:pPr>
            <a:endParaRPr lang="en-US" sz="1400" b="1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tabLst>
                <a:tab pos="5486400" algn="dec"/>
              </a:tabLst>
            </a:pPr>
            <a:r>
              <a:rPr lang="en-US" sz="1400" b="1" dirty="0"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endParaRPr lang="en-US" sz="1400" b="1" dirty="0"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D7052-5E3D-447F-B687-E759CCB65E54}"/>
              </a:ext>
            </a:extLst>
          </p:cNvPr>
          <p:cNvSpPr txBox="1"/>
          <p:nvPr/>
        </p:nvSpPr>
        <p:spPr>
          <a:xfrm>
            <a:off x="5157379" y="4808539"/>
            <a:ext cx="607633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Treasury Sales team leaders could use this course as training to improve their team’s understanding of essential treasury knowledge. </a:t>
            </a:r>
          </a:p>
          <a:p>
            <a:endParaRPr lang="en-US" sz="1400" dirty="0"/>
          </a:p>
          <a:p>
            <a:r>
              <a:rPr lang="en-US" sz="1400" dirty="0"/>
              <a:t>Understanding treasury concepts, roles and responsibilities creates the framework for career progression for both practitioners and providers. </a:t>
            </a:r>
          </a:p>
          <a:p>
            <a:endParaRPr lang="en-US" sz="1400" dirty="0"/>
          </a:p>
          <a:p>
            <a:r>
              <a:rPr lang="en-US" sz="1400" dirty="0"/>
              <a:t>CTP accreditation will establish one’s credibility and competence.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1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656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King</dc:creator>
  <cp:lastModifiedBy>Kimberly Lott</cp:lastModifiedBy>
  <cp:revision>14</cp:revision>
  <dcterms:created xsi:type="dcterms:W3CDTF">2021-01-15T19:07:48Z</dcterms:created>
  <dcterms:modified xsi:type="dcterms:W3CDTF">2021-04-15T17:12:22Z</dcterms:modified>
</cp:coreProperties>
</file>