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7"/>
  </p:notesMasterIdLst>
  <p:sldIdLst>
    <p:sldId id="3501" r:id="rId2"/>
    <p:sldId id="3508" r:id="rId3"/>
    <p:sldId id="3525" r:id="rId4"/>
    <p:sldId id="569" r:id="rId5"/>
    <p:sldId id="3515" r:id="rId6"/>
    <p:sldId id="3509" r:id="rId7"/>
    <p:sldId id="3506" r:id="rId8"/>
    <p:sldId id="3511" r:id="rId9"/>
    <p:sldId id="3514" r:id="rId10"/>
    <p:sldId id="256" r:id="rId11"/>
    <p:sldId id="257" r:id="rId12"/>
    <p:sldId id="259" r:id="rId13"/>
    <p:sldId id="258" r:id="rId14"/>
    <p:sldId id="3513" r:id="rId15"/>
    <p:sldId id="34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7BB8"/>
    <a:srgbClr val="152273"/>
    <a:srgbClr val="0091DF"/>
    <a:srgbClr val="FFFFFF"/>
    <a:srgbClr val="004A8E"/>
    <a:srgbClr val="0067C3"/>
    <a:srgbClr val="000000"/>
    <a:srgbClr val="010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7"/>
  </p:normalViewPr>
  <p:slideViewPr>
    <p:cSldViewPr snapToGrid="0">
      <p:cViewPr varScale="1">
        <p:scale>
          <a:sx n="107" d="100"/>
          <a:sy n="107" d="100"/>
        </p:scale>
        <p:origin x="714" y="10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439F1-10CF-6249-BFB9-C31266460D55}"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76527-D4D2-8547-88EB-79F2636BD7EA}" type="slidenum">
              <a:rPr lang="en-US" smtClean="0"/>
              <a:t>‹#›</a:t>
            </a:fld>
            <a:endParaRPr lang="en-US"/>
          </a:p>
        </p:txBody>
      </p:sp>
    </p:spTree>
    <p:extLst>
      <p:ext uri="{BB962C8B-B14F-4D97-AF65-F5344CB8AC3E}">
        <p14:creationId xmlns:p14="http://schemas.microsoft.com/office/powerpoint/2010/main" val="243361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talk to hundreds of treasury and finance leaders like you.  What your peers are telling us is their ideal state would be Optimized Treasury.  We realize you may already be well ahead of your peers.  We’re just here to learn more about your needs and see if we can help.</a:t>
            </a:r>
          </a:p>
        </p:txBody>
      </p:sp>
      <p:sp>
        <p:nvSpPr>
          <p:cNvPr id="4" name="Slide Number Placeholder 3"/>
          <p:cNvSpPr>
            <a:spLocks noGrp="1"/>
          </p:cNvSpPr>
          <p:nvPr>
            <p:ph type="sldNum" sz="quarter" idx="5"/>
          </p:nvPr>
        </p:nvSpPr>
        <p:spPr/>
        <p:txBody>
          <a:bodyPr/>
          <a:lstStyle/>
          <a:p>
            <a:fld id="{10976527-D4D2-8547-88EB-79F2636BD7EA}" type="slidenum">
              <a:rPr lang="en-US" smtClean="0"/>
              <a:t>1</a:t>
            </a:fld>
            <a:endParaRPr lang="en-US"/>
          </a:p>
        </p:txBody>
      </p:sp>
    </p:spTree>
    <p:extLst>
      <p:ext uri="{BB962C8B-B14F-4D97-AF65-F5344CB8AC3E}">
        <p14:creationId xmlns:p14="http://schemas.microsoft.com/office/powerpoint/2010/main" val="257927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Confirm Objectives/Priorities</a:t>
            </a:r>
          </a:p>
          <a:p>
            <a:pPr marL="0" indent="0">
              <a:buFont typeface="Arial" panose="020B0604020202020204" pitchFamily="34" charset="0"/>
              <a:buNone/>
            </a:pPr>
            <a:endParaRPr lang="en-US"/>
          </a:p>
          <a:p>
            <a:pPr marL="0" indent="0">
              <a:buFont typeface="Arial" panose="020B0604020202020204" pitchFamily="34" charset="0"/>
              <a:buNone/>
            </a:pPr>
            <a:r>
              <a:rPr lang="en-US" b="1"/>
              <a:t>Talking Points</a:t>
            </a:r>
          </a:p>
          <a:p>
            <a:pPr marL="171450" indent="-171450">
              <a:buFont typeface="Arial" panose="020B0604020202020204" pitchFamily="34" charset="0"/>
              <a:buChar char="•"/>
            </a:pPr>
            <a:r>
              <a:rPr lang="en-US"/>
              <a:t>Here are a few of the priorities I hear again and again as I talk to other finance and treasury leaders as it relates to their Treasury. </a:t>
            </a: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a:p>
          <a:p>
            <a:r>
              <a:rPr lang="en-US" sz="12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similar are these to your goals and priorities?</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the same?</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missing or different in your situation?</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would you prioritize? </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r>
              <a:rPr lang="en-US" sz="12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1200" i="1" kern="1200">
                <a:solidFill>
                  <a:schemeClr val="tx1"/>
                </a:solidFill>
                <a:effectLst/>
                <a:latin typeface="+mn-lt"/>
                <a:ea typeface="+mn-ea"/>
                <a:cs typeface="+mn-cs"/>
              </a:rPr>
              <a:t>Okay, that's helpful. If we're going to meet these priorities, we must understand the typical challenges that are getting in the way. We see a big dilemma getting in the way for organizations who are seeking to get more value from their Treasury. It looks like this... </a:t>
            </a:r>
          </a:p>
          <a:p>
            <a:endParaRPr lang="en-US"/>
          </a:p>
        </p:txBody>
      </p:sp>
      <p:sp>
        <p:nvSpPr>
          <p:cNvPr id="4" name="Slide Number Placeholder 3"/>
          <p:cNvSpPr>
            <a:spLocks noGrp="1"/>
          </p:cNvSpPr>
          <p:nvPr>
            <p:ph type="sldNum" sz="quarter" idx="5"/>
          </p:nvPr>
        </p:nvSpPr>
        <p:spPr/>
        <p:txBody>
          <a:bodyPr/>
          <a:lstStyle/>
          <a:p>
            <a:fld id="{10976527-D4D2-8547-88EB-79F2636BD7EA}" type="slidenum">
              <a:rPr lang="en-US" smtClean="0"/>
              <a:t>14</a:t>
            </a:fld>
            <a:endParaRPr lang="en-US"/>
          </a:p>
        </p:txBody>
      </p:sp>
    </p:spTree>
    <p:extLst>
      <p:ext uri="{BB962C8B-B14F-4D97-AF65-F5344CB8AC3E}">
        <p14:creationId xmlns:p14="http://schemas.microsoft.com/office/powerpoint/2010/main" val="338830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976527-D4D2-8547-88EB-79F2636BD7EA}" type="slidenum">
              <a:rPr lang="en-US" smtClean="0"/>
              <a:t>15</a:t>
            </a:fld>
            <a:endParaRPr lang="en-US"/>
          </a:p>
        </p:txBody>
      </p:sp>
    </p:spTree>
    <p:extLst>
      <p:ext uri="{BB962C8B-B14F-4D97-AF65-F5344CB8AC3E}">
        <p14:creationId xmlns:p14="http://schemas.microsoft.com/office/powerpoint/2010/main" val="237885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Confirm Objectives/Priorities</a:t>
            </a:r>
          </a:p>
          <a:p>
            <a:pPr marL="0" indent="0">
              <a:buFont typeface="Arial" panose="020B0604020202020204" pitchFamily="34" charset="0"/>
              <a:buNone/>
            </a:pPr>
            <a:endParaRPr lang="en-US"/>
          </a:p>
          <a:p>
            <a:pPr marL="0" indent="0">
              <a:buFont typeface="Arial" panose="020B0604020202020204" pitchFamily="34" charset="0"/>
              <a:buNone/>
            </a:pPr>
            <a:r>
              <a:rPr lang="en-US" b="1"/>
              <a:t>Talking Points</a:t>
            </a:r>
          </a:p>
          <a:p>
            <a:pPr marL="171450" indent="-171450">
              <a:buFont typeface="Arial" panose="020B0604020202020204" pitchFamily="34" charset="0"/>
              <a:buChar char="•"/>
            </a:pPr>
            <a:r>
              <a:rPr lang="en-US"/>
              <a:t>Here are a few of the priorities I hear again and again as I talk to other finance and treasury leaders as it relates to their Treasury. </a:t>
            </a: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a:p>
          <a:p>
            <a:r>
              <a:rPr lang="en-US" sz="12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similar are these to your goals and priorities?</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the same?</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missing or different in your situation?</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would you prioritize? </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r>
              <a:rPr lang="en-US" sz="12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1200" i="1" kern="1200">
                <a:solidFill>
                  <a:schemeClr val="tx1"/>
                </a:solidFill>
                <a:effectLst/>
                <a:latin typeface="+mn-lt"/>
                <a:ea typeface="+mn-ea"/>
                <a:cs typeface="+mn-cs"/>
              </a:rPr>
              <a:t>Okay, that's helpful. If we're going to meet these priorities, we must understand the typical challenges that are getting in the way. We see a big dilemma getting in the way for organizations who are seeking to get more value from their Treasury. It looks like this... </a:t>
            </a:r>
          </a:p>
          <a:p>
            <a:endParaRPr lang="en-US"/>
          </a:p>
        </p:txBody>
      </p:sp>
      <p:sp>
        <p:nvSpPr>
          <p:cNvPr id="4" name="Slide Number Placeholder 3"/>
          <p:cNvSpPr>
            <a:spLocks noGrp="1"/>
          </p:cNvSpPr>
          <p:nvPr>
            <p:ph type="sldNum" sz="quarter" idx="5"/>
          </p:nvPr>
        </p:nvSpPr>
        <p:spPr/>
        <p:txBody>
          <a:bodyPr/>
          <a:lstStyle/>
          <a:p>
            <a:fld id="{10976527-D4D2-8547-88EB-79F2636BD7EA}" type="slidenum">
              <a:rPr lang="en-US" smtClean="0"/>
              <a:t>2</a:t>
            </a:fld>
            <a:endParaRPr lang="en-US"/>
          </a:p>
        </p:txBody>
      </p:sp>
    </p:spTree>
    <p:extLst>
      <p:ext uri="{BB962C8B-B14F-4D97-AF65-F5344CB8AC3E}">
        <p14:creationId xmlns:p14="http://schemas.microsoft.com/office/powerpoint/2010/main" val="8340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b="1"/>
              <a:t>Talking Points</a:t>
            </a:r>
          </a:p>
          <a:p>
            <a:pPr marL="171450" indent="-171450">
              <a:buFont typeface="Arial" panose="020B0604020202020204" pitchFamily="34" charset="0"/>
              <a:buChar char="•"/>
            </a:pPr>
            <a:r>
              <a:rPr lang="en-US" sz="900"/>
              <a:t>I’m excited to share with you today some of the new capabilities we have been bringing to the Treasury function, and how a new level of technology enablement has been delivering some very real value for our clients. </a:t>
            </a:r>
          </a:p>
          <a:p>
            <a:pPr marL="171450" indent="-171450">
              <a:buFont typeface="Arial" panose="020B0604020202020204" pitchFamily="34" charset="0"/>
              <a:buChar char="•"/>
            </a:pPr>
            <a:r>
              <a:rPr lang="en-US" sz="900"/>
              <a:t>What we are looking at on this slide is the value one of our clients has been expecting to see as a result of incorporating our solution into the way they run their Treasury. My hunch is you will see significant time and money value too, as we have our conversation today. </a:t>
            </a:r>
          </a:p>
          <a:p>
            <a:pPr marL="171450" indent="-171450">
              <a:buFont typeface="Arial" panose="020B0604020202020204" pitchFamily="34" charset="0"/>
              <a:buChar char="•"/>
            </a:pPr>
            <a:r>
              <a:rPr lang="en-US" sz="900"/>
              <a:t>For our time today</a:t>
            </a:r>
            <a:r>
              <a:rPr lang="en-US" sz="900" kern="1200">
                <a:solidFill>
                  <a:schemeClr val="tx1"/>
                </a:solidFill>
                <a:effectLst/>
                <a:latin typeface="+mn-lt"/>
                <a:ea typeface="+mn-ea"/>
                <a:cs typeface="+mn-cs"/>
              </a:rPr>
              <a:t>, we'll let this idea of </a:t>
            </a:r>
            <a:r>
              <a:rPr lang="en-US" sz="900" u="sng" kern="1200">
                <a:solidFill>
                  <a:schemeClr val="tx1"/>
                </a:solidFill>
                <a:effectLst/>
                <a:latin typeface="+mn-lt"/>
                <a:ea typeface="+mn-ea"/>
                <a:cs typeface="+mn-cs"/>
              </a:rPr>
              <a:t>time and money</a:t>
            </a:r>
            <a:r>
              <a:rPr lang="en-US" sz="900" kern="1200">
                <a:solidFill>
                  <a:schemeClr val="tx1"/>
                </a:solidFill>
                <a:effectLst/>
                <a:latin typeface="+mn-lt"/>
                <a:ea typeface="+mn-ea"/>
                <a:cs typeface="+mn-cs"/>
              </a:rPr>
              <a:t> be the guiding theme as we:</a:t>
            </a:r>
            <a:endParaRPr lang="en-US" sz="1000" kern="1200">
              <a:solidFill>
                <a:schemeClr val="tx1"/>
              </a:solidFill>
              <a:effectLst/>
              <a:latin typeface="+mn-lt"/>
              <a:ea typeface="+mn-ea"/>
              <a:cs typeface="+mn-cs"/>
            </a:endParaRPr>
          </a:p>
          <a:p>
            <a:pPr marL="628650" lvl="1" indent="-171450">
              <a:buFont typeface="Arial" panose="020B0604020202020204" pitchFamily="34" charset="0"/>
              <a:buChar char="•"/>
            </a:pPr>
            <a:r>
              <a:rPr lang="en-US" sz="900" kern="1200">
                <a:solidFill>
                  <a:schemeClr val="tx1"/>
                </a:solidFill>
                <a:effectLst/>
                <a:latin typeface="+mn-lt"/>
                <a:ea typeface="+mn-ea"/>
                <a:cs typeface="+mn-cs"/>
              </a:rPr>
              <a:t>Confirm and align on your key priorities in relation to your Treasury</a:t>
            </a:r>
            <a:endParaRPr lang="en-US" sz="1000" kern="1200">
              <a:solidFill>
                <a:schemeClr val="tx1"/>
              </a:solidFill>
              <a:effectLst/>
              <a:latin typeface="+mn-lt"/>
              <a:ea typeface="+mn-ea"/>
              <a:cs typeface="+mn-cs"/>
            </a:endParaRPr>
          </a:p>
          <a:p>
            <a:pPr marL="628650" lvl="1" indent="-171450">
              <a:buFont typeface="Arial" panose="020B0604020202020204" pitchFamily="34" charset="0"/>
              <a:buChar char="•"/>
            </a:pPr>
            <a:r>
              <a:rPr lang="en-US" sz="900" kern="1200">
                <a:solidFill>
                  <a:schemeClr val="tx1"/>
                </a:solidFill>
                <a:effectLst/>
                <a:latin typeface="+mn-lt"/>
                <a:ea typeface="+mn-ea"/>
                <a:cs typeface="+mn-cs"/>
              </a:rPr>
              <a:t>Discuss the challenges facing your team as it relates to your Treasury</a:t>
            </a:r>
            <a:endParaRPr lang="en-US" sz="1000" kern="1200">
              <a:solidFill>
                <a:schemeClr val="tx1"/>
              </a:solidFill>
              <a:effectLst/>
              <a:latin typeface="+mn-lt"/>
              <a:ea typeface="+mn-ea"/>
              <a:cs typeface="+mn-cs"/>
            </a:endParaRPr>
          </a:p>
          <a:p>
            <a:pPr marL="628650" lvl="1" indent="-171450">
              <a:buFont typeface="Arial" panose="020B0604020202020204" pitchFamily="34" charset="0"/>
              <a:buChar char="•"/>
            </a:pPr>
            <a:r>
              <a:rPr lang="en-US" sz="900" kern="1200">
                <a:solidFill>
                  <a:schemeClr val="tx1"/>
                </a:solidFill>
                <a:effectLst/>
                <a:latin typeface="+mn-lt"/>
                <a:ea typeface="+mn-ea"/>
                <a:cs typeface="+mn-cs"/>
              </a:rPr>
              <a:t>Share stories and insights on what others are doing to minimize the wasting of time and money and to optimize their Treasury to deliver greater value for their organizations</a:t>
            </a:r>
            <a:endParaRPr lang="en-US" sz="1000" kern="1200">
              <a:solidFill>
                <a:schemeClr val="tx1"/>
              </a:solidFill>
              <a:effectLst/>
              <a:latin typeface="+mn-lt"/>
              <a:ea typeface="+mn-ea"/>
              <a:cs typeface="+mn-cs"/>
            </a:endParaRPr>
          </a:p>
          <a:p>
            <a:pPr marL="628650" lvl="1" indent="-171450">
              <a:buFont typeface="Arial" panose="020B0604020202020204" pitchFamily="34" charset="0"/>
              <a:buChar char="•"/>
            </a:pPr>
            <a:r>
              <a:rPr lang="en-US" sz="900" kern="1200">
                <a:solidFill>
                  <a:schemeClr val="tx1"/>
                </a:solidFill>
                <a:effectLst/>
                <a:latin typeface="+mn-lt"/>
                <a:ea typeface="+mn-ea"/>
                <a:cs typeface="+mn-cs"/>
              </a:rPr>
              <a:t>Align on next steps</a:t>
            </a:r>
          </a:p>
          <a:p>
            <a:pPr marL="0" indent="0">
              <a:buFont typeface="Arial" panose="020B0604020202020204" pitchFamily="34" charset="0"/>
              <a:buNone/>
            </a:pPr>
            <a:endParaRPr lang="en-US" sz="900"/>
          </a:p>
          <a:p>
            <a:r>
              <a:rPr lang="en-US" sz="900" b="1" kern="1200" cap="small">
                <a:solidFill>
                  <a:schemeClr val="tx1"/>
                </a:solidFill>
                <a:effectLst/>
                <a:latin typeface="+mn-lt"/>
                <a:ea typeface="+mn-ea"/>
                <a:cs typeface="+mn-cs"/>
              </a:rPr>
              <a:t>Questions to Ask</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Please let us know if this seems like the right focus for our conversation today?</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Is there anything else you wanted to cover? </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r>
              <a:rPr lang="en-US" sz="900" b="1" kern="1200" cap="small">
                <a:solidFill>
                  <a:schemeClr val="tx1"/>
                </a:solidFill>
                <a:effectLst/>
                <a:latin typeface="+mn-lt"/>
                <a:ea typeface="+mn-ea"/>
                <a:cs typeface="+mn-cs"/>
              </a:rPr>
              <a:t>Transition</a:t>
            </a:r>
          </a:p>
          <a:p>
            <a:pPr marL="0" lvl="0" indent="0">
              <a:buFont typeface="Arial" panose="020B0604020202020204" pitchFamily="34" charset="0"/>
              <a:buNone/>
            </a:pPr>
            <a:r>
              <a:rPr lang="en-US" sz="900" i="1" kern="1200">
                <a:solidFill>
                  <a:schemeClr val="tx1"/>
                </a:solidFill>
                <a:effectLst/>
                <a:latin typeface="+mn-lt"/>
                <a:ea typeface="+mn-ea"/>
                <a:cs typeface="+mn-cs"/>
              </a:rPr>
              <a:t>Before we dive into the challenges we often see other organizations facing in their Treasury group, I want to make sure I'm aligned with your objectives and priorities...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6527-D4D2-8547-88EB-79F2636BD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41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b="1"/>
              <a:t>Talking Points</a:t>
            </a:r>
          </a:p>
          <a:p>
            <a:pPr marL="171450" indent="-171450">
              <a:buFont typeface="Arial" panose="020B0604020202020204" pitchFamily="34" charset="0"/>
              <a:buChar char="•"/>
            </a:pPr>
            <a:r>
              <a:rPr lang="en-US" sz="900"/>
              <a:t>I’m excited to share with you today some of the new capabilities we have been bringing to the Treasury function, and how a new level of technology enablement has been delivering some very real value for our clients. </a:t>
            </a:r>
          </a:p>
          <a:p>
            <a:pPr marL="171450" indent="-171450">
              <a:buFont typeface="Arial" panose="020B0604020202020204" pitchFamily="34" charset="0"/>
              <a:buChar char="•"/>
            </a:pPr>
            <a:r>
              <a:rPr lang="en-US" sz="900"/>
              <a:t>What we are looking at on this slide is the value one of our clients has been expecting to see as a result of incorporating our solution into the way they run their Treasury. My hunch is you will see significant time and money value too, as we have our conversation today. </a:t>
            </a:r>
          </a:p>
          <a:p>
            <a:pPr marL="171450" indent="-171450">
              <a:buFont typeface="Arial" panose="020B0604020202020204" pitchFamily="34" charset="0"/>
              <a:buChar char="•"/>
            </a:pPr>
            <a:r>
              <a:rPr lang="en-US" sz="900"/>
              <a:t>For our time today</a:t>
            </a:r>
            <a:r>
              <a:rPr lang="en-US" sz="900" kern="1200">
                <a:solidFill>
                  <a:schemeClr val="tx1"/>
                </a:solidFill>
                <a:effectLst/>
                <a:latin typeface="+mn-lt"/>
                <a:ea typeface="+mn-ea"/>
                <a:cs typeface="+mn-cs"/>
              </a:rPr>
              <a:t>, we'll let this idea of </a:t>
            </a:r>
            <a:r>
              <a:rPr lang="en-US" sz="900" u="sng" kern="1200">
                <a:solidFill>
                  <a:schemeClr val="tx1"/>
                </a:solidFill>
                <a:effectLst/>
                <a:latin typeface="+mn-lt"/>
                <a:ea typeface="+mn-ea"/>
                <a:cs typeface="+mn-cs"/>
              </a:rPr>
              <a:t>time and money</a:t>
            </a:r>
            <a:r>
              <a:rPr lang="en-US" sz="900" kern="1200">
                <a:solidFill>
                  <a:schemeClr val="tx1"/>
                </a:solidFill>
                <a:effectLst/>
                <a:latin typeface="+mn-lt"/>
                <a:ea typeface="+mn-ea"/>
                <a:cs typeface="+mn-cs"/>
              </a:rPr>
              <a:t> be the guiding theme as we:</a:t>
            </a:r>
            <a:endParaRPr lang="en-US" sz="1000" kern="1200">
              <a:solidFill>
                <a:schemeClr val="tx1"/>
              </a:solidFill>
              <a:effectLst/>
              <a:latin typeface="+mn-lt"/>
              <a:ea typeface="+mn-ea"/>
              <a:cs typeface="+mn-cs"/>
            </a:endParaRPr>
          </a:p>
          <a:p>
            <a:pPr marL="628650" lvl="1" indent="-171450">
              <a:buFont typeface="Arial" panose="020B0604020202020204" pitchFamily="34" charset="0"/>
              <a:buChar char="•"/>
            </a:pPr>
            <a:r>
              <a:rPr lang="en-US" sz="900" kern="1200">
                <a:solidFill>
                  <a:schemeClr val="tx1"/>
                </a:solidFill>
                <a:effectLst/>
                <a:latin typeface="+mn-lt"/>
                <a:ea typeface="+mn-ea"/>
                <a:cs typeface="+mn-cs"/>
              </a:rPr>
              <a:t>Confirm and align on your key priorities in relation to your Treasury</a:t>
            </a:r>
            <a:endParaRPr lang="en-US" sz="1000" kern="1200">
              <a:solidFill>
                <a:schemeClr val="tx1"/>
              </a:solidFill>
              <a:effectLst/>
              <a:latin typeface="+mn-lt"/>
              <a:ea typeface="+mn-ea"/>
              <a:cs typeface="+mn-cs"/>
            </a:endParaRPr>
          </a:p>
          <a:p>
            <a:pPr marL="628650" lvl="1" indent="-171450">
              <a:buFont typeface="Arial" panose="020B0604020202020204" pitchFamily="34" charset="0"/>
              <a:buChar char="•"/>
            </a:pPr>
            <a:r>
              <a:rPr lang="en-US" sz="900" kern="1200">
                <a:solidFill>
                  <a:schemeClr val="tx1"/>
                </a:solidFill>
                <a:effectLst/>
                <a:latin typeface="+mn-lt"/>
                <a:ea typeface="+mn-ea"/>
                <a:cs typeface="+mn-cs"/>
              </a:rPr>
              <a:t>Discuss the challenges facing your team as it relates to your Treasury</a:t>
            </a:r>
            <a:endParaRPr lang="en-US" sz="1000" kern="1200">
              <a:solidFill>
                <a:schemeClr val="tx1"/>
              </a:solidFill>
              <a:effectLst/>
              <a:latin typeface="+mn-lt"/>
              <a:ea typeface="+mn-ea"/>
              <a:cs typeface="+mn-cs"/>
            </a:endParaRPr>
          </a:p>
          <a:p>
            <a:pPr marL="628650" lvl="1" indent="-171450">
              <a:buFont typeface="Arial" panose="020B0604020202020204" pitchFamily="34" charset="0"/>
              <a:buChar char="•"/>
            </a:pPr>
            <a:r>
              <a:rPr lang="en-US" sz="900" kern="1200">
                <a:solidFill>
                  <a:schemeClr val="tx1"/>
                </a:solidFill>
                <a:effectLst/>
                <a:latin typeface="+mn-lt"/>
                <a:ea typeface="+mn-ea"/>
                <a:cs typeface="+mn-cs"/>
              </a:rPr>
              <a:t>Share stories and insights on what others are doing to minimize the wasting of time and money and to optimize their Treasury to deliver greater value for their organizations</a:t>
            </a:r>
            <a:endParaRPr lang="en-US" sz="1000" kern="1200">
              <a:solidFill>
                <a:schemeClr val="tx1"/>
              </a:solidFill>
              <a:effectLst/>
              <a:latin typeface="+mn-lt"/>
              <a:ea typeface="+mn-ea"/>
              <a:cs typeface="+mn-cs"/>
            </a:endParaRPr>
          </a:p>
          <a:p>
            <a:pPr marL="628650" lvl="1" indent="-171450">
              <a:buFont typeface="Arial" panose="020B0604020202020204" pitchFamily="34" charset="0"/>
              <a:buChar char="•"/>
            </a:pPr>
            <a:r>
              <a:rPr lang="en-US" sz="900" kern="1200">
                <a:solidFill>
                  <a:schemeClr val="tx1"/>
                </a:solidFill>
                <a:effectLst/>
                <a:latin typeface="+mn-lt"/>
                <a:ea typeface="+mn-ea"/>
                <a:cs typeface="+mn-cs"/>
              </a:rPr>
              <a:t>Align on next steps</a:t>
            </a:r>
          </a:p>
          <a:p>
            <a:pPr marL="0" indent="0">
              <a:buFont typeface="Arial" panose="020B0604020202020204" pitchFamily="34" charset="0"/>
              <a:buNone/>
            </a:pPr>
            <a:endParaRPr lang="en-US" sz="900"/>
          </a:p>
          <a:p>
            <a:r>
              <a:rPr lang="en-US" sz="900" b="1" kern="1200" cap="small">
                <a:solidFill>
                  <a:schemeClr val="tx1"/>
                </a:solidFill>
                <a:effectLst/>
                <a:latin typeface="+mn-lt"/>
                <a:ea typeface="+mn-ea"/>
                <a:cs typeface="+mn-cs"/>
              </a:rPr>
              <a:t>Questions to Ask</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Please let us know if this seems like the right focus for our conversation today?</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Is there anything else you wanted to cover? </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r>
              <a:rPr lang="en-US" sz="900" b="1" kern="1200" cap="small">
                <a:solidFill>
                  <a:schemeClr val="tx1"/>
                </a:solidFill>
                <a:effectLst/>
                <a:latin typeface="+mn-lt"/>
                <a:ea typeface="+mn-ea"/>
                <a:cs typeface="+mn-cs"/>
              </a:rPr>
              <a:t>Transition</a:t>
            </a:r>
          </a:p>
          <a:p>
            <a:pPr marL="0" lvl="0" indent="0">
              <a:buFont typeface="Arial" panose="020B0604020202020204" pitchFamily="34" charset="0"/>
              <a:buNone/>
            </a:pPr>
            <a:r>
              <a:rPr lang="en-US" sz="900" i="1" kern="1200">
                <a:solidFill>
                  <a:schemeClr val="tx1"/>
                </a:solidFill>
                <a:effectLst/>
                <a:latin typeface="+mn-lt"/>
                <a:ea typeface="+mn-ea"/>
                <a:cs typeface="+mn-cs"/>
              </a:rPr>
              <a:t>Before we dive into the challenges we often see other organizations facing in their Treasury group, I want to make sure I'm aligned with your objectives and priorities...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6527-D4D2-8547-88EB-79F2636BD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33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Confirm Objectives/Priorities</a:t>
            </a:r>
          </a:p>
          <a:p>
            <a:pPr marL="0" indent="0">
              <a:buFont typeface="Arial" panose="020B0604020202020204" pitchFamily="34" charset="0"/>
              <a:buNone/>
            </a:pPr>
            <a:endParaRPr lang="en-US"/>
          </a:p>
          <a:p>
            <a:pPr marL="0" indent="0">
              <a:buFont typeface="Arial" panose="020B0604020202020204" pitchFamily="34" charset="0"/>
              <a:buNone/>
            </a:pPr>
            <a:r>
              <a:rPr lang="en-US" b="1"/>
              <a:t>Talking Points</a:t>
            </a:r>
          </a:p>
          <a:p>
            <a:pPr marL="171450" indent="-171450">
              <a:buFont typeface="Arial" panose="020B0604020202020204" pitchFamily="34" charset="0"/>
              <a:buChar char="•"/>
            </a:pPr>
            <a:r>
              <a:rPr lang="en-US"/>
              <a:t>Here are a few of the priorities I hear again and again as I talk to other finance and treasury leaders as it relates to their Treasury. </a:t>
            </a: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a:p>
          <a:p>
            <a:r>
              <a:rPr lang="en-US" sz="12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similar are these to your goals and priorities?</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the same?</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missing or different in your situation?</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would you prioritize? </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r>
              <a:rPr lang="en-US" sz="12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1200" i="1" kern="1200">
                <a:solidFill>
                  <a:schemeClr val="tx1"/>
                </a:solidFill>
                <a:effectLst/>
                <a:latin typeface="+mn-lt"/>
                <a:ea typeface="+mn-ea"/>
                <a:cs typeface="+mn-cs"/>
              </a:rPr>
              <a:t>Okay, that's helpful. If we're going to meet these priorities, we must understand the typical challenges that are getting in the way. We see a big dilemma getting in the way for organizations who are seeking to get more value from their Treasury. It looks like this... </a:t>
            </a:r>
          </a:p>
          <a:p>
            <a:endParaRPr lang="en-US"/>
          </a:p>
        </p:txBody>
      </p:sp>
      <p:sp>
        <p:nvSpPr>
          <p:cNvPr id="4" name="Slide Number Placeholder 3"/>
          <p:cNvSpPr>
            <a:spLocks noGrp="1"/>
          </p:cNvSpPr>
          <p:nvPr>
            <p:ph type="sldNum" sz="quarter" idx="5"/>
          </p:nvPr>
        </p:nvSpPr>
        <p:spPr/>
        <p:txBody>
          <a:bodyPr/>
          <a:lstStyle/>
          <a:p>
            <a:fld id="{10976527-D4D2-8547-88EB-79F2636BD7EA}" type="slidenum">
              <a:rPr lang="en-US" smtClean="0"/>
              <a:t>5</a:t>
            </a:fld>
            <a:endParaRPr lang="en-US"/>
          </a:p>
        </p:txBody>
      </p:sp>
    </p:spTree>
    <p:extLst>
      <p:ext uri="{BB962C8B-B14F-4D97-AF65-F5344CB8AC3E}">
        <p14:creationId xmlns:p14="http://schemas.microsoft.com/office/powerpoint/2010/main" val="259932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Confirm Objectives/Priorities</a:t>
            </a:r>
          </a:p>
          <a:p>
            <a:pPr marL="0" indent="0">
              <a:buFont typeface="Arial" panose="020B0604020202020204" pitchFamily="34" charset="0"/>
              <a:buNone/>
            </a:pPr>
            <a:endParaRPr lang="en-US"/>
          </a:p>
          <a:p>
            <a:pPr marL="0" indent="0">
              <a:buFont typeface="Arial" panose="020B0604020202020204" pitchFamily="34" charset="0"/>
              <a:buNone/>
            </a:pPr>
            <a:r>
              <a:rPr lang="en-US" b="1"/>
              <a:t>Talking Points</a:t>
            </a:r>
          </a:p>
          <a:p>
            <a:pPr marL="171450" indent="-171450">
              <a:buFont typeface="Arial" panose="020B0604020202020204" pitchFamily="34" charset="0"/>
              <a:buChar char="•"/>
            </a:pPr>
            <a:r>
              <a:rPr lang="en-US"/>
              <a:t>Here are a few of the priorities I hear again and again as I talk to other finance and treasury leaders as it relates to their Treasury. </a:t>
            </a: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a:p>
          <a:p>
            <a:r>
              <a:rPr lang="en-US" sz="12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similar are these to your goals and priorities?</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the same?</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missing or different in your situation?</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would you prioritize? </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r>
              <a:rPr lang="en-US" sz="12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1200" i="1" kern="1200">
                <a:solidFill>
                  <a:schemeClr val="tx1"/>
                </a:solidFill>
                <a:effectLst/>
                <a:latin typeface="+mn-lt"/>
                <a:ea typeface="+mn-ea"/>
                <a:cs typeface="+mn-cs"/>
              </a:rPr>
              <a:t>Okay, that's helpful. If we're going to meet these priorities, we must understand the typical challenges that are getting in the way. We see a big dilemma getting in the way for organizations who are seeking to get more value from their Treasury. It looks like this...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6527-D4D2-8547-88EB-79F2636BD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91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500" b="1"/>
              <a:t>Talking Points – Why Change? (Left Side)</a:t>
            </a:r>
          </a:p>
          <a:p>
            <a:pPr marL="171450" indent="-171450">
              <a:buFont typeface="Arial" panose="020B0604020202020204" pitchFamily="34" charset="0"/>
              <a:buChar char="•"/>
            </a:pPr>
            <a:r>
              <a:rPr lang="en-US" sz="500"/>
              <a:t>Why did your peers change their current Treasury Operations?</a:t>
            </a:r>
          </a:p>
          <a:p>
            <a:pPr marL="171450" indent="-171450">
              <a:buFont typeface="Arial" panose="020B0604020202020204" pitchFamily="34" charset="0"/>
              <a:buChar char="•"/>
            </a:pPr>
            <a:r>
              <a:rPr lang="en-US" sz="500"/>
              <a:t>Because their previous state was inefficient.  Most processes were manual, information was delayed and often inaccurate.  </a:t>
            </a:r>
          </a:p>
          <a:p>
            <a:pPr marL="171450" indent="-171450">
              <a:buFont typeface="Arial" panose="020B0604020202020204" pitchFamily="34" charset="0"/>
              <a:buChar char="•"/>
            </a:pPr>
            <a:r>
              <a:rPr lang="en-US" sz="500"/>
              <a:t>Here’s the typical situation we see our clients’ facing.</a:t>
            </a:r>
          </a:p>
          <a:p>
            <a:pPr marL="171450" indent="-171450">
              <a:buFont typeface="Arial" panose="020B0604020202020204" pitchFamily="34" charset="0"/>
              <a:buChar char="•"/>
            </a:pPr>
            <a:r>
              <a:rPr lang="en-US" sz="500" kern="1200">
                <a:solidFill>
                  <a:schemeClr val="tx1"/>
                </a:solidFill>
                <a:effectLst/>
                <a:latin typeface="+mn-lt"/>
                <a:ea typeface="+mn-ea"/>
                <a:cs typeface="+mn-cs"/>
              </a:rPr>
              <a:t>They have a number of banks and asset managers, each with multiple accounts.</a:t>
            </a:r>
          </a:p>
          <a:p>
            <a:pPr marL="171450" indent="-171450">
              <a:buFont typeface="Arial" panose="020B0604020202020204" pitchFamily="34" charset="0"/>
              <a:buChar char="•"/>
            </a:pPr>
            <a:r>
              <a:rPr lang="en-US" sz="500" kern="1200">
                <a:solidFill>
                  <a:schemeClr val="tx1"/>
                </a:solidFill>
                <a:effectLst/>
                <a:latin typeface="+mn-lt"/>
                <a:ea typeface="+mn-ea"/>
                <a:cs typeface="+mn-cs"/>
              </a:rPr>
              <a:t>The day kicks off with someone assigned to pull down different csv files or download content, and then start to work with it in a larger spreadsheet.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 kern="1200">
                <a:solidFill>
                  <a:schemeClr val="tx1"/>
                </a:solidFill>
                <a:effectLst/>
                <a:latin typeface="+mn-lt"/>
                <a:ea typeface="+mn-ea"/>
                <a:cs typeface="+mn-cs"/>
              </a:rPr>
              <a:t>Then you can see the typical communication channel, emails and attachments, which can make for messy workflows with some typical comments and thought bubbles we often hear. </a:t>
            </a:r>
          </a:p>
          <a:p>
            <a:pPr marL="171450" indent="-171450">
              <a:buFont typeface="Arial" panose="020B0604020202020204" pitchFamily="34" charset="0"/>
              <a:buChar char="•"/>
            </a:pPr>
            <a:r>
              <a:rPr lang="en-US" sz="500" kern="1200">
                <a:solidFill>
                  <a:schemeClr val="tx1"/>
                </a:solidFill>
                <a:effectLst/>
                <a:latin typeface="+mn-lt"/>
                <a:ea typeface="+mn-ea"/>
                <a:cs typeface="+mn-cs"/>
              </a:rPr>
              <a:t>That person then has to pull in information from different departments to come up with an overall picture of the day’s cash needs and priorities. </a:t>
            </a:r>
          </a:p>
          <a:p>
            <a:pPr marL="171450" indent="-171450">
              <a:buFont typeface="Arial" panose="020B0604020202020204" pitchFamily="34" charset="0"/>
              <a:buChar char="•"/>
            </a:pPr>
            <a:r>
              <a:rPr lang="en-US" sz="500" kern="1200">
                <a:solidFill>
                  <a:schemeClr val="tx1"/>
                </a:solidFill>
                <a:effectLst/>
                <a:latin typeface="+mn-lt"/>
                <a:ea typeface="+mn-ea"/>
                <a:cs typeface="+mn-cs"/>
              </a:rPr>
              <a:t>You will see a dollar sign, with a danger sign…that means there could be costly errors being made with bad data, and human data entry and “massaging”.</a:t>
            </a:r>
          </a:p>
          <a:p>
            <a:pPr marL="171450" indent="-171450">
              <a:buFont typeface="Arial" panose="020B0604020202020204" pitchFamily="34" charset="0"/>
              <a:buChar char="•"/>
            </a:pPr>
            <a:endParaRPr lang="en-US" sz="500"/>
          </a:p>
          <a:p>
            <a:r>
              <a:rPr lang="en-US" sz="5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500" kern="1200">
                <a:solidFill>
                  <a:schemeClr val="tx1"/>
                </a:solidFill>
                <a:latin typeface="+mn-lt"/>
                <a:ea typeface="+mn-ea"/>
                <a:cs typeface="+mn-cs"/>
              </a:rPr>
              <a:t>How similar is this picture to your world? What's the same? What's different?</a:t>
            </a:r>
          </a:p>
          <a:p>
            <a:pPr marL="0" lvl="0" indent="0">
              <a:buFont typeface="Arial" panose="020B0604020202020204" pitchFamily="34" charset="0"/>
              <a:buNone/>
            </a:pPr>
            <a:endParaRPr lang="en-US" sz="500" kern="1200">
              <a:solidFill>
                <a:schemeClr val="tx1"/>
              </a:solidFill>
              <a:effectLst/>
              <a:latin typeface="+mn-lt"/>
              <a:ea typeface="+mn-ea"/>
              <a:cs typeface="+mn-cs"/>
            </a:endParaRPr>
          </a:p>
          <a:p>
            <a:r>
              <a:rPr lang="en-US" sz="5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500" i="1" kern="1200">
                <a:solidFill>
                  <a:schemeClr val="tx1"/>
                </a:solidFill>
                <a:effectLst/>
                <a:latin typeface="+mn-lt"/>
                <a:ea typeface="+mn-ea"/>
                <a:cs typeface="+mn-cs"/>
              </a:rPr>
              <a:t>Other organizations who've recognized this same dilemma have a sense of urgency to address it. Because in this scenario…</a:t>
            </a:r>
          </a:p>
          <a:p>
            <a:endParaRPr lang="en-US" sz="500"/>
          </a:p>
          <a:p>
            <a:pPr marL="0" indent="0">
              <a:buFont typeface="Arial" panose="020B0604020202020204" pitchFamily="34" charset="0"/>
              <a:buNone/>
            </a:pPr>
            <a:r>
              <a:rPr lang="en-US" sz="500" b="1"/>
              <a:t>Talking Points – Why Now? (Center Strip with arrows on the left)</a:t>
            </a:r>
          </a:p>
          <a:p>
            <a:pPr marL="171450" indent="-171450">
              <a:buFont typeface="Arial" panose="020B0604020202020204" pitchFamily="34" charset="0"/>
              <a:buChar char="•"/>
            </a:pPr>
            <a:r>
              <a:rPr lang="en-US" sz="500" kern="1200">
                <a:solidFill>
                  <a:schemeClr val="tx1"/>
                </a:solidFill>
                <a:effectLst/>
                <a:latin typeface="+mn-lt"/>
                <a:ea typeface="+mn-ea"/>
                <a:cs typeface="+mn-cs"/>
              </a:rPr>
              <a:t>You can see all of this manual intensity, and email communication, can take a lot of time and create inefficiencies.</a:t>
            </a:r>
          </a:p>
          <a:p>
            <a:pPr marL="171450" indent="-171450">
              <a:buFont typeface="Arial" panose="020B0604020202020204" pitchFamily="34" charset="0"/>
              <a:buChar char="•"/>
            </a:pPr>
            <a:r>
              <a:rPr lang="en-US" sz="500" kern="1200">
                <a:solidFill>
                  <a:schemeClr val="tx1"/>
                </a:solidFill>
                <a:effectLst/>
                <a:latin typeface="+mn-lt"/>
                <a:ea typeface="+mn-ea"/>
                <a:cs typeface="+mn-cs"/>
              </a:rPr>
              <a:t>Because so much time is spent on the manual side of things, this takes time away from doing higher order value-added activities, and seeing things from new perspectives. It’s hard to do this when you are strapped for time! </a:t>
            </a:r>
          </a:p>
          <a:p>
            <a:pPr marL="171450" indent="-171450">
              <a:buFont typeface="Arial" panose="020B0604020202020204" pitchFamily="34" charset="0"/>
              <a:buChar char="•"/>
            </a:pPr>
            <a:r>
              <a:rPr lang="en-US" sz="500" kern="1200">
                <a:solidFill>
                  <a:schemeClr val="tx1"/>
                </a:solidFill>
                <a:effectLst/>
                <a:latin typeface="+mn-lt"/>
                <a:ea typeface="+mn-ea"/>
                <a:cs typeface="+mn-cs"/>
              </a:rPr>
              <a:t>Sadly, we see lower value from the Treasury function in terms of the cost to run it in the current state, and the lack of beneficial utilization of free cash. We routinely see costly penalties and insufficient funds oversights, and also overlooked cash that could be invested for better returns.</a:t>
            </a:r>
          </a:p>
          <a:p>
            <a:pPr marL="171450" indent="-171450">
              <a:buFont typeface="Arial" panose="020B0604020202020204" pitchFamily="34" charset="0"/>
              <a:buChar char="•"/>
            </a:pPr>
            <a:endParaRPr lang="en-US" sz="500"/>
          </a:p>
          <a:p>
            <a:r>
              <a:rPr lang="en-US" sz="5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500" kern="1200">
                <a:solidFill>
                  <a:schemeClr val="tx1"/>
                </a:solidFill>
                <a:effectLst/>
                <a:latin typeface="+mn-lt"/>
                <a:ea typeface="+mn-ea"/>
                <a:cs typeface="+mn-cs"/>
              </a:rPr>
              <a:t>What growing pressures, risks, and potential costs can you see ahead if you don't make a change to your Treasury?</a:t>
            </a:r>
          </a:p>
          <a:p>
            <a:pPr marL="171450" lvl="0" indent="-171450" algn="l" defTabSz="914400" rtl="0" eaLnBrk="1" latinLnBrk="0" hangingPunct="1">
              <a:buFont typeface="Arial" panose="020B0604020202020204" pitchFamily="34" charset="0"/>
              <a:buChar char="•"/>
            </a:pPr>
            <a:r>
              <a:rPr lang="en-US" sz="500" kern="1200">
                <a:solidFill>
                  <a:schemeClr val="tx1"/>
                </a:solidFill>
                <a:effectLst/>
                <a:latin typeface="+mn-lt"/>
                <a:ea typeface="+mn-ea"/>
                <a:cs typeface="+mn-cs"/>
              </a:rPr>
              <a:t>What key metrics would you be looking at to help frame up the urgency to do things differently?</a:t>
            </a:r>
          </a:p>
          <a:p>
            <a:pPr marL="171450" lvl="0" indent="-171450" algn="l" defTabSz="914400" rtl="0" eaLnBrk="1" latinLnBrk="0" hangingPunct="1">
              <a:buFont typeface="Arial" panose="020B0604020202020204" pitchFamily="34" charset="0"/>
              <a:buChar char="•"/>
            </a:pPr>
            <a:r>
              <a:rPr lang="en-US" sz="500" kern="1200">
                <a:solidFill>
                  <a:schemeClr val="tx1"/>
                </a:solidFill>
                <a:effectLst/>
                <a:latin typeface="+mn-lt"/>
                <a:ea typeface="+mn-ea"/>
                <a:cs typeface="+mn-cs"/>
              </a:rPr>
              <a:t>Who else cares about these metrics?</a:t>
            </a:r>
          </a:p>
          <a:p>
            <a:pPr marL="171450" lvl="0" indent="-171450" algn="l" defTabSz="914400" rtl="0" eaLnBrk="1" latinLnBrk="0" hangingPunct="1">
              <a:buFont typeface="Arial" panose="020B0604020202020204" pitchFamily="34" charset="0"/>
              <a:buChar char="•"/>
            </a:pPr>
            <a:r>
              <a:rPr lang="en-US" sz="500" kern="1200">
                <a:solidFill>
                  <a:schemeClr val="tx1"/>
                </a:solidFill>
                <a:effectLst/>
                <a:latin typeface="+mn-lt"/>
                <a:ea typeface="+mn-ea"/>
                <a:cs typeface="+mn-cs"/>
              </a:rPr>
              <a:t>What other thoughts do you have on the effect of these types of pressures on your key goals and priorities?</a:t>
            </a:r>
          </a:p>
          <a:p>
            <a:pPr marL="171450" lvl="0" indent="-171450" algn="l" defTabSz="914400" rtl="0" eaLnBrk="1" latinLnBrk="0" hangingPunct="1">
              <a:buFont typeface="Arial" panose="020B0604020202020204" pitchFamily="34" charset="0"/>
              <a:buChar char="•"/>
            </a:pPr>
            <a:endParaRPr lang="en-US" sz="500" kern="1200">
              <a:solidFill>
                <a:schemeClr val="tx1"/>
              </a:solidFill>
              <a:effectLst/>
              <a:latin typeface="+mn-lt"/>
              <a:ea typeface="+mn-ea"/>
              <a:cs typeface="+mn-cs"/>
            </a:endParaRPr>
          </a:p>
          <a:p>
            <a:r>
              <a:rPr lang="en-US" sz="5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500" i="1" kern="1200">
                <a:solidFill>
                  <a:schemeClr val="tx1"/>
                </a:solidFill>
                <a:effectLst/>
                <a:latin typeface="+mn-lt"/>
                <a:ea typeface="+mn-ea"/>
                <a:cs typeface="+mn-cs"/>
              </a:rPr>
              <a:t>Fortunately, what we've learned and seen working with other Treasury organizations and leaders is that there's a better way.... </a:t>
            </a:r>
            <a:endParaRPr lang="en-US" sz="500"/>
          </a:p>
          <a:p>
            <a:endParaRPr lang="en-US" sz="500"/>
          </a:p>
          <a:p>
            <a:pPr marL="0" indent="0">
              <a:buFont typeface="Arial" panose="020B0604020202020204" pitchFamily="34" charset="0"/>
              <a:buNone/>
            </a:pPr>
            <a:r>
              <a:rPr lang="en-US" sz="500" b="1"/>
              <a:t>Talking Points – Why Us? (Right Side, and then back to Center Strip Arrows on the Right)</a:t>
            </a:r>
          </a:p>
          <a:p>
            <a:pPr marL="171450" indent="-171450">
              <a:buFont typeface="Arial" panose="020B0604020202020204" pitchFamily="34" charset="0"/>
              <a:buChar char="•"/>
            </a:pPr>
            <a:r>
              <a:rPr lang="en-US" sz="500"/>
              <a:t>Why did your peers choose Treasury Curve?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
              <a:t>Because we helped other leaders like you to Optimize Treasury by automating repetitive manual functions and provided them with timely data that is accurate.</a:t>
            </a:r>
          </a:p>
          <a:p>
            <a:pPr marL="171450" indent="-171450">
              <a:buFont typeface="Arial" panose="020B0604020202020204" pitchFamily="34" charset="0"/>
              <a:buChar char="•"/>
            </a:pPr>
            <a:r>
              <a:rPr lang="en-US" sz="500"/>
              <a:t>It starts with what we call a Transactive Treasury Dashboard, where all who need access can access it, when and where needed, on any device. They can see what they need to see, and do what they want to do, all from “one place”.  </a:t>
            </a:r>
          </a:p>
          <a:p>
            <a:pPr marL="171450" indent="-171450">
              <a:buFont typeface="Arial" panose="020B0604020202020204" pitchFamily="34" charset="0"/>
              <a:buChar char="•"/>
            </a:pPr>
            <a:r>
              <a:rPr lang="en-US" sz="500"/>
              <a:t>What makes this all possible is what we call “One Source” – a cloud-based solution that acts as hub that aggregates data from all of your banks and asse </a:t>
            </a:r>
            <a:r>
              <a:rPr lang="en-US" sz="500" err="1"/>
              <a:t>tmanagers</a:t>
            </a:r>
            <a:r>
              <a:rPr lang="en-US" sz="500"/>
              <a:t>, interacts with spreadsheets and enterprise systems and embeds workflow and compliance – all in near real-time. This makes your Treasury automated, timely and accurate which we think of as controlled, intelligent automation and what we call Autonomous Treasury.</a:t>
            </a:r>
          </a:p>
          <a:p>
            <a:pPr marL="171450" indent="-171450">
              <a:buFont typeface="Arial" panose="020B0604020202020204" pitchFamily="34" charset="0"/>
              <a:buChar char="•"/>
            </a:pPr>
            <a:r>
              <a:rPr lang="en-US" sz="500"/>
              <a:t>What makes the Treasury Curve solution different is:</a:t>
            </a:r>
          </a:p>
          <a:p>
            <a:pPr marL="628650" lvl="1" indent="-171450">
              <a:buFont typeface="Arial" panose="020B0604020202020204" pitchFamily="34" charset="0"/>
              <a:buChar char="•"/>
            </a:pPr>
            <a:r>
              <a:rPr lang="en-US" sz="500"/>
              <a:t>Autonomous Treasury ensures your accounts can be automatically balanced, and free cash can be invested, all based on limits you control</a:t>
            </a:r>
          </a:p>
          <a:p>
            <a:pPr marL="628650" lvl="1" indent="-171450">
              <a:buFont typeface="Arial" panose="020B0604020202020204" pitchFamily="34" charset="0"/>
              <a:buChar char="•"/>
            </a:pPr>
            <a:r>
              <a:rPr lang="en-US" sz="500"/>
              <a:t>Treasury Curve is Regulated – Banks and asset managers are regulated because they are obligated to protect your account and user information and activity.  We think your technology providers, that protect that same information, should be regulated for the same reasons.</a:t>
            </a:r>
          </a:p>
          <a:p>
            <a:pPr marL="171450" lvl="0" indent="-171450">
              <a:buFont typeface="Arial" panose="020B0604020202020204" pitchFamily="34" charset="0"/>
              <a:buChar char="•"/>
            </a:pPr>
            <a:r>
              <a:rPr lang="en-US" sz="500"/>
              <a:t>When all of this is in place, we can help you make better use of everyone’s time, create time for doing value added thinking, so you can do your best work, and </a:t>
            </a:r>
            <a:r>
              <a:rPr lang="en-US" sz="500" err="1"/>
              <a:t>maximie</a:t>
            </a:r>
            <a:r>
              <a:rPr lang="en-US" sz="500"/>
              <a:t> the financial value of your Treasury. </a:t>
            </a:r>
          </a:p>
          <a:p>
            <a:pPr marL="171450" indent="-171450">
              <a:buFont typeface="Arial" panose="020B0604020202020204" pitchFamily="34" charset="0"/>
              <a:buChar char="•"/>
            </a:pPr>
            <a:endParaRPr lang="en-US" sz="500" b="1" kern="1200" cap="small">
              <a:solidFill>
                <a:schemeClr val="tx1"/>
              </a:solidFill>
              <a:effectLst/>
              <a:latin typeface="+mn-lt"/>
              <a:ea typeface="+mn-ea"/>
              <a:cs typeface="+mn-cs"/>
            </a:endParaRPr>
          </a:p>
          <a:p>
            <a:pPr marL="0" indent="0">
              <a:buFont typeface="Arial" panose="020B0604020202020204" pitchFamily="34" charset="0"/>
              <a:buNone/>
            </a:pPr>
            <a:r>
              <a:rPr lang="en-US" sz="5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500" kern="1200">
                <a:solidFill>
                  <a:schemeClr val="tx1"/>
                </a:solidFill>
                <a:effectLst/>
                <a:latin typeface="+mn-lt"/>
                <a:ea typeface="+mn-ea"/>
                <a:cs typeface="+mn-cs"/>
              </a:rPr>
              <a:t>What questions do you have about this approach and solution?</a:t>
            </a:r>
          </a:p>
          <a:p>
            <a:pPr marL="171450" lvl="0" indent="-171450" algn="l" defTabSz="914400" rtl="0" eaLnBrk="1" latinLnBrk="0" hangingPunct="1">
              <a:buFont typeface="Arial" panose="020B0604020202020204" pitchFamily="34" charset="0"/>
              <a:buChar char="•"/>
            </a:pPr>
            <a:r>
              <a:rPr lang="en-US" sz="500" kern="1200">
                <a:solidFill>
                  <a:schemeClr val="tx1"/>
                </a:solidFill>
                <a:effectLst/>
                <a:latin typeface="+mn-lt"/>
                <a:ea typeface="+mn-ea"/>
                <a:cs typeface="+mn-cs"/>
              </a:rPr>
              <a:t>What other  benefits are you seeing in having a solution like this in place?</a:t>
            </a:r>
          </a:p>
          <a:p>
            <a:pPr marL="171450" lvl="0" indent="-171450" algn="l" defTabSz="914400" rtl="0" eaLnBrk="1" latinLnBrk="0" hangingPunct="1">
              <a:buFont typeface="Arial" panose="020B0604020202020204" pitchFamily="34" charset="0"/>
              <a:buChar char="•"/>
            </a:pPr>
            <a:endParaRPr lang="en-US" sz="500" kern="1200">
              <a:solidFill>
                <a:schemeClr val="tx1"/>
              </a:solidFill>
              <a:effectLst/>
              <a:latin typeface="+mn-lt"/>
              <a:ea typeface="+mn-ea"/>
              <a:cs typeface="+mn-cs"/>
            </a:endParaRPr>
          </a:p>
          <a:p>
            <a:r>
              <a:rPr lang="en-US" sz="5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500" i="1" kern="1200">
                <a:solidFill>
                  <a:schemeClr val="tx1"/>
                </a:solidFill>
                <a:effectLst/>
                <a:latin typeface="+mn-lt"/>
                <a:ea typeface="+mn-ea"/>
                <a:cs typeface="+mn-cs"/>
              </a:rPr>
              <a:t>Let me show you what this could look like.... </a:t>
            </a:r>
            <a:endParaRPr lang="en-US" sz="5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6527-D4D2-8547-88EB-79F2636BD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09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Confirm Objectives/Priorities</a:t>
            </a:r>
          </a:p>
          <a:p>
            <a:pPr marL="0" indent="0">
              <a:buFont typeface="Arial" panose="020B0604020202020204" pitchFamily="34" charset="0"/>
              <a:buNone/>
            </a:pPr>
            <a:endParaRPr lang="en-US"/>
          </a:p>
          <a:p>
            <a:pPr marL="0" indent="0">
              <a:buFont typeface="Arial" panose="020B0604020202020204" pitchFamily="34" charset="0"/>
              <a:buNone/>
            </a:pPr>
            <a:r>
              <a:rPr lang="en-US" b="1"/>
              <a:t>Talking Points</a:t>
            </a:r>
          </a:p>
          <a:p>
            <a:pPr marL="171450" indent="-171450">
              <a:buFont typeface="Arial" panose="020B0604020202020204" pitchFamily="34" charset="0"/>
              <a:buChar char="•"/>
            </a:pPr>
            <a:r>
              <a:rPr lang="en-US"/>
              <a:t>Here are a few of the priorities I hear again and again as I talk to other finance and treasury leaders as it relates to their Treasury. </a:t>
            </a: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a:p>
          <a:p>
            <a:r>
              <a:rPr lang="en-US" sz="12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similar are these to your goals and priorities?</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the same?</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missing or different in your situation?</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would you prioritize? </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r>
              <a:rPr lang="en-US" sz="12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1200" i="1" kern="1200">
                <a:solidFill>
                  <a:schemeClr val="tx1"/>
                </a:solidFill>
                <a:effectLst/>
                <a:latin typeface="+mn-lt"/>
                <a:ea typeface="+mn-ea"/>
                <a:cs typeface="+mn-cs"/>
              </a:rPr>
              <a:t>Okay, that's helpful. If we're going to meet these priorities, we must understand the typical challenges that are getting in the way. We see a big dilemma getting in the way for organizations who are seeking to get more value from their Treasury. It looks like this...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6527-D4D2-8547-88EB-79F2636BD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62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Confirm Objectives/Priorities</a:t>
            </a:r>
          </a:p>
          <a:p>
            <a:pPr marL="0" indent="0">
              <a:buFont typeface="Arial" panose="020B0604020202020204" pitchFamily="34" charset="0"/>
              <a:buNone/>
            </a:pPr>
            <a:endParaRPr lang="en-US"/>
          </a:p>
          <a:p>
            <a:pPr marL="0" indent="0">
              <a:buFont typeface="Arial" panose="020B0604020202020204" pitchFamily="34" charset="0"/>
              <a:buNone/>
            </a:pPr>
            <a:r>
              <a:rPr lang="en-US" b="1"/>
              <a:t>Talking Points</a:t>
            </a:r>
          </a:p>
          <a:p>
            <a:pPr marL="171450" indent="-171450">
              <a:buFont typeface="Arial" panose="020B0604020202020204" pitchFamily="34" charset="0"/>
              <a:buChar char="•"/>
            </a:pPr>
            <a:r>
              <a:rPr lang="en-US"/>
              <a:t>Here are a few of the priorities I hear again and again as I talk to other finance and treasury leaders as it relates to their Treasury. </a:t>
            </a: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a:p>
          <a:p>
            <a:r>
              <a:rPr lang="en-US" sz="1200" b="1" kern="1200" cap="small">
                <a:solidFill>
                  <a:schemeClr val="tx1"/>
                </a:solidFill>
                <a:effectLst/>
                <a:latin typeface="+mn-lt"/>
                <a:ea typeface="+mn-ea"/>
                <a:cs typeface="+mn-cs"/>
              </a:rPr>
              <a:t>Questions to Ask</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similar are these to your goals and priorities?</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the same?</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What's missing or different in your situation?</a:t>
            </a:r>
          </a:p>
          <a:p>
            <a:pPr marL="171450" lvl="0"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How would you prioritize? </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r>
              <a:rPr lang="en-US" sz="1200" b="1" kern="1200" cap="small">
                <a:solidFill>
                  <a:schemeClr val="tx1"/>
                </a:solidFill>
                <a:effectLst/>
                <a:latin typeface="+mn-lt"/>
                <a:ea typeface="+mn-ea"/>
                <a:cs typeface="+mn-cs"/>
              </a:rPr>
              <a:t>Transition</a:t>
            </a:r>
          </a:p>
          <a:p>
            <a:pPr marL="0" lvl="0" indent="0" algn="l" defTabSz="914400" rtl="0" eaLnBrk="1" latinLnBrk="0" hangingPunct="1">
              <a:buFont typeface="Arial" panose="020B0604020202020204" pitchFamily="34" charset="0"/>
              <a:buNone/>
            </a:pPr>
            <a:r>
              <a:rPr lang="en-US" sz="1200" i="1" kern="1200">
                <a:solidFill>
                  <a:schemeClr val="tx1"/>
                </a:solidFill>
                <a:effectLst/>
                <a:latin typeface="+mn-lt"/>
                <a:ea typeface="+mn-ea"/>
                <a:cs typeface="+mn-cs"/>
              </a:rPr>
              <a:t>Okay, that's helpful. If we're going to meet these priorities, we must understand the typical challenges that are getting in the way. We see a big dilemma getting in the way for organizations who are seeking to get more value from their Treasury. It looks like this... </a:t>
            </a:r>
          </a:p>
          <a:p>
            <a:endParaRPr lang="en-US"/>
          </a:p>
        </p:txBody>
      </p:sp>
      <p:sp>
        <p:nvSpPr>
          <p:cNvPr id="4" name="Slide Number Placeholder 3"/>
          <p:cNvSpPr>
            <a:spLocks noGrp="1"/>
          </p:cNvSpPr>
          <p:nvPr>
            <p:ph type="sldNum" sz="quarter" idx="5"/>
          </p:nvPr>
        </p:nvSpPr>
        <p:spPr/>
        <p:txBody>
          <a:bodyPr/>
          <a:lstStyle/>
          <a:p>
            <a:fld id="{10976527-D4D2-8547-88EB-79F2636BD7EA}" type="slidenum">
              <a:rPr lang="en-US" smtClean="0"/>
              <a:t>9</a:t>
            </a:fld>
            <a:endParaRPr lang="en-US"/>
          </a:p>
        </p:txBody>
      </p:sp>
    </p:spTree>
    <p:extLst>
      <p:ext uri="{BB962C8B-B14F-4D97-AF65-F5344CB8AC3E}">
        <p14:creationId xmlns:p14="http://schemas.microsoft.com/office/powerpoint/2010/main" val="399808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FEBFB61-8B38-F04A-AC2F-CB7C45463AC3}"/>
              </a:ext>
            </a:extLst>
          </p:cNvPr>
          <p:cNvSpPr/>
          <p:nvPr userDrawn="1"/>
        </p:nvSpPr>
        <p:spPr>
          <a:xfrm>
            <a:off x="106017" y="5880356"/>
            <a:ext cx="4353339" cy="913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AA68C-EF92-A24D-B74B-307A55CDDF09}"/>
              </a:ext>
            </a:extLst>
          </p:cNvPr>
          <p:cNvSpPr/>
          <p:nvPr userDrawn="1"/>
        </p:nvSpPr>
        <p:spPr>
          <a:xfrm>
            <a:off x="208722" y="208722"/>
            <a:ext cx="11787808" cy="6463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1B53E-BD36-DC48-81CE-AB5398360798}"/>
              </a:ext>
            </a:extLst>
          </p:cNvPr>
          <p:cNvSpPr>
            <a:spLocks noGrp="1"/>
          </p:cNvSpPr>
          <p:nvPr>
            <p:ph type="ctrTitle"/>
          </p:nvPr>
        </p:nvSpPr>
        <p:spPr>
          <a:xfrm>
            <a:off x="731280" y="2985354"/>
            <a:ext cx="10716189" cy="913641"/>
          </a:xfrm>
          <a:solidFill>
            <a:schemeClr val="accent1"/>
          </a:solidFill>
        </p:spPr>
        <p:txBody>
          <a:bodyPr anchor="ctr" anchorCtr="0">
            <a:noAutofit/>
          </a:bodyPr>
          <a:lstStyle>
            <a:lvl1pPr algn="ct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8818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74E2-5663-B744-9906-62CA5EE28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FFB7BB-E95C-664C-8306-422CDCE66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A3058-D057-3046-81AB-94BFC3715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3A0DB-D88B-3C47-B13F-A46AA2094B9E}"/>
              </a:ext>
            </a:extLst>
          </p:cNvPr>
          <p:cNvSpPr>
            <a:spLocks noGrp="1"/>
          </p:cNvSpPr>
          <p:nvPr>
            <p:ph type="dt" sz="half" idx="10"/>
          </p:nvPr>
        </p:nvSpPr>
        <p:spPr>
          <a:xfrm>
            <a:off x="838200" y="6356350"/>
            <a:ext cx="2743200" cy="365125"/>
          </a:xfrm>
          <a:prstGeom prst="rect">
            <a:avLst/>
          </a:prstGeom>
        </p:spPr>
        <p:txBody>
          <a:bodyPr/>
          <a:lstStyle/>
          <a:p>
            <a:fld id="{56BC1A16-DB67-354B-95A4-F70B9D3A9949}" type="datetimeFigureOut">
              <a:rPr lang="en-US" smtClean="0"/>
              <a:t>11/12/2021</a:t>
            </a:fld>
            <a:endParaRPr lang="en-US"/>
          </a:p>
        </p:txBody>
      </p:sp>
      <p:sp>
        <p:nvSpPr>
          <p:cNvPr id="6" name="Footer Placeholder 5">
            <a:extLst>
              <a:ext uri="{FF2B5EF4-FFF2-40B4-BE49-F238E27FC236}">
                <a16:creationId xmlns:a16="http://schemas.microsoft.com/office/drawing/2014/main" id="{7C1FBD2F-C8F0-8D43-B01B-E036512A61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612C18-ED2C-DD46-A001-974C7898D49C}"/>
              </a:ext>
            </a:extLst>
          </p:cNvPr>
          <p:cNvSpPr>
            <a:spLocks noGrp="1"/>
          </p:cNvSpPr>
          <p:nvPr>
            <p:ph type="sldNum" sz="quarter" idx="12"/>
          </p:nvPr>
        </p:nvSpPr>
        <p:spPr/>
        <p:txBody>
          <a:bodyPr/>
          <a:lstStyle/>
          <a:p>
            <a:fld id="{DDD0BD67-CCFE-FB40-8522-6BF4551C1A51}" type="slidenum">
              <a:rPr lang="en-US" smtClean="0"/>
              <a:t>‹#›</a:t>
            </a:fld>
            <a:endParaRPr lang="en-US"/>
          </a:p>
        </p:txBody>
      </p:sp>
    </p:spTree>
    <p:extLst>
      <p:ext uri="{BB962C8B-B14F-4D97-AF65-F5344CB8AC3E}">
        <p14:creationId xmlns:p14="http://schemas.microsoft.com/office/powerpoint/2010/main" val="76943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2BE0-3A6D-AB4A-86BB-6A764D82E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5DEC04-4464-1545-A9E0-D3EC37FF4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5F4343-E7BE-F94C-9B39-589D15410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9ADE4-A87B-E946-AE05-CDA82AE66BCC}"/>
              </a:ext>
            </a:extLst>
          </p:cNvPr>
          <p:cNvSpPr>
            <a:spLocks noGrp="1"/>
          </p:cNvSpPr>
          <p:nvPr>
            <p:ph type="dt" sz="half" idx="10"/>
          </p:nvPr>
        </p:nvSpPr>
        <p:spPr>
          <a:xfrm>
            <a:off x="838200" y="6356350"/>
            <a:ext cx="2743200" cy="365125"/>
          </a:xfrm>
          <a:prstGeom prst="rect">
            <a:avLst/>
          </a:prstGeom>
        </p:spPr>
        <p:txBody>
          <a:bodyPr/>
          <a:lstStyle/>
          <a:p>
            <a:fld id="{56BC1A16-DB67-354B-95A4-F70B9D3A9949}" type="datetimeFigureOut">
              <a:rPr lang="en-US" smtClean="0"/>
              <a:t>11/12/2021</a:t>
            </a:fld>
            <a:endParaRPr lang="en-US"/>
          </a:p>
        </p:txBody>
      </p:sp>
      <p:sp>
        <p:nvSpPr>
          <p:cNvPr id="6" name="Footer Placeholder 5">
            <a:extLst>
              <a:ext uri="{FF2B5EF4-FFF2-40B4-BE49-F238E27FC236}">
                <a16:creationId xmlns:a16="http://schemas.microsoft.com/office/drawing/2014/main" id="{D87C1C0B-0C70-EA4D-8050-F3F2DC4EC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63FC28-76BB-C545-B8DD-F408366F5DC0}"/>
              </a:ext>
            </a:extLst>
          </p:cNvPr>
          <p:cNvSpPr>
            <a:spLocks noGrp="1"/>
          </p:cNvSpPr>
          <p:nvPr>
            <p:ph type="sldNum" sz="quarter" idx="12"/>
          </p:nvPr>
        </p:nvSpPr>
        <p:spPr/>
        <p:txBody>
          <a:bodyPr/>
          <a:lstStyle/>
          <a:p>
            <a:fld id="{DDD0BD67-CCFE-FB40-8522-6BF4551C1A51}" type="slidenum">
              <a:rPr lang="en-US" smtClean="0"/>
              <a:t>‹#›</a:t>
            </a:fld>
            <a:endParaRPr lang="en-US"/>
          </a:p>
        </p:txBody>
      </p:sp>
    </p:spTree>
    <p:extLst>
      <p:ext uri="{BB962C8B-B14F-4D97-AF65-F5344CB8AC3E}">
        <p14:creationId xmlns:p14="http://schemas.microsoft.com/office/powerpoint/2010/main" val="89899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D486-944E-2A41-8C61-4C6E26BA41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0299D6-DEE8-B547-AEBC-E311FDABD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ED423-D048-334E-82A9-1ACEB17C3E2D}"/>
              </a:ext>
            </a:extLst>
          </p:cNvPr>
          <p:cNvSpPr>
            <a:spLocks noGrp="1"/>
          </p:cNvSpPr>
          <p:nvPr>
            <p:ph type="dt" sz="half" idx="10"/>
          </p:nvPr>
        </p:nvSpPr>
        <p:spPr>
          <a:xfrm>
            <a:off x="838200" y="6356350"/>
            <a:ext cx="2743200" cy="365125"/>
          </a:xfrm>
          <a:prstGeom prst="rect">
            <a:avLst/>
          </a:prstGeom>
        </p:spPr>
        <p:txBody>
          <a:bodyPr/>
          <a:lstStyle/>
          <a:p>
            <a:fld id="{56BC1A16-DB67-354B-95A4-F70B9D3A9949}" type="datetimeFigureOut">
              <a:rPr lang="en-US" smtClean="0"/>
              <a:t>11/12/2021</a:t>
            </a:fld>
            <a:endParaRPr lang="en-US"/>
          </a:p>
        </p:txBody>
      </p:sp>
      <p:sp>
        <p:nvSpPr>
          <p:cNvPr id="5" name="Footer Placeholder 4">
            <a:extLst>
              <a:ext uri="{FF2B5EF4-FFF2-40B4-BE49-F238E27FC236}">
                <a16:creationId xmlns:a16="http://schemas.microsoft.com/office/drawing/2014/main" id="{E4C2CE5C-9556-A842-AB23-9A79B8A06E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FFB11F-7C4F-004F-8972-C9B3B6F89619}"/>
              </a:ext>
            </a:extLst>
          </p:cNvPr>
          <p:cNvSpPr>
            <a:spLocks noGrp="1"/>
          </p:cNvSpPr>
          <p:nvPr>
            <p:ph type="sldNum" sz="quarter" idx="12"/>
          </p:nvPr>
        </p:nvSpPr>
        <p:spPr/>
        <p:txBody>
          <a:bodyPr/>
          <a:lstStyle/>
          <a:p>
            <a:fld id="{DDD0BD67-CCFE-FB40-8522-6BF4551C1A51}" type="slidenum">
              <a:rPr lang="en-US" smtClean="0"/>
              <a:t>‹#›</a:t>
            </a:fld>
            <a:endParaRPr lang="en-US"/>
          </a:p>
        </p:txBody>
      </p:sp>
    </p:spTree>
    <p:extLst>
      <p:ext uri="{BB962C8B-B14F-4D97-AF65-F5344CB8AC3E}">
        <p14:creationId xmlns:p14="http://schemas.microsoft.com/office/powerpoint/2010/main" val="388237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AE0057-C313-CE44-93D1-21102DF106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03C63C-CC70-BC40-AFF2-92DE35B217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432BE-8AD2-5D4B-B49F-94DF401D6698}"/>
              </a:ext>
            </a:extLst>
          </p:cNvPr>
          <p:cNvSpPr>
            <a:spLocks noGrp="1"/>
          </p:cNvSpPr>
          <p:nvPr>
            <p:ph type="dt" sz="half" idx="10"/>
          </p:nvPr>
        </p:nvSpPr>
        <p:spPr>
          <a:xfrm>
            <a:off x="838200" y="6356350"/>
            <a:ext cx="2743200" cy="365125"/>
          </a:xfrm>
          <a:prstGeom prst="rect">
            <a:avLst/>
          </a:prstGeom>
        </p:spPr>
        <p:txBody>
          <a:bodyPr/>
          <a:lstStyle/>
          <a:p>
            <a:fld id="{56BC1A16-DB67-354B-95A4-F70B9D3A9949}" type="datetimeFigureOut">
              <a:rPr lang="en-US" smtClean="0"/>
              <a:t>11/12/2021</a:t>
            </a:fld>
            <a:endParaRPr lang="en-US"/>
          </a:p>
        </p:txBody>
      </p:sp>
      <p:sp>
        <p:nvSpPr>
          <p:cNvPr id="5" name="Footer Placeholder 4">
            <a:extLst>
              <a:ext uri="{FF2B5EF4-FFF2-40B4-BE49-F238E27FC236}">
                <a16:creationId xmlns:a16="http://schemas.microsoft.com/office/drawing/2014/main" id="{D6012227-5E7F-D649-BA88-5BE8F7CC21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7ED757-3879-AA4F-BFEB-74E68440C95B}"/>
              </a:ext>
            </a:extLst>
          </p:cNvPr>
          <p:cNvSpPr>
            <a:spLocks noGrp="1"/>
          </p:cNvSpPr>
          <p:nvPr>
            <p:ph type="sldNum" sz="quarter" idx="12"/>
          </p:nvPr>
        </p:nvSpPr>
        <p:spPr/>
        <p:txBody>
          <a:bodyPr/>
          <a:lstStyle/>
          <a:p>
            <a:fld id="{DDD0BD67-CCFE-FB40-8522-6BF4551C1A51}" type="slidenum">
              <a:rPr lang="en-US" smtClean="0"/>
              <a:t>‹#›</a:t>
            </a:fld>
            <a:endParaRPr lang="en-US"/>
          </a:p>
        </p:txBody>
      </p:sp>
    </p:spTree>
    <p:extLst>
      <p:ext uri="{BB962C8B-B14F-4D97-AF65-F5344CB8AC3E}">
        <p14:creationId xmlns:p14="http://schemas.microsoft.com/office/powerpoint/2010/main" val="113641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45BF-77D7-4B6D-B8C8-D4BD688300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70C51-51C4-416B-A19F-B41B75FD3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93C7C6-30B1-4DD0-B271-D4BB51E65ADC}"/>
              </a:ext>
            </a:extLst>
          </p:cNvPr>
          <p:cNvSpPr>
            <a:spLocks noGrp="1"/>
          </p:cNvSpPr>
          <p:nvPr>
            <p:ph type="dt" sz="half" idx="10"/>
          </p:nvPr>
        </p:nvSpPr>
        <p:spPr/>
        <p:txBody>
          <a:bodyPr/>
          <a:lstStyle/>
          <a:p>
            <a:fld id="{5B7F7741-FC22-4AE0-BDAC-2FD2E93F51C4}" type="datetimeFigureOut">
              <a:rPr lang="en-US" smtClean="0"/>
              <a:t>11/12/2021</a:t>
            </a:fld>
            <a:endParaRPr lang="en-US"/>
          </a:p>
        </p:txBody>
      </p:sp>
      <p:sp>
        <p:nvSpPr>
          <p:cNvPr id="5" name="Footer Placeholder 4">
            <a:extLst>
              <a:ext uri="{FF2B5EF4-FFF2-40B4-BE49-F238E27FC236}">
                <a16:creationId xmlns:a16="http://schemas.microsoft.com/office/drawing/2014/main" id="{08E91F31-D2E0-44AE-96CB-9E4A03CA3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BC563-3BAC-42CD-A126-279C1210332B}"/>
              </a:ext>
            </a:extLst>
          </p:cNvPr>
          <p:cNvSpPr>
            <a:spLocks noGrp="1"/>
          </p:cNvSpPr>
          <p:nvPr>
            <p:ph type="sldNum" sz="quarter" idx="12"/>
          </p:nvPr>
        </p:nvSpPr>
        <p:spPr/>
        <p:txBody>
          <a:bodyPr/>
          <a:lstStyle/>
          <a:p>
            <a:fld id="{732F9D30-9F46-4979-A9DD-535F42577012}" type="slidenum">
              <a:rPr lang="en-US" smtClean="0"/>
              <a:t>‹#›</a:t>
            </a:fld>
            <a:endParaRPr lang="en-US"/>
          </a:p>
        </p:txBody>
      </p:sp>
    </p:spTree>
    <p:extLst>
      <p:ext uri="{BB962C8B-B14F-4D97-AF65-F5344CB8AC3E}">
        <p14:creationId xmlns:p14="http://schemas.microsoft.com/office/powerpoint/2010/main" val="70523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D977-E14E-F847-8B0A-DFC64029F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383A3-29DC-9841-9F63-1B80225BAA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94F8D-312A-7849-B0F1-6E5FCED4FBCB}"/>
              </a:ext>
            </a:extLst>
          </p:cNvPr>
          <p:cNvSpPr>
            <a:spLocks noGrp="1"/>
          </p:cNvSpPr>
          <p:nvPr>
            <p:ph type="dt" sz="half" idx="10"/>
          </p:nvPr>
        </p:nvSpPr>
        <p:spPr>
          <a:xfrm>
            <a:off x="838200" y="6356350"/>
            <a:ext cx="2743200" cy="365125"/>
          </a:xfrm>
          <a:prstGeom prst="rect">
            <a:avLst/>
          </a:prstGeom>
        </p:spPr>
        <p:txBody>
          <a:bodyPr/>
          <a:lstStyle/>
          <a:p>
            <a:fld id="{56BC1A16-DB67-354B-95A4-F70B9D3A9949}" type="datetimeFigureOut">
              <a:rPr lang="en-US" smtClean="0"/>
              <a:t>11/12/2021</a:t>
            </a:fld>
            <a:endParaRPr lang="en-US"/>
          </a:p>
        </p:txBody>
      </p:sp>
      <p:sp>
        <p:nvSpPr>
          <p:cNvPr id="5" name="Footer Placeholder 4">
            <a:extLst>
              <a:ext uri="{FF2B5EF4-FFF2-40B4-BE49-F238E27FC236}">
                <a16:creationId xmlns:a16="http://schemas.microsoft.com/office/drawing/2014/main" id="{8ED0FA73-81DA-5447-AB10-CF857DF97F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08FF4C-4CAE-7C4F-ACCF-FB2D8AF5BEDA}"/>
              </a:ext>
            </a:extLst>
          </p:cNvPr>
          <p:cNvSpPr>
            <a:spLocks noGrp="1"/>
          </p:cNvSpPr>
          <p:nvPr>
            <p:ph type="sldNum" sz="quarter" idx="12"/>
          </p:nvPr>
        </p:nvSpPr>
        <p:spPr/>
        <p:txBody>
          <a:bodyPr/>
          <a:lstStyle/>
          <a:p>
            <a:fld id="{DDD0BD67-CCFE-FB40-8522-6BF4551C1A51}" type="slidenum">
              <a:rPr lang="en-US" smtClean="0"/>
              <a:t>‹#›</a:t>
            </a:fld>
            <a:endParaRPr lang="en-US"/>
          </a:p>
        </p:txBody>
      </p:sp>
    </p:spTree>
    <p:extLst>
      <p:ext uri="{BB962C8B-B14F-4D97-AF65-F5344CB8AC3E}">
        <p14:creationId xmlns:p14="http://schemas.microsoft.com/office/powerpoint/2010/main" val="85520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2B7BF0-44A0-6C41-88AE-11B76600624D}"/>
              </a:ext>
            </a:extLst>
          </p:cNvPr>
          <p:cNvSpPr/>
          <p:nvPr userDrawn="1"/>
        </p:nvSpPr>
        <p:spPr>
          <a:xfrm>
            <a:off x="106017" y="5853462"/>
            <a:ext cx="4353339" cy="913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A29C6-9854-CF41-9C4A-2F916F691D66}"/>
              </a:ext>
            </a:extLst>
          </p:cNvPr>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80F6BE9-A4A8-C242-9CA3-8C7A97673CC9}"/>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Slide Number Placeholder 3">
            <a:extLst>
              <a:ext uri="{FF2B5EF4-FFF2-40B4-BE49-F238E27FC236}">
                <a16:creationId xmlns:a16="http://schemas.microsoft.com/office/drawing/2014/main" id="{0DBC9B43-9F6E-6B4E-826C-8F04A781E844}"/>
              </a:ext>
            </a:extLst>
          </p:cNvPr>
          <p:cNvSpPr txBox="1">
            <a:spLocks/>
          </p:cNvSpPr>
          <p:nvPr userDrawn="1"/>
        </p:nvSpPr>
        <p:spPr>
          <a:xfrm>
            <a:off x="4657143" y="6386166"/>
            <a:ext cx="2877714"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©2020 Treasury Curve, LLC</a:t>
            </a:r>
            <a:r>
              <a:rPr lang="en-US" baseline="0">
                <a:solidFill>
                  <a:schemeClr val="bg1"/>
                </a:solidFill>
              </a:rPr>
              <a:t> </a:t>
            </a:r>
            <a:r>
              <a:rPr lang="en-US">
                <a:solidFill>
                  <a:schemeClr val="bg1"/>
                </a:solidFill>
              </a:rPr>
              <a:t>|</a:t>
            </a:r>
            <a:r>
              <a:rPr lang="en-US" baseline="0">
                <a:solidFill>
                  <a:schemeClr val="bg1"/>
                </a:solidFill>
              </a:rPr>
              <a:t> </a:t>
            </a:r>
            <a:r>
              <a:rPr lang="en-US">
                <a:solidFill>
                  <a:schemeClr val="bg1"/>
                </a:solidFill>
              </a:rPr>
              <a:t>Confidential</a:t>
            </a:r>
            <a:r>
              <a:rPr lang="en-US" baseline="0">
                <a:solidFill>
                  <a:schemeClr val="bg1"/>
                </a:solidFill>
              </a:rPr>
              <a:t> and Proprietary</a:t>
            </a:r>
            <a:endParaRPr lang="en-US">
              <a:solidFill>
                <a:schemeClr val="bg1"/>
              </a:solidFill>
            </a:endParaRPr>
          </a:p>
        </p:txBody>
      </p:sp>
      <p:sp>
        <p:nvSpPr>
          <p:cNvPr id="10" name="Rectangle 9">
            <a:extLst>
              <a:ext uri="{FF2B5EF4-FFF2-40B4-BE49-F238E27FC236}">
                <a16:creationId xmlns:a16="http://schemas.microsoft.com/office/drawing/2014/main" id="{5D34CC33-70CA-7A4E-87EF-A6641941F0D2}"/>
              </a:ext>
            </a:extLst>
          </p:cNvPr>
          <p:cNvSpPr/>
          <p:nvPr userDrawn="1"/>
        </p:nvSpPr>
        <p:spPr>
          <a:xfrm>
            <a:off x="208722" y="208722"/>
            <a:ext cx="11787808" cy="6463057"/>
          </a:xfrm>
          <a:prstGeom prst="rect">
            <a:avLst/>
          </a:prstGeom>
          <a:solidFill>
            <a:srgbClr val="00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23D2F9-A320-D045-AA4C-D99314A0F516}"/>
              </a:ext>
            </a:extLst>
          </p:cNvPr>
          <p:cNvSpPr/>
          <p:nvPr userDrawn="1"/>
        </p:nvSpPr>
        <p:spPr>
          <a:xfrm>
            <a:off x="3919330" y="208722"/>
            <a:ext cx="4353339" cy="913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1941A3DA-CD00-ED43-988B-3C67EDD2A9C5}"/>
              </a:ext>
            </a:extLst>
          </p:cNvPr>
          <p:cNvPicPr>
            <a:picLocks noChangeAspect="1"/>
          </p:cNvPicPr>
          <p:nvPr userDrawn="1"/>
        </p:nvPicPr>
        <p:blipFill>
          <a:blip r:embed="rId2"/>
          <a:stretch>
            <a:fillRect/>
          </a:stretch>
        </p:blipFill>
        <p:spPr>
          <a:xfrm>
            <a:off x="4029000" y="304140"/>
            <a:ext cx="4147250" cy="722805"/>
          </a:xfrm>
          <a:prstGeom prst="rect">
            <a:avLst/>
          </a:prstGeom>
        </p:spPr>
      </p:pic>
    </p:spTree>
    <p:extLst>
      <p:ext uri="{BB962C8B-B14F-4D97-AF65-F5344CB8AC3E}">
        <p14:creationId xmlns:p14="http://schemas.microsoft.com/office/powerpoint/2010/main" val="222515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E6383-A0FE-7844-86D6-1F51B0484B70}"/>
              </a:ext>
            </a:extLst>
          </p:cNvPr>
          <p:cNvSpPr/>
          <p:nvPr userDrawn="1"/>
        </p:nvSpPr>
        <p:spPr>
          <a:xfrm>
            <a:off x="208722" y="208722"/>
            <a:ext cx="11787808" cy="615405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95615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8004D903-AAFA-3040-ABFC-71F0D2040C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2927684" y="-2927684"/>
            <a:ext cx="6336632" cy="12192000"/>
          </a:xfrm>
          <a:prstGeom prst="rect">
            <a:avLst/>
          </a:prstGeom>
        </p:spPr>
      </p:pic>
    </p:spTree>
    <p:extLst>
      <p:ext uri="{BB962C8B-B14F-4D97-AF65-F5344CB8AC3E}">
        <p14:creationId xmlns:p14="http://schemas.microsoft.com/office/powerpoint/2010/main" val="364856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BA0F-97AE-AF4A-83E0-DA0D24BCE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0AF4C8-7E8F-674A-BA7F-D6E710E6D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4CB8C-94F3-504D-A7C5-D732EB812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A65331-D664-7446-AC4D-B941286A04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410718-E177-3447-8EB7-6D30506323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45BB3A-859F-CF40-8486-91C6AF958052}"/>
              </a:ext>
            </a:extLst>
          </p:cNvPr>
          <p:cNvSpPr>
            <a:spLocks noGrp="1"/>
          </p:cNvSpPr>
          <p:nvPr>
            <p:ph type="dt" sz="half" idx="10"/>
          </p:nvPr>
        </p:nvSpPr>
        <p:spPr>
          <a:xfrm>
            <a:off x="838200" y="6356350"/>
            <a:ext cx="2743200" cy="365125"/>
          </a:xfrm>
          <a:prstGeom prst="rect">
            <a:avLst/>
          </a:prstGeom>
        </p:spPr>
        <p:txBody>
          <a:bodyPr/>
          <a:lstStyle/>
          <a:p>
            <a:fld id="{56BC1A16-DB67-354B-95A4-F70B9D3A9949}" type="datetimeFigureOut">
              <a:rPr lang="en-US" smtClean="0"/>
              <a:t>11/12/2021</a:t>
            </a:fld>
            <a:endParaRPr lang="en-US"/>
          </a:p>
        </p:txBody>
      </p:sp>
      <p:sp>
        <p:nvSpPr>
          <p:cNvPr id="8" name="Footer Placeholder 7">
            <a:extLst>
              <a:ext uri="{FF2B5EF4-FFF2-40B4-BE49-F238E27FC236}">
                <a16:creationId xmlns:a16="http://schemas.microsoft.com/office/drawing/2014/main" id="{1576E7EF-03E5-FE40-92A5-A72DA035F5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E0A4469-36EE-6D41-B694-2296A3DADC7D}"/>
              </a:ext>
            </a:extLst>
          </p:cNvPr>
          <p:cNvSpPr>
            <a:spLocks noGrp="1"/>
          </p:cNvSpPr>
          <p:nvPr>
            <p:ph type="sldNum" sz="quarter" idx="12"/>
          </p:nvPr>
        </p:nvSpPr>
        <p:spPr/>
        <p:txBody>
          <a:bodyPr/>
          <a:lstStyle/>
          <a:p>
            <a:fld id="{DDD0BD67-CCFE-FB40-8522-6BF4551C1A51}" type="slidenum">
              <a:rPr lang="en-US" smtClean="0"/>
              <a:t>‹#›</a:t>
            </a:fld>
            <a:endParaRPr lang="en-US"/>
          </a:p>
        </p:txBody>
      </p:sp>
    </p:spTree>
    <p:extLst>
      <p:ext uri="{BB962C8B-B14F-4D97-AF65-F5344CB8AC3E}">
        <p14:creationId xmlns:p14="http://schemas.microsoft.com/office/powerpoint/2010/main" val="89921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FA1E-A847-744E-975C-9686035B5F3B}"/>
              </a:ext>
            </a:extLst>
          </p:cNvPr>
          <p:cNvSpPr>
            <a:spLocks noGrp="1"/>
          </p:cNvSpPr>
          <p:nvPr>
            <p:ph type="title"/>
          </p:nvPr>
        </p:nvSpPr>
        <p:spPr/>
        <p:txBody>
          <a:bodyPr>
            <a:normAutofit/>
          </a:bodyPr>
          <a:lstStyle>
            <a:lvl1pPr algn="ctr">
              <a:defRPr sz="4400"/>
            </a:lvl1pPr>
          </a:lstStyle>
          <a:p>
            <a:r>
              <a:rPr lang="en-US"/>
              <a:t>Click to edit Master title style</a:t>
            </a:r>
          </a:p>
        </p:txBody>
      </p:sp>
    </p:spTree>
    <p:extLst>
      <p:ext uri="{BB962C8B-B14F-4D97-AF65-F5344CB8AC3E}">
        <p14:creationId xmlns:p14="http://schemas.microsoft.com/office/powerpoint/2010/main" val="119038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FA1E-A847-744E-975C-9686035B5F3B}"/>
              </a:ext>
            </a:extLst>
          </p:cNvPr>
          <p:cNvSpPr>
            <a:spLocks noGrp="1"/>
          </p:cNvSpPr>
          <p:nvPr>
            <p:ph type="title"/>
          </p:nvPr>
        </p:nvSpPr>
        <p:spPr/>
        <p:txBody>
          <a:bodyPr/>
          <a:lstStyle/>
          <a:p>
            <a:r>
              <a:rPr lang="en-US"/>
              <a:t>Click to edit Master title style</a:t>
            </a:r>
          </a:p>
        </p:txBody>
      </p:sp>
      <p:sp>
        <p:nvSpPr>
          <p:cNvPr id="6" name="Title 1">
            <a:extLst>
              <a:ext uri="{FF2B5EF4-FFF2-40B4-BE49-F238E27FC236}">
                <a16:creationId xmlns:a16="http://schemas.microsoft.com/office/drawing/2014/main" id="{C5C5F051-A1AA-1949-B5E5-6144978AB9F9}"/>
              </a:ext>
            </a:extLst>
          </p:cNvPr>
          <p:cNvSpPr txBox="1">
            <a:spLocks/>
          </p:cNvSpPr>
          <p:nvPr userDrawn="1"/>
        </p:nvSpPr>
        <p:spPr>
          <a:xfrm>
            <a:off x="2020408" y="3871913"/>
            <a:ext cx="2130559" cy="678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en-US" sz="2000"/>
              <a:t>Click to edit Master title style</a:t>
            </a:r>
          </a:p>
        </p:txBody>
      </p:sp>
      <p:sp>
        <p:nvSpPr>
          <p:cNvPr id="7" name="Content Placeholder 3">
            <a:extLst>
              <a:ext uri="{FF2B5EF4-FFF2-40B4-BE49-F238E27FC236}">
                <a16:creationId xmlns:a16="http://schemas.microsoft.com/office/drawing/2014/main" id="{1C449462-32FF-0541-BD60-D51B05ACEC73}"/>
              </a:ext>
            </a:extLst>
          </p:cNvPr>
          <p:cNvSpPr>
            <a:spLocks noGrp="1"/>
          </p:cNvSpPr>
          <p:nvPr>
            <p:ph sz="half" idx="2"/>
          </p:nvPr>
        </p:nvSpPr>
        <p:spPr>
          <a:xfrm>
            <a:off x="2020407" y="4643093"/>
            <a:ext cx="2130559" cy="1479411"/>
          </a:xfrm>
        </p:spPr>
        <p:txBody>
          <a:bodyPr>
            <a:normAutofit/>
          </a:bodyPr>
          <a:lstStyle>
            <a:lvl1pPr>
              <a:defRPr sz="1600"/>
            </a:lvl1pPr>
            <a:lvl2pPr>
              <a:defRPr sz="1800"/>
            </a:lvl2pPr>
            <a:lvl3pPr>
              <a:buNone/>
              <a:defRPr sz="1800"/>
            </a:lvl3pPr>
            <a:lvl4pPr>
              <a:defRPr sz="1800"/>
            </a:lvl4pPr>
            <a:lvl5pPr>
              <a:defRPr sz="1800"/>
            </a:lvl5pPr>
          </a:lstStyle>
          <a:p>
            <a:pPr lvl="0"/>
            <a:r>
              <a:rPr lang="en-US"/>
              <a:t>Click to edit Master text styles</a:t>
            </a:r>
          </a:p>
        </p:txBody>
      </p:sp>
      <p:sp>
        <p:nvSpPr>
          <p:cNvPr id="8" name="Picture Placeholder 8">
            <a:extLst>
              <a:ext uri="{FF2B5EF4-FFF2-40B4-BE49-F238E27FC236}">
                <a16:creationId xmlns:a16="http://schemas.microsoft.com/office/drawing/2014/main" id="{DCFC7FAB-94BE-2945-BA2B-EA9C5AC511D7}"/>
              </a:ext>
            </a:extLst>
          </p:cNvPr>
          <p:cNvSpPr>
            <a:spLocks noGrp="1"/>
          </p:cNvSpPr>
          <p:nvPr>
            <p:ph type="pic" sz="quarter" idx="14"/>
          </p:nvPr>
        </p:nvSpPr>
        <p:spPr>
          <a:xfrm>
            <a:off x="649357" y="3878812"/>
            <a:ext cx="1287642" cy="2243691"/>
          </a:xfrm>
          <a:solidFill>
            <a:schemeClr val="bg1">
              <a:lumMod val="95000"/>
            </a:schemeClr>
          </a:solidFill>
        </p:spPr>
        <p:txBody>
          <a:bodyPr/>
          <a:lstStyle>
            <a:lvl1pPr algn="ctr">
              <a:buNone/>
              <a:defRPr/>
            </a:lvl1pPr>
          </a:lstStyle>
          <a:p>
            <a:endParaRPr lang="en-US"/>
          </a:p>
        </p:txBody>
      </p:sp>
      <p:sp>
        <p:nvSpPr>
          <p:cNvPr id="9" name="Title 1">
            <a:extLst>
              <a:ext uri="{FF2B5EF4-FFF2-40B4-BE49-F238E27FC236}">
                <a16:creationId xmlns:a16="http://schemas.microsoft.com/office/drawing/2014/main" id="{3BD78B0E-E8ED-B542-AA7B-EC0CA63D0E2E}"/>
              </a:ext>
            </a:extLst>
          </p:cNvPr>
          <p:cNvSpPr txBox="1">
            <a:spLocks/>
          </p:cNvSpPr>
          <p:nvPr userDrawn="1"/>
        </p:nvSpPr>
        <p:spPr>
          <a:xfrm>
            <a:off x="5788172" y="3881369"/>
            <a:ext cx="2130559" cy="678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en-US" sz="2000"/>
              <a:t>Click to edit Master title style</a:t>
            </a:r>
          </a:p>
        </p:txBody>
      </p:sp>
      <p:sp>
        <p:nvSpPr>
          <p:cNvPr id="10" name="Content Placeholder 3">
            <a:extLst>
              <a:ext uri="{FF2B5EF4-FFF2-40B4-BE49-F238E27FC236}">
                <a16:creationId xmlns:a16="http://schemas.microsoft.com/office/drawing/2014/main" id="{C948A33F-05D1-4D4B-9E88-5E78FE786C13}"/>
              </a:ext>
            </a:extLst>
          </p:cNvPr>
          <p:cNvSpPr>
            <a:spLocks noGrp="1"/>
          </p:cNvSpPr>
          <p:nvPr>
            <p:ph sz="half" idx="15"/>
          </p:nvPr>
        </p:nvSpPr>
        <p:spPr>
          <a:xfrm>
            <a:off x="5788171" y="4652549"/>
            <a:ext cx="2130559" cy="1479411"/>
          </a:xfrm>
        </p:spPr>
        <p:txBody>
          <a:bodyPr>
            <a:normAutofit/>
          </a:bodyPr>
          <a:lstStyle>
            <a:lvl1pPr>
              <a:defRPr sz="1600"/>
            </a:lvl1pPr>
            <a:lvl2pPr>
              <a:defRPr sz="1800"/>
            </a:lvl2pPr>
            <a:lvl3pPr>
              <a:buNone/>
              <a:defRPr sz="1800"/>
            </a:lvl3pPr>
            <a:lvl4pPr>
              <a:defRPr sz="1800"/>
            </a:lvl4pPr>
            <a:lvl5pPr>
              <a:defRPr sz="1800"/>
            </a:lvl5pPr>
          </a:lstStyle>
          <a:p>
            <a:pPr lvl="0"/>
            <a:r>
              <a:rPr lang="en-US"/>
              <a:t>Click to edit Master text styles</a:t>
            </a:r>
          </a:p>
        </p:txBody>
      </p:sp>
      <p:sp>
        <p:nvSpPr>
          <p:cNvPr id="11" name="Picture Placeholder 8">
            <a:extLst>
              <a:ext uri="{FF2B5EF4-FFF2-40B4-BE49-F238E27FC236}">
                <a16:creationId xmlns:a16="http://schemas.microsoft.com/office/drawing/2014/main" id="{C19D6937-85D0-2A4D-B8AE-9AD25277B2EF}"/>
              </a:ext>
            </a:extLst>
          </p:cNvPr>
          <p:cNvSpPr>
            <a:spLocks noGrp="1"/>
          </p:cNvSpPr>
          <p:nvPr>
            <p:ph type="pic" sz="quarter" idx="16"/>
          </p:nvPr>
        </p:nvSpPr>
        <p:spPr>
          <a:xfrm>
            <a:off x="4417121" y="3888268"/>
            <a:ext cx="1287642" cy="2243691"/>
          </a:xfrm>
          <a:solidFill>
            <a:schemeClr val="bg1">
              <a:lumMod val="95000"/>
            </a:schemeClr>
          </a:solidFill>
        </p:spPr>
        <p:txBody>
          <a:bodyPr/>
          <a:lstStyle>
            <a:lvl1pPr algn="ctr">
              <a:buNone/>
              <a:defRPr/>
            </a:lvl1pPr>
          </a:lstStyle>
          <a:p>
            <a:endParaRPr lang="en-US"/>
          </a:p>
        </p:txBody>
      </p:sp>
      <p:sp>
        <p:nvSpPr>
          <p:cNvPr id="12" name="Title 1">
            <a:extLst>
              <a:ext uri="{FF2B5EF4-FFF2-40B4-BE49-F238E27FC236}">
                <a16:creationId xmlns:a16="http://schemas.microsoft.com/office/drawing/2014/main" id="{83982DFC-BFB1-B14F-B933-9403A74D86F3}"/>
              </a:ext>
            </a:extLst>
          </p:cNvPr>
          <p:cNvSpPr txBox="1">
            <a:spLocks/>
          </p:cNvSpPr>
          <p:nvPr userDrawn="1"/>
        </p:nvSpPr>
        <p:spPr>
          <a:xfrm>
            <a:off x="9555936" y="3871913"/>
            <a:ext cx="2130559" cy="678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en-US" sz="2000"/>
              <a:t>Click to edit Master title style</a:t>
            </a:r>
          </a:p>
        </p:txBody>
      </p:sp>
      <p:sp>
        <p:nvSpPr>
          <p:cNvPr id="13" name="Content Placeholder 3">
            <a:extLst>
              <a:ext uri="{FF2B5EF4-FFF2-40B4-BE49-F238E27FC236}">
                <a16:creationId xmlns:a16="http://schemas.microsoft.com/office/drawing/2014/main" id="{B6FCD458-ACFE-7C4B-AB92-3167E7813D38}"/>
              </a:ext>
            </a:extLst>
          </p:cNvPr>
          <p:cNvSpPr>
            <a:spLocks noGrp="1"/>
          </p:cNvSpPr>
          <p:nvPr>
            <p:ph sz="half" idx="17"/>
          </p:nvPr>
        </p:nvSpPr>
        <p:spPr>
          <a:xfrm>
            <a:off x="9555935" y="4643093"/>
            <a:ext cx="2130559" cy="1479411"/>
          </a:xfrm>
        </p:spPr>
        <p:txBody>
          <a:bodyPr>
            <a:normAutofit/>
          </a:bodyPr>
          <a:lstStyle>
            <a:lvl1pPr>
              <a:defRPr sz="1600"/>
            </a:lvl1pPr>
            <a:lvl2pPr>
              <a:defRPr sz="1800"/>
            </a:lvl2pPr>
            <a:lvl3pPr>
              <a:buNone/>
              <a:defRPr sz="1800"/>
            </a:lvl3pPr>
            <a:lvl4pPr>
              <a:defRPr sz="1800"/>
            </a:lvl4pPr>
            <a:lvl5pPr>
              <a:defRPr sz="1800"/>
            </a:lvl5pPr>
          </a:lstStyle>
          <a:p>
            <a:pPr lvl="0"/>
            <a:r>
              <a:rPr lang="en-US"/>
              <a:t>Click to edit Master text styles</a:t>
            </a:r>
          </a:p>
        </p:txBody>
      </p:sp>
      <p:sp>
        <p:nvSpPr>
          <p:cNvPr id="14" name="Picture Placeholder 8">
            <a:extLst>
              <a:ext uri="{FF2B5EF4-FFF2-40B4-BE49-F238E27FC236}">
                <a16:creationId xmlns:a16="http://schemas.microsoft.com/office/drawing/2014/main" id="{C6E39ADE-7E14-1D4D-935A-EEC1FACE528F}"/>
              </a:ext>
            </a:extLst>
          </p:cNvPr>
          <p:cNvSpPr>
            <a:spLocks noGrp="1"/>
          </p:cNvSpPr>
          <p:nvPr>
            <p:ph type="pic" sz="quarter" idx="18"/>
          </p:nvPr>
        </p:nvSpPr>
        <p:spPr>
          <a:xfrm>
            <a:off x="8184885" y="3878812"/>
            <a:ext cx="1287642" cy="2243691"/>
          </a:xfrm>
          <a:solidFill>
            <a:schemeClr val="bg1">
              <a:lumMod val="95000"/>
            </a:schemeClr>
          </a:solidFill>
        </p:spPr>
        <p:txBody>
          <a:bodyPr/>
          <a:lstStyle>
            <a:lvl1pPr algn="ctr">
              <a:buNone/>
              <a:defRPr/>
            </a:lvl1pPr>
          </a:lstStyle>
          <a:p>
            <a:endParaRPr lang="en-US"/>
          </a:p>
        </p:txBody>
      </p:sp>
      <p:sp>
        <p:nvSpPr>
          <p:cNvPr id="15" name="Content Placeholder 3">
            <a:extLst>
              <a:ext uri="{FF2B5EF4-FFF2-40B4-BE49-F238E27FC236}">
                <a16:creationId xmlns:a16="http://schemas.microsoft.com/office/drawing/2014/main" id="{15E9E6BE-B374-8240-906D-CECD084BA6EC}"/>
              </a:ext>
            </a:extLst>
          </p:cNvPr>
          <p:cNvSpPr>
            <a:spLocks noGrp="1"/>
          </p:cNvSpPr>
          <p:nvPr>
            <p:ph sz="half" idx="19"/>
          </p:nvPr>
        </p:nvSpPr>
        <p:spPr>
          <a:xfrm>
            <a:off x="838200" y="1949589"/>
            <a:ext cx="5022574" cy="1479411"/>
          </a:xfrm>
        </p:spPr>
        <p:txBody>
          <a:bodyPr>
            <a:normAutofit/>
          </a:bodyPr>
          <a:lstStyle>
            <a:lvl1pPr>
              <a:defRPr sz="1600"/>
            </a:lvl1pPr>
            <a:lvl2pPr>
              <a:defRPr sz="1800"/>
            </a:lvl2pPr>
            <a:lvl3pPr>
              <a:buNone/>
              <a:defRPr sz="1800"/>
            </a:lvl3pPr>
            <a:lvl4pPr>
              <a:defRPr sz="1800"/>
            </a:lvl4pPr>
            <a:lvl5pPr>
              <a:defRPr sz="1800"/>
            </a:lvl5pPr>
          </a:lstStyle>
          <a:p>
            <a:pPr lvl="0"/>
            <a:r>
              <a:rPr lang="en-US"/>
              <a:t>Click to edit Master text styles</a:t>
            </a:r>
          </a:p>
        </p:txBody>
      </p:sp>
      <p:sp>
        <p:nvSpPr>
          <p:cNvPr id="16" name="Content Placeholder 3">
            <a:extLst>
              <a:ext uri="{FF2B5EF4-FFF2-40B4-BE49-F238E27FC236}">
                <a16:creationId xmlns:a16="http://schemas.microsoft.com/office/drawing/2014/main" id="{FBF65457-5B55-0F4F-800D-FC215771E056}"/>
              </a:ext>
            </a:extLst>
          </p:cNvPr>
          <p:cNvSpPr>
            <a:spLocks noGrp="1"/>
          </p:cNvSpPr>
          <p:nvPr>
            <p:ph sz="half" idx="20"/>
          </p:nvPr>
        </p:nvSpPr>
        <p:spPr>
          <a:xfrm>
            <a:off x="6331228" y="1949589"/>
            <a:ext cx="5022574" cy="1479411"/>
          </a:xfrm>
        </p:spPr>
        <p:txBody>
          <a:bodyPr>
            <a:normAutofit/>
          </a:bodyPr>
          <a:lstStyle>
            <a:lvl1pPr>
              <a:defRPr sz="1600"/>
            </a:lvl1pPr>
            <a:lvl2pPr>
              <a:defRPr sz="1800"/>
            </a:lvl2pPr>
            <a:lvl3pPr>
              <a:buNone/>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50004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25F79-80D7-574D-B650-BEAAA16EFA80}"/>
              </a:ext>
            </a:extLst>
          </p:cNvPr>
          <p:cNvSpPr>
            <a:spLocks noGrp="1"/>
          </p:cNvSpPr>
          <p:nvPr>
            <p:ph type="dt" sz="half" idx="10"/>
          </p:nvPr>
        </p:nvSpPr>
        <p:spPr>
          <a:xfrm>
            <a:off x="838200" y="6356350"/>
            <a:ext cx="2743200" cy="365125"/>
          </a:xfrm>
          <a:prstGeom prst="rect">
            <a:avLst/>
          </a:prstGeom>
        </p:spPr>
        <p:txBody>
          <a:bodyPr/>
          <a:lstStyle/>
          <a:p>
            <a:fld id="{56BC1A16-DB67-354B-95A4-F70B9D3A9949}" type="datetimeFigureOut">
              <a:rPr lang="en-US" smtClean="0"/>
              <a:t>11/12/2021</a:t>
            </a:fld>
            <a:endParaRPr lang="en-US"/>
          </a:p>
        </p:txBody>
      </p:sp>
      <p:sp>
        <p:nvSpPr>
          <p:cNvPr id="3" name="Footer Placeholder 2">
            <a:extLst>
              <a:ext uri="{FF2B5EF4-FFF2-40B4-BE49-F238E27FC236}">
                <a16:creationId xmlns:a16="http://schemas.microsoft.com/office/drawing/2014/main" id="{0C68F5D2-AB1C-9C4A-B590-F40CF801D1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BC7D735-8AB9-4E44-8B18-1C588BCCA88A}"/>
              </a:ext>
            </a:extLst>
          </p:cNvPr>
          <p:cNvSpPr>
            <a:spLocks noGrp="1"/>
          </p:cNvSpPr>
          <p:nvPr>
            <p:ph type="sldNum" sz="quarter" idx="12"/>
          </p:nvPr>
        </p:nvSpPr>
        <p:spPr/>
        <p:txBody>
          <a:bodyPr/>
          <a:lstStyle/>
          <a:p>
            <a:fld id="{DDD0BD67-CCFE-FB40-8522-6BF4551C1A51}" type="slidenum">
              <a:rPr lang="en-US" smtClean="0"/>
              <a:t>‹#›</a:t>
            </a:fld>
            <a:endParaRPr lang="en-US"/>
          </a:p>
        </p:txBody>
      </p:sp>
    </p:spTree>
    <p:extLst>
      <p:ext uri="{BB962C8B-B14F-4D97-AF65-F5344CB8AC3E}">
        <p14:creationId xmlns:p14="http://schemas.microsoft.com/office/powerpoint/2010/main" val="114117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4F1F0-1E55-2F4C-95E1-992BA5166E22}"/>
              </a:ext>
            </a:extLst>
          </p:cNvPr>
          <p:cNvSpPr>
            <a:spLocks noGrp="1"/>
          </p:cNvSpPr>
          <p:nvPr>
            <p:ph type="title"/>
          </p:nvPr>
        </p:nvSpPr>
        <p:spPr>
          <a:xfrm>
            <a:off x="838200" y="2719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3D1649-739F-234D-A9D2-BF8D073CEA04}"/>
              </a:ext>
            </a:extLst>
          </p:cNvPr>
          <p:cNvSpPr>
            <a:spLocks noGrp="1"/>
          </p:cNvSpPr>
          <p:nvPr>
            <p:ph type="body" idx="1"/>
          </p:nvPr>
        </p:nvSpPr>
        <p:spPr>
          <a:xfrm>
            <a:off x="838200" y="145787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1C4B1C0-AEFD-5E45-B70B-2843081AC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0BD67-CCFE-FB40-8522-6BF4551C1A51}"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9A568C89-6F58-1144-9FEC-BBC5013AAA4F}"/>
              </a:ext>
            </a:extLst>
          </p:cNvPr>
          <p:cNvPicPr>
            <a:picLocks noChangeAspect="1"/>
          </p:cNvPicPr>
          <p:nvPr userDrawn="1"/>
        </p:nvPicPr>
        <p:blipFill>
          <a:blip r:embed="rId16" cstate="hqprint">
            <a:extLst>
              <a:ext uri="{28A0092B-C50C-407E-A947-70E740481C1C}">
                <a14:useLocalDpi xmlns:a14="http://schemas.microsoft.com/office/drawing/2010/main"/>
              </a:ext>
            </a:extLst>
          </a:blip>
          <a:stretch>
            <a:fillRect/>
          </a:stretch>
        </p:blipFill>
        <p:spPr>
          <a:xfrm>
            <a:off x="838200" y="6449719"/>
            <a:ext cx="1730328" cy="301572"/>
          </a:xfrm>
          <a:prstGeom prst="rect">
            <a:avLst/>
          </a:prstGeom>
        </p:spPr>
      </p:pic>
      <p:sp>
        <p:nvSpPr>
          <p:cNvPr id="9" name="Slide Number Placeholder 3">
            <a:extLst>
              <a:ext uri="{FF2B5EF4-FFF2-40B4-BE49-F238E27FC236}">
                <a16:creationId xmlns:a16="http://schemas.microsoft.com/office/drawing/2014/main" id="{F2AB019B-30EB-FE46-8108-714C59B1ABEA}"/>
              </a:ext>
            </a:extLst>
          </p:cNvPr>
          <p:cNvSpPr txBox="1">
            <a:spLocks/>
          </p:cNvSpPr>
          <p:nvPr userDrawn="1"/>
        </p:nvSpPr>
        <p:spPr>
          <a:xfrm>
            <a:off x="4657143" y="6386166"/>
            <a:ext cx="2877714"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3"/>
                </a:solidFill>
              </a:rPr>
              <a:t>©2020 Treasury Curve, LLC</a:t>
            </a:r>
            <a:r>
              <a:rPr lang="en-US" baseline="0">
                <a:solidFill>
                  <a:schemeClr val="accent3"/>
                </a:solidFill>
              </a:rPr>
              <a:t> </a:t>
            </a:r>
            <a:r>
              <a:rPr lang="en-US">
                <a:solidFill>
                  <a:schemeClr val="accent3"/>
                </a:solidFill>
              </a:rPr>
              <a:t>|</a:t>
            </a:r>
            <a:r>
              <a:rPr lang="en-US" baseline="0">
                <a:solidFill>
                  <a:schemeClr val="accent3"/>
                </a:solidFill>
              </a:rPr>
              <a:t> </a:t>
            </a:r>
            <a:r>
              <a:rPr lang="en-US">
                <a:solidFill>
                  <a:schemeClr val="accent3"/>
                </a:solidFill>
              </a:rPr>
              <a:t>Confidential</a:t>
            </a:r>
            <a:r>
              <a:rPr lang="en-US" baseline="0">
                <a:solidFill>
                  <a:schemeClr val="accent3"/>
                </a:solidFill>
              </a:rPr>
              <a:t> and Proprietary</a:t>
            </a:r>
            <a:endParaRPr lang="en-US">
              <a:solidFill>
                <a:schemeClr val="accent3"/>
              </a:solidFill>
            </a:endParaRPr>
          </a:p>
        </p:txBody>
      </p:sp>
    </p:spTree>
    <p:extLst>
      <p:ext uri="{BB962C8B-B14F-4D97-AF65-F5344CB8AC3E}">
        <p14:creationId xmlns:p14="http://schemas.microsoft.com/office/powerpoint/2010/main" val="31746406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2" r:id="rId4"/>
    <p:sldLayoutId id="2147483683"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6.xml"/><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41.sv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9.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sv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38A4-FE2E-2D45-8715-EBB77800D03E}"/>
              </a:ext>
            </a:extLst>
          </p:cNvPr>
          <p:cNvSpPr>
            <a:spLocks noGrp="1"/>
          </p:cNvSpPr>
          <p:nvPr>
            <p:ph type="ctrTitle"/>
          </p:nvPr>
        </p:nvSpPr>
        <p:spPr>
          <a:xfrm>
            <a:off x="213065" y="538452"/>
            <a:ext cx="11754034" cy="1337663"/>
          </a:xfrm>
          <a:solidFill>
            <a:schemeClr val="accent1"/>
          </a:solidFill>
        </p:spPr>
        <p:txBody>
          <a:bodyPr>
            <a:noAutofit/>
          </a:bodyPr>
          <a:lstStyle/>
          <a:p>
            <a:pPr marL="0" marR="0">
              <a:spcBef>
                <a:spcPts val="0"/>
              </a:spcBef>
              <a:spcAft>
                <a:spcPts val="0"/>
              </a:spcAft>
            </a:pPr>
            <a:r>
              <a:rPr lang="en-US" sz="4800" dirty="0">
                <a:effectLst/>
                <a:latin typeface="Calibri" panose="020F0502020204030204" pitchFamily="34" charset="0"/>
                <a:ea typeface="Calibri" panose="020F0502020204030204" pitchFamily="34" charset="0"/>
              </a:rPr>
              <a:t>How Technology Can Help in the New Normal</a:t>
            </a:r>
          </a:p>
        </p:txBody>
      </p:sp>
      <p:sp>
        <p:nvSpPr>
          <p:cNvPr id="4" name="TextBox 3">
            <a:extLst>
              <a:ext uri="{FF2B5EF4-FFF2-40B4-BE49-F238E27FC236}">
                <a16:creationId xmlns:a16="http://schemas.microsoft.com/office/drawing/2014/main" id="{969F0EA6-F6A9-4437-ADEB-4F011ED7F00C}"/>
              </a:ext>
            </a:extLst>
          </p:cNvPr>
          <p:cNvSpPr txBox="1"/>
          <p:nvPr/>
        </p:nvSpPr>
        <p:spPr>
          <a:xfrm>
            <a:off x="631888" y="4625614"/>
            <a:ext cx="4649337" cy="1323439"/>
          </a:xfrm>
          <a:prstGeom prst="rect">
            <a:avLst/>
          </a:prstGeom>
          <a:noFill/>
        </p:spPr>
        <p:txBody>
          <a:bodyPr wrap="square">
            <a:spAutoFit/>
          </a:bodyPr>
          <a:lstStyle/>
          <a:p>
            <a:r>
              <a:rPr lang="en-US" sz="2000" dirty="0">
                <a:solidFill>
                  <a:schemeClr val="bg1"/>
                </a:solidFill>
              </a:rPr>
              <a:t>Chris Kaminski</a:t>
            </a:r>
          </a:p>
          <a:p>
            <a:r>
              <a:rPr lang="en-US" sz="2000" dirty="0">
                <a:solidFill>
                  <a:schemeClr val="bg1"/>
                </a:solidFill>
              </a:rPr>
              <a:t>President</a:t>
            </a:r>
          </a:p>
          <a:p>
            <a:r>
              <a:rPr lang="en-US" sz="2000" dirty="0">
                <a:solidFill>
                  <a:schemeClr val="bg1"/>
                </a:solidFill>
              </a:rPr>
              <a:t>Treasury Curve </a:t>
            </a:r>
          </a:p>
          <a:p>
            <a:r>
              <a:rPr lang="en-US" sz="2000" dirty="0" err="1">
                <a:solidFill>
                  <a:schemeClr val="bg1"/>
                </a:solidFill>
              </a:rPr>
              <a:t>Chris@treasurycurve.com</a:t>
            </a:r>
            <a:endParaRPr lang="en-US" sz="2000" dirty="0">
              <a:solidFill>
                <a:schemeClr val="bg1"/>
              </a:solidFill>
            </a:endParaRPr>
          </a:p>
        </p:txBody>
      </p:sp>
      <p:pic>
        <p:nvPicPr>
          <p:cNvPr id="6" name="Graphic 5">
            <a:extLst>
              <a:ext uri="{FF2B5EF4-FFF2-40B4-BE49-F238E27FC236}">
                <a16:creationId xmlns:a16="http://schemas.microsoft.com/office/drawing/2014/main" id="{6D90973A-FFFB-4FF1-886D-F942FF823D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1267" y="2543753"/>
            <a:ext cx="2039916" cy="1770494"/>
          </a:xfrm>
          <a:prstGeom prst="rect">
            <a:avLst/>
          </a:prstGeom>
        </p:spPr>
      </p:pic>
    </p:spTree>
    <p:extLst>
      <p:ext uri="{BB962C8B-B14F-4D97-AF65-F5344CB8AC3E}">
        <p14:creationId xmlns:p14="http://schemas.microsoft.com/office/powerpoint/2010/main" val="2080285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2FB31A-8E17-4E87-864F-28AE5A3CC7AF}"/>
              </a:ext>
            </a:extLst>
          </p:cNvPr>
          <p:cNvPicPr>
            <a:picLocks noChangeAspect="1"/>
          </p:cNvPicPr>
          <p:nvPr/>
        </p:nvPicPr>
        <p:blipFill>
          <a:blip r:embed="rId2"/>
          <a:stretch>
            <a:fillRect/>
          </a:stretch>
        </p:blipFill>
        <p:spPr>
          <a:xfrm>
            <a:off x="1476477" y="524111"/>
            <a:ext cx="9239046" cy="5809778"/>
          </a:xfrm>
          <a:prstGeom prst="rect">
            <a:avLst/>
          </a:prstGeom>
        </p:spPr>
      </p:pic>
    </p:spTree>
    <p:extLst>
      <p:ext uri="{BB962C8B-B14F-4D97-AF65-F5344CB8AC3E}">
        <p14:creationId xmlns:p14="http://schemas.microsoft.com/office/powerpoint/2010/main" val="183048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0A420-A6C4-49CE-A14A-A25CE9B34D7B}"/>
              </a:ext>
            </a:extLst>
          </p:cNvPr>
          <p:cNvPicPr>
            <a:picLocks noChangeAspect="1"/>
          </p:cNvPicPr>
          <p:nvPr/>
        </p:nvPicPr>
        <p:blipFill>
          <a:blip r:embed="rId2"/>
          <a:stretch>
            <a:fillRect/>
          </a:stretch>
        </p:blipFill>
        <p:spPr>
          <a:xfrm>
            <a:off x="1436764" y="562336"/>
            <a:ext cx="9666665" cy="5982155"/>
          </a:xfrm>
          <a:prstGeom prst="rect">
            <a:avLst/>
          </a:prstGeom>
        </p:spPr>
      </p:pic>
    </p:spTree>
    <p:extLst>
      <p:ext uri="{BB962C8B-B14F-4D97-AF65-F5344CB8AC3E}">
        <p14:creationId xmlns:p14="http://schemas.microsoft.com/office/powerpoint/2010/main" val="326296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633AF3-0851-4E4C-941D-B35AA9EB061B}"/>
              </a:ext>
            </a:extLst>
          </p:cNvPr>
          <p:cNvPicPr>
            <a:picLocks noChangeAspect="1"/>
          </p:cNvPicPr>
          <p:nvPr/>
        </p:nvPicPr>
        <p:blipFill>
          <a:blip r:embed="rId2"/>
          <a:stretch>
            <a:fillRect/>
          </a:stretch>
        </p:blipFill>
        <p:spPr>
          <a:xfrm>
            <a:off x="0" y="987374"/>
            <a:ext cx="12192000" cy="4883251"/>
          </a:xfrm>
          <a:prstGeom prst="rect">
            <a:avLst/>
          </a:prstGeom>
        </p:spPr>
      </p:pic>
    </p:spTree>
    <p:extLst>
      <p:ext uri="{BB962C8B-B14F-4D97-AF65-F5344CB8AC3E}">
        <p14:creationId xmlns:p14="http://schemas.microsoft.com/office/powerpoint/2010/main" val="235927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360871-35E9-411F-932E-56ED89B27DD8}"/>
              </a:ext>
            </a:extLst>
          </p:cNvPr>
          <p:cNvPicPr>
            <a:picLocks noChangeAspect="1"/>
          </p:cNvPicPr>
          <p:nvPr/>
        </p:nvPicPr>
        <p:blipFill>
          <a:blip r:embed="rId2"/>
          <a:stretch>
            <a:fillRect/>
          </a:stretch>
        </p:blipFill>
        <p:spPr>
          <a:xfrm>
            <a:off x="679269" y="1102090"/>
            <a:ext cx="11064240" cy="4556559"/>
          </a:xfrm>
          <a:prstGeom prst="rect">
            <a:avLst/>
          </a:prstGeom>
        </p:spPr>
      </p:pic>
    </p:spTree>
    <p:extLst>
      <p:ext uri="{BB962C8B-B14F-4D97-AF65-F5344CB8AC3E}">
        <p14:creationId xmlns:p14="http://schemas.microsoft.com/office/powerpoint/2010/main" val="279042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C9C259-AF09-1448-BCCF-7DEAF644B30A}"/>
              </a:ext>
            </a:extLst>
          </p:cNvPr>
          <p:cNvSpPr>
            <a:spLocks noGrp="1"/>
          </p:cNvSpPr>
          <p:nvPr>
            <p:ph type="title"/>
          </p:nvPr>
        </p:nvSpPr>
        <p:spPr/>
        <p:txBody>
          <a:bodyPr/>
          <a:lstStyle/>
          <a:p>
            <a:r>
              <a:rPr lang="en-US" dirty="0"/>
              <a:t>Key takeaways</a:t>
            </a:r>
          </a:p>
        </p:txBody>
      </p:sp>
      <p:sp>
        <p:nvSpPr>
          <p:cNvPr id="2" name="TextBox 1">
            <a:extLst>
              <a:ext uri="{FF2B5EF4-FFF2-40B4-BE49-F238E27FC236}">
                <a16:creationId xmlns:a16="http://schemas.microsoft.com/office/drawing/2014/main" id="{C9DC5BA1-53D9-4B46-AD48-2101426540C1}"/>
              </a:ext>
            </a:extLst>
          </p:cNvPr>
          <p:cNvSpPr txBox="1"/>
          <p:nvPr/>
        </p:nvSpPr>
        <p:spPr>
          <a:xfrm>
            <a:off x="1292256" y="1129314"/>
            <a:ext cx="8972550"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t>Treasury Technology is become available to everyone</a:t>
            </a:r>
          </a:p>
          <a:p>
            <a:endParaRPr lang="en-US" sz="3600" dirty="0"/>
          </a:p>
        </p:txBody>
      </p:sp>
      <p:sp>
        <p:nvSpPr>
          <p:cNvPr id="5" name="TextBox 4">
            <a:extLst>
              <a:ext uri="{FF2B5EF4-FFF2-40B4-BE49-F238E27FC236}">
                <a16:creationId xmlns:a16="http://schemas.microsoft.com/office/drawing/2014/main" id="{18D5E05E-8A2A-4941-866C-A56DA49C4BFB}"/>
              </a:ext>
            </a:extLst>
          </p:cNvPr>
          <p:cNvSpPr txBox="1"/>
          <p:nvPr/>
        </p:nvSpPr>
        <p:spPr>
          <a:xfrm>
            <a:off x="1292256" y="2040885"/>
            <a:ext cx="9109044" cy="1200329"/>
          </a:xfrm>
          <a:prstGeom prst="rect">
            <a:avLst/>
          </a:prstGeom>
          <a:noFill/>
        </p:spPr>
        <p:txBody>
          <a:bodyPr wrap="square">
            <a:spAutoFit/>
          </a:bodyPr>
          <a:lstStyle/>
          <a:p>
            <a:pPr marL="571500" indent="-571500">
              <a:buFont typeface="Arial" panose="020B0604020202020204" pitchFamily="34" charset="0"/>
              <a:buChar char="•"/>
            </a:pPr>
            <a:r>
              <a:rPr lang="en-US" sz="3600" dirty="0"/>
              <a:t>Technology Credit will make it cost efficient if not free</a:t>
            </a:r>
          </a:p>
        </p:txBody>
      </p:sp>
      <p:sp>
        <p:nvSpPr>
          <p:cNvPr id="7" name="TextBox 6">
            <a:extLst>
              <a:ext uri="{FF2B5EF4-FFF2-40B4-BE49-F238E27FC236}">
                <a16:creationId xmlns:a16="http://schemas.microsoft.com/office/drawing/2014/main" id="{80E6C65A-B049-4A57-A434-14B73D869E34}"/>
              </a:ext>
            </a:extLst>
          </p:cNvPr>
          <p:cNvSpPr txBox="1"/>
          <p:nvPr/>
        </p:nvSpPr>
        <p:spPr>
          <a:xfrm>
            <a:off x="1292256" y="3529972"/>
            <a:ext cx="9109044" cy="1200329"/>
          </a:xfrm>
          <a:prstGeom prst="rect">
            <a:avLst/>
          </a:prstGeom>
          <a:noFill/>
        </p:spPr>
        <p:txBody>
          <a:bodyPr wrap="square">
            <a:spAutoFit/>
          </a:bodyPr>
          <a:lstStyle/>
          <a:p>
            <a:pPr marL="571500" indent="-571500">
              <a:buFont typeface="Arial" panose="020B0604020202020204" pitchFamily="34" charset="0"/>
              <a:buChar char="•"/>
            </a:pPr>
            <a:r>
              <a:rPr lang="en-US" sz="3600" dirty="0"/>
              <a:t>Banks and Fintech will provide more services at a cheap price</a:t>
            </a:r>
          </a:p>
        </p:txBody>
      </p:sp>
      <p:sp>
        <p:nvSpPr>
          <p:cNvPr id="8" name="TextBox 7">
            <a:extLst>
              <a:ext uri="{FF2B5EF4-FFF2-40B4-BE49-F238E27FC236}">
                <a16:creationId xmlns:a16="http://schemas.microsoft.com/office/drawing/2014/main" id="{1578C41A-2F6D-4771-AEB6-E2BAB2539F7C}"/>
              </a:ext>
            </a:extLst>
          </p:cNvPr>
          <p:cNvSpPr txBox="1"/>
          <p:nvPr/>
        </p:nvSpPr>
        <p:spPr>
          <a:xfrm>
            <a:off x="1292256" y="4730301"/>
            <a:ext cx="9109044" cy="1754326"/>
          </a:xfrm>
          <a:prstGeom prst="rect">
            <a:avLst/>
          </a:prstGeom>
          <a:noFill/>
        </p:spPr>
        <p:txBody>
          <a:bodyPr wrap="square">
            <a:spAutoFit/>
          </a:bodyPr>
          <a:lstStyle/>
          <a:p>
            <a:pPr marL="571500" indent="-571500">
              <a:buFont typeface="Arial" panose="020B0604020202020204" pitchFamily="34" charset="0"/>
              <a:buChar char="•"/>
            </a:pPr>
            <a:r>
              <a:rPr lang="en-US" sz="3600" dirty="0"/>
              <a:t>Taking advantage of changing technology and understanding, your options will benefit organizations</a:t>
            </a:r>
          </a:p>
        </p:txBody>
      </p:sp>
    </p:spTree>
    <p:extLst>
      <p:ext uri="{BB962C8B-B14F-4D97-AF65-F5344CB8AC3E}">
        <p14:creationId xmlns:p14="http://schemas.microsoft.com/office/powerpoint/2010/main" val="98982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F833-F2E1-6547-AAA5-DF3C0B01F6A9}"/>
              </a:ext>
            </a:extLst>
          </p:cNvPr>
          <p:cNvSpPr>
            <a:spLocks noGrp="1"/>
          </p:cNvSpPr>
          <p:nvPr>
            <p:ph type="title"/>
          </p:nvPr>
        </p:nvSpPr>
        <p:spPr/>
        <p:txBody>
          <a:bodyPr>
            <a:normAutofit/>
          </a:bodyPr>
          <a:lstStyle/>
          <a:p>
            <a:pPr algn="ctr"/>
            <a:r>
              <a:rPr lang="en-US" sz="8800"/>
              <a:t>Thank You</a:t>
            </a:r>
          </a:p>
        </p:txBody>
      </p:sp>
    </p:spTree>
    <p:extLst>
      <p:ext uri="{BB962C8B-B14F-4D97-AF65-F5344CB8AC3E}">
        <p14:creationId xmlns:p14="http://schemas.microsoft.com/office/powerpoint/2010/main" val="3306143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C9C259-AF09-1448-BCCF-7DEAF644B30A}"/>
              </a:ext>
            </a:extLst>
          </p:cNvPr>
          <p:cNvSpPr>
            <a:spLocks noGrp="1"/>
          </p:cNvSpPr>
          <p:nvPr>
            <p:ph type="title"/>
          </p:nvPr>
        </p:nvSpPr>
        <p:spPr/>
        <p:txBody>
          <a:bodyPr>
            <a:normAutofit fontScale="90000"/>
          </a:bodyPr>
          <a:lstStyle/>
          <a:p>
            <a:br>
              <a:rPr lang="en-US" dirty="0"/>
            </a:br>
            <a:br>
              <a:rPr lang="en-US" dirty="0"/>
            </a:br>
            <a:r>
              <a:rPr lang="en-US" dirty="0"/>
              <a:t>Technology Companies boom</a:t>
            </a:r>
            <a:br>
              <a:rPr lang="en-US" dirty="0"/>
            </a:br>
            <a:r>
              <a:rPr lang="en-US" dirty="0"/>
              <a:t>during Covid</a:t>
            </a:r>
          </a:p>
        </p:txBody>
      </p:sp>
      <p:sp>
        <p:nvSpPr>
          <p:cNvPr id="2" name="TextBox 1">
            <a:extLst>
              <a:ext uri="{FF2B5EF4-FFF2-40B4-BE49-F238E27FC236}">
                <a16:creationId xmlns:a16="http://schemas.microsoft.com/office/drawing/2014/main" id="{C9DC5BA1-53D9-4B46-AD48-2101426540C1}"/>
              </a:ext>
            </a:extLst>
          </p:cNvPr>
          <p:cNvSpPr txBox="1"/>
          <p:nvPr/>
        </p:nvSpPr>
        <p:spPr>
          <a:xfrm>
            <a:off x="1428750" y="2247900"/>
            <a:ext cx="897255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t> Zoom</a:t>
            </a:r>
          </a:p>
        </p:txBody>
      </p:sp>
      <p:sp>
        <p:nvSpPr>
          <p:cNvPr id="5" name="TextBox 4">
            <a:extLst>
              <a:ext uri="{FF2B5EF4-FFF2-40B4-BE49-F238E27FC236}">
                <a16:creationId xmlns:a16="http://schemas.microsoft.com/office/drawing/2014/main" id="{18D5E05E-8A2A-4941-866C-A56DA49C4BFB}"/>
              </a:ext>
            </a:extLst>
          </p:cNvPr>
          <p:cNvSpPr txBox="1"/>
          <p:nvPr/>
        </p:nvSpPr>
        <p:spPr>
          <a:xfrm>
            <a:off x="1428750" y="2894231"/>
            <a:ext cx="9109044" cy="646331"/>
          </a:xfrm>
          <a:prstGeom prst="rect">
            <a:avLst/>
          </a:prstGeom>
          <a:noFill/>
        </p:spPr>
        <p:txBody>
          <a:bodyPr wrap="square">
            <a:spAutoFit/>
          </a:bodyPr>
          <a:lstStyle/>
          <a:p>
            <a:pPr marL="571500" indent="-571500">
              <a:buFont typeface="Arial" panose="020B0604020202020204" pitchFamily="34" charset="0"/>
              <a:buChar char="•"/>
            </a:pPr>
            <a:r>
              <a:rPr lang="en-US" sz="3600" dirty="0"/>
              <a:t>Amazon</a:t>
            </a:r>
          </a:p>
        </p:txBody>
      </p:sp>
      <p:sp>
        <p:nvSpPr>
          <p:cNvPr id="7" name="TextBox 6">
            <a:extLst>
              <a:ext uri="{FF2B5EF4-FFF2-40B4-BE49-F238E27FC236}">
                <a16:creationId xmlns:a16="http://schemas.microsoft.com/office/drawing/2014/main" id="{35E34633-315E-4F57-94D3-75543DD4C038}"/>
              </a:ext>
            </a:extLst>
          </p:cNvPr>
          <p:cNvSpPr txBox="1"/>
          <p:nvPr/>
        </p:nvSpPr>
        <p:spPr>
          <a:xfrm>
            <a:off x="1428750" y="3466207"/>
            <a:ext cx="9109044" cy="646331"/>
          </a:xfrm>
          <a:prstGeom prst="rect">
            <a:avLst/>
          </a:prstGeom>
          <a:noFill/>
        </p:spPr>
        <p:txBody>
          <a:bodyPr wrap="square">
            <a:spAutoFit/>
          </a:bodyPr>
          <a:lstStyle/>
          <a:p>
            <a:pPr marL="571500" indent="-571500">
              <a:buFont typeface="Arial" panose="020B0604020202020204" pitchFamily="34" charset="0"/>
              <a:buChar char="•"/>
            </a:pPr>
            <a:r>
              <a:rPr lang="en-US" sz="3600" dirty="0"/>
              <a:t>Apple</a:t>
            </a:r>
          </a:p>
        </p:txBody>
      </p:sp>
      <p:sp>
        <p:nvSpPr>
          <p:cNvPr id="8" name="TextBox 7">
            <a:extLst>
              <a:ext uri="{FF2B5EF4-FFF2-40B4-BE49-F238E27FC236}">
                <a16:creationId xmlns:a16="http://schemas.microsoft.com/office/drawing/2014/main" id="{9E9EF136-22B3-40E7-986B-A261686C68E8}"/>
              </a:ext>
            </a:extLst>
          </p:cNvPr>
          <p:cNvSpPr txBox="1"/>
          <p:nvPr/>
        </p:nvSpPr>
        <p:spPr>
          <a:xfrm>
            <a:off x="1428750" y="4112538"/>
            <a:ext cx="9109044" cy="646331"/>
          </a:xfrm>
          <a:prstGeom prst="rect">
            <a:avLst/>
          </a:prstGeom>
          <a:noFill/>
        </p:spPr>
        <p:txBody>
          <a:bodyPr wrap="square">
            <a:spAutoFit/>
          </a:bodyPr>
          <a:lstStyle/>
          <a:p>
            <a:pPr marL="571500" indent="-571500">
              <a:buFont typeface="Arial" panose="020B0604020202020204" pitchFamily="34" charset="0"/>
              <a:buChar char="•"/>
            </a:pPr>
            <a:r>
              <a:rPr lang="en-US" sz="3600" dirty="0"/>
              <a:t>Microsoft</a:t>
            </a:r>
          </a:p>
        </p:txBody>
      </p:sp>
    </p:spTree>
    <p:extLst>
      <p:ext uri="{BB962C8B-B14F-4D97-AF65-F5344CB8AC3E}">
        <p14:creationId xmlns:p14="http://schemas.microsoft.com/office/powerpoint/2010/main" val="438154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F87A21-A49E-6E4C-B9D4-BE4AFCE35D9C}"/>
              </a:ext>
            </a:extLst>
          </p:cNvPr>
          <p:cNvSpPr>
            <a:spLocks noGrp="1"/>
          </p:cNvSpPr>
          <p:nvPr>
            <p:ph type="title"/>
          </p:nvPr>
        </p:nvSpPr>
        <p:spPr>
          <a:xfrm>
            <a:off x="838200" y="27195"/>
            <a:ext cx="10515600" cy="1325563"/>
          </a:xfrm>
        </p:spPr>
        <p:txBody>
          <a:bodyPr>
            <a:normAutofit fontScale="90000"/>
          </a:bodyPr>
          <a:lstStyle/>
          <a:p>
            <a:br>
              <a:rPr lang="en-US" dirty="0"/>
            </a:br>
            <a:r>
              <a:rPr lang="en-US" dirty="0"/>
              <a:t>What is the New Normal and How it Changed Daily Routines and Operations</a:t>
            </a:r>
          </a:p>
        </p:txBody>
      </p:sp>
      <p:sp>
        <p:nvSpPr>
          <p:cNvPr id="26" name="Rectangle 25">
            <a:extLst>
              <a:ext uri="{FF2B5EF4-FFF2-40B4-BE49-F238E27FC236}">
                <a16:creationId xmlns:a16="http://schemas.microsoft.com/office/drawing/2014/main" id="{6C7BDCA5-F7E6-8540-8564-47B179CA2331}"/>
              </a:ext>
            </a:extLst>
          </p:cNvPr>
          <p:cNvSpPr/>
          <p:nvPr/>
        </p:nvSpPr>
        <p:spPr>
          <a:xfrm>
            <a:off x="2211927" y="2951147"/>
            <a:ext cx="956724" cy="122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4D80FF-0D3A-4E4C-8AF1-39CE5E927523}"/>
              </a:ext>
            </a:extLst>
          </p:cNvPr>
          <p:cNvSpPr txBox="1"/>
          <p:nvPr/>
        </p:nvSpPr>
        <p:spPr>
          <a:xfrm>
            <a:off x="1981154" y="1856087"/>
            <a:ext cx="8229692"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t>Remote Working</a:t>
            </a:r>
          </a:p>
          <a:p>
            <a:pPr marL="285750" indent="-285750">
              <a:buFont typeface="Arial" panose="020B0604020202020204" pitchFamily="34" charset="0"/>
              <a:buChar char="•"/>
            </a:pPr>
            <a:r>
              <a:rPr lang="en-US" sz="3600" dirty="0"/>
              <a:t>Difficulty with Internal Communications </a:t>
            </a:r>
          </a:p>
          <a:p>
            <a:pPr marL="285750" indent="-285750">
              <a:buFont typeface="Arial" panose="020B0604020202020204" pitchFamily="34" charset="0"/>
              <a:buChar char="•"/>
            </a:pPr>
            <a:r>
              <a:rPr lang="en-US" sz="3600" dirty="0"/>
              <a:t> Aggregating Necessary Data</a:t>
            </a:r>
          </a:p>
          <a:p>
            <a:pPr marL="285750" indent="-285750">
              <a:buFont typeface="Arial" panose="020B0604020202020204" pitchFamily="34" charset="0"/>
              <a:buChar char="•"/>
            </a:pPr>
            <a:r>
              <a:rPr lang="en-US" sz="3600" dirty="0"/>
              <a:t>Workflow and Approvals </a:t>
            </a:r>
          </a:p>
          <a:p>
            <a:pPr marL="285750" indent="-285750">
              <a:buFont typeface="Arial" panose="020B0604020202020204" pitchFamily="34" charset="0"/>
              <a:buChar char="•"/>
            </a:pPr>
            <a:r>
              <a:rPr lang="en-US" sz="3600" dirty="0"/>
              <a:t>Bank pass keys (Who has them?)</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426356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F87A21-A49E-6E4C-B9D4-BE4AFCE35D9C}"/>
              </a:ext>
            </a:extLst>
          </p:cNvPr>
          <p:cNvSpPr>
            <a:spLocks noGrp="1"/>
          </p:cNvSpPr>
          <p:nvPr>
            <p:ph type="title"/>
          </p:nvPr>
        </p:nvSpPr>
        <p:spPr>
          <a:xfrm>
            <a:off x="838200" y="27195"/>
            <a:ext cx="10515600" cy="1325563"/>
          </a:xfrm>
        </p:spPr>
        <p:txBody>
          <a:bodyPr/>
          <a:lstStyle/>
          <a:p>
            <a:r>
              <a:rPr lang="en-US" dirty="0"/>
              <a:t>Disruption in the Industry</a:t>
            </a:r>
          </a:p>
        </p:txBody>
      </p:sp>
      <p:sp>
        <p:nvSpPr>
          <p:cNvPr id="26" name="Rectangle 25">
            <a:extLst>
              <a:ext uri="{FF2B5EF4-FFF2-40B4-BE49-F238E27FC236}">
                <a16:creationId xmlns:a16="http://schemas.microsoft.com/office/drawing/2014/main" id="{6C7BDCA5-F7E6-8540-8564-47B179CA2331}"/>
              </a:ext>
            </a:extLst>
          </p:cNvPr>
          <p:cNvSpPr/>
          <p:nvPr/>
        </p:nvSpPr>
        <p:spPr>
          <a:xfrm>
            <a:off x="2211927" y="2951147"/>
            <a:ext cx="956724" cy="122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4D80FF-0D3A-4E4C-8AF1-39CE5E927523}"/>
              </a:ext>
            </a:extLst>
          </p:cNvPr>
          <p:cNvSpPr txBox="1"/>
          <p:nvPr/>
        </p:nvSpPr>
        <p:spPr>
          <a:xfrm>
            <a:off x="1226598" y="1796985"/>
            <a:ext cx="9738804"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t>Disruption is longer a negative term as if normality is broken</a:t>
            </a:r>
          </a:p>
          <a:p>
            <a:pPr marL="285750" indent="-285750">
              <a:buFont typeface="Arial" panose="020B0604020202020204" pitchFamily="34" charset="0"/>
              <a:buChar char="•"/>
            </a:pPr>
            <a:endParaRPr lang="en-US" sz="3600" dirty="0"/>
          </a:p>
        </p:txBody>
      </p:sp>
      <p:sp>
        <p:nvSpPr>
          <p:cNvPr id="6" name="TextBox 5">
            <a:extLst>
              <a:ext uri="{FF2B5EF4-FFF2-40B4-BE49-F238E27FC236}">
                <a16:creationId xmlns:a16="http://schemas.microsoft.com/office/drawing/2014/main" id="{957E7C4E-50EC-4202-8AC7-357AEAA9EC4F}"/>
              </a:ext>
            </a:extLst>
          </p:cNvPr>
          <p:cNvSpPr txBox="1"/>
          <p:nvPr/>
        </p:nvSpPr>
        <p:spPr>
          <a:xfrm>
            <a:off x="1226598" y="3310331"/>
            <a:ext cx="9053744" cy="646331"/>
          </a:xfrm>
          <a:prstGeom prst="rect">
            <a:avLst/>
          </a:prstGeom>
          <a:noFill/>
        </p:spPr>
        <p:txBody>
          <a:bodyPr wrap="square">
            <a:spAutoFit/>
          </a:bodyPr>
          <a:lstStyle/>
          <a:p>
            <a:pPr marL="285750" indent="-285750">
              <a:buFont typeface="Arial" panose="020B0604020202020204" pitchFamily="34" charset="0"/>
              <a:buChar char="•"/>
            </a:pPr>
            <a:r>
              <a:rPr lang="en-US" sz="3600" dirty="0"/>
              <a:t>Rather, innovation that creates a new market</a:t>
            </a:r>
          </a:p>
        </p:txBody>
      </p:sp>
    </p:spTree>
    <p:extLst>
      <p:ext uri="{BB962C8B-B14F-4D97-AF65-F5344CB8AC3E}">
        <p14:creationId xmlns:p14="http://schemas.microsoft.com/office/powerpoint/2010/main" val="3990138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C9C259-AF09-1448-BCCF-7DEAF644B30A}"/>
              </a:ext>
            </a:extLst>
          </p:cNvPr>
          <p:cNvSpPr>
            <a:spLocks noGrp="1"/>
          </p:cNvSpPr>
          <p:nvPr>
            <p:ph type="title"/>
          </p:nvPr>
        </p:nvSpPr>
        <p:spPr>
          <a:xfrm>
            <a:off x="657225" y="0"/>
            <a:ext cx="10515600" cy="1325563"/>
          </a:xfrm>
        </p:spPr>
        <p:txBody>
          <a:bodyPr/>
          <a:lstStyle/>
          <a:p>
            <a:r>
              <a:rPr lang="en-US" dirty="0"/>
              <a:t>What’s propelled the move in technology</a:t>
            </a:r>
          </a:p>
        </p:txBody>
      </p:sp>
      <p:sp>
        <p:nvSpPr>
          <p:cNvPr id="2" name="TextBox 1">
            <a:extLst>
              <a:ext uri="{FF2B5EF4-FFF2-40B4-BE49-F238E27FC236}">
                <a16:creationId xmlns:a16="http://schemas.microsoft.com/office/drawing/2014/main" id="{C9DC5BA1-53D9-4B46-AD48-2101426540C1}"/>
              </a:ext>
            </a:extLst>
          </p:cNvPr>
          <p:cNvSpPr txBox="1"/>
          <p:nvPr/>
        </p:nvSpPr>
        <p:spPr>
          <a:xfrm>
            <a:off x="1434946" y="1325563"/>
            <a:ext cx="897255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t>The Cloud</a:t>
            </a:r>
          </a:p>
        </p:txBody>
      </p:sp>
      <p:sp>
        <p:nvSpPr>
          <p:cNvPr id="5" name="TextBox 4">
            <a:extLst>
              <a:ext uri="{FF2B5EF4-FFF2-40B4-BE49-F238E27FC236}">
                <a16:creationId xmlns:a16="http://schemas.microsoft.com/office/drawing/2014/main" id="{18D5E05E-8A2A-4941-866C-A56DA49C4BFB}"/>
              </a:ext>
            </a:extLst>
          </p:cNvPr>
          <p:cNvSpPr txBox="1"/>
          <p:nvPr/>
        </p:nvSpPr>
        <p:spPr>
          <a:xfrm>
            <a:off x="1434946" y="1971894"/>
            <a:ext cx="9109044" cy="646331"/>
          </a:xfrm>
          <a:prstGeom prst="rect">
            <a:avLst/>
          </a:prstGeom>
          <a:noFill/>
        </p:spPr>
        <p:txBody>
          <a:bodyPr wrap="square">
            <a:spAutoFit/>
          </a:bodyPr>
          <a:lstStyle/>
          <a:p>
            <a:pPr marL="571500" indent="-571500">
              <a:buFont typeface="Arial" panose="020B0604020202020204" pitchFamily="34" charset="0"/>
              <a:buChar char="•"/>
            </a:pPr>
            <a:r>
              <a:rPr lang="en-US" sz="3600" dirty="0"/>
              <a:t>RPA (repetitive process automation)</a:t>
            </a:r>
          </a:p>
        </p:txBody>
      </p:sp>
      <p:sp>
        <p:nvSpPr>
          <p:cNvPr id="7" name="TextBox 6">
            <a:extLst>
              <a:ext uri="{FF2B5EF4-FFF2-40B4-BE49-F238E27FC236}">
                <a16:creationId xmlns:a16="http://schemas.microsoft.com/office/drawing/2014/main" id="{80E6C65A-B049-4A57-A434-14B73D869E34}"/>
              </a:ext>
            </a:extLst>
          </p:cNvPr>
          <p:cNvSpPr txBox="1"/>
          <p:nvPr/>
        </p:nvSpPr>
        <p:spPr>
          <a:xfrm>
            <a:off x="1434946" y="2618224"/>
            <a:ext cx="9109044" cy="646331"/>
          </a:xfrm>
          <a:prstGeom prst="rect">
            <a:avLst/>
          </a:prstGeom>
          <a:noFill/>
        </p:spPr>
        <p:txBody>
          <a:bodyPr wrap="square">
            <a:spAutoFit/>
          </a:bodyPr>
          <a:lstStyle/>
          <a:p>
            <a:pPr marL="571500" indent="-571500">
              <a:buFont typeface="Arial" panose="020B0604020202020204" pitchFamily="34" charset="0"/>
              <a:buChar char="•"/>
            </a:pPr>
            <a:r>
              <a:rPr lang="en-US" sz="3600" dirty="0"/>
              <a:t>The need to be efficient</a:t>
            </a:r>
          </a:p>
        </p:txBody>
      </p:sp>
      <p:sp>
        <p:nvSpPr>
          <p:cNvPr id="8" name="TextBox 7">
            <a:extLst>
              <a:ext uri="{FF2B5EF4-FFF2-40B4-BE49-F238E27FC236}">
                <a16:creationId xmlns:a16="http://schemas.microsoft.com/office/drawing/2014/main" id="{1578C41A-2F6D-4771-AEB6-E2BAB2539F7C}"/>
              </a:ext>
            </a:extLst>
          </p:cNvPr>
          <p:cNvSpPr txBox="1"/>
          <p:nvPr/>
        </p:nvSpPr>
        <p:spPr>
          <a:xfrm>
            <a:off x="1434946" y="3264555"/>
            <a:ext cx="9109044" cy="646331"/>
          </a:xfrm>
          <a:prstGeom prst="rect">
            <a:avLst/>
          </a:prstGeom>
          <a:noFill/>
        </p:spPr>
        <p:txBody>
          <a:bodyPr wrap="square">
            <a:spAutoFit/>
          </a:bodyPr>
          <a:lstStyle/>
          <a:p>
            <a:pPr marL="571500" indent="-571500">
              <a:buFont typeface="Arial" panose="020B0604020202020204" pitchFamily="34" charset="0"/>
              <a:buChar char="•"/>
            </a:pPr>
            <a:r>
              <a:rPr lang="en-US" sz="3600" dirty="0"/>
              <a:t>Optimization</a:t>
            </a:r>
          </a:p>
        </p:txBody>
      </p:sp>
      <p:sp>
        <p:nvSpPr>
          <p:cNvPr id="9" name="TextBox 8">
            <a:extLst>
              <a:ext uri="{FF2B5EF4-FFF2-40B4-BE49-F238E27FC236}">
                <a16:creationId xmlns:a16="http://schemas.microsoft.com/office/drawing/2014/main" id="{C8C6446A-9702-46D8-8E0C-2EF037072102}"/>
              </a:ext>
            </a:extLst>
          </p:cNvPr>
          <p:cNvSpPr txBox="1"/>
          <p:nvPr/>
        </p:nvSpPr>
        <p:spPr>
          <a:xfrm>
            <a:off x="1434946" y="3910885"/>
            <a:ext cx="9109044" cy="646331"/>
          </a:xfrm>
          <a:prstGeom prst="rect">
            <a:avLst/>
          </a:prstGeom>
          <a:noFill/>
        </p:spPr>
        <p:txBody>
          <a:bodyPr wrap="square">
            <a:spAutoFit/>
          </a:bodyPr>
          <a:lstStyle/>
          <a:p>
            <a:pPr marL="571500" indent="-571500">
              <a:buFont typeface="Arial" panose="020B0604020202020204" pitchFamily="34" charset="0"/>
              <a:buChar char="•"/>
            </a:pPr>
            <a:r>
              <a:rPr lang="en-US" sz="3600" dirty="0"/>
              <a:t>Covid</a:t>
            </a:r>
          </a:p>
        </p:txBody>
      </p:sp>
    </p:spTree>
    <p:extLst>
      <p:ext uri="{BB962C8B-B14F-4D97-AF65-F5344CB8AC3E}">
        <p14:creationId xmlns:p14="http://schemas.microsoft.com/office/powerpoint/2010/main" val="2317854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C9C259-AF09-1448-BCCF-7DEAF644B30A}"/>
              </a:ext>
            </a:extLst>
          </p:cNvPr>
          <p:cNvSpPr>
            <a:spLocks noGrp="1"/>
          </p:cNvSpPr>
          <p:nvPr>
            <p:ph type="title"/>
          </p:nvPr>
        </p:nvSpPr>
        <p:spPr/>
        <p:txBody>
          <a:bodyPr/>
          <a:lstStyle/>
          <a:p>
            <a:r>
              <a:rPr lang="en-US"/>
              <a:t>Treasury Priorities</a:t>
            </a:r>
          </a:p>
        </p:txBody>
      </p:sp>
      <p:sp>
        <p:nvSpPr>
          <p:cNvPr id="7" name="Content Placeholder 2">
            <a:extLst>
              <a:ext uri="{FF2B5EF4-FFF2-40B4-BE49-F238E27FC236}">
                <a16:creationId xmlns:a16="http://schemas.microsoft.com/office/drawing/2014/main" id="{E650AF8D-088C-4B4C-B10C-E4A95C473234}"/>
              </a:ext>
            </a:extLst>
          </p:cNvPr>
          <p:cNvSpPr txBox="1">
            <a:spLocks/>
          </p:cNvSpPr>
          <p:nvPr/>
        </p:nvSpPr>
        <p:spPr>
          <a:xfrm>
            <a:off x="1495926" y="1255811"/>
            <a:ext cx="4600074" cy="50986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50000"/>
              </a:lnSpc>
              <a:spcBef>
                <a:spcPts val="1800"/>
              </a:spcBef>
              <a:spcAft>
                <a:spcPts val="0"/>
              </a:spcAft>
              <a:buClrTx/>
              <a:buSzPct val="8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Decrease manual effort</a:t>
            </a:r>
          </a:p>
          <a:p>
            <a:pPr marL="0" marR="0" lvl="0" indent="0" algn="l" defTabSz="914400" rtl="0" eaLnBrk="1" fontAlgn="auto" latinLnBrk="0" hangingPunct="1">
              <a:lnSpc>
                <a:spcPct val="250000"/>
              </a:lnSpc>
              <a:spcBef>
                <a:spcPts val="1800"/>
              </a:spcBef>
              <a:spcAft>
                <a:spcPts val="0"/>
              </a:spcAft>
              <a:buClrTx/>
              <a:buSzPct val="8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Reduce process inefficiencies</a:t>
            </a:r>
          </a:p>
          <a:p>
            <a:pPr marL="0" marR="0" lvl="0" indent="0" algn="l" defTabSz="914400" rtl="0" eaLnBrk="1" fontAlgn="auto" latinLnBrk="0" hangingPunct="1">
              <a:lnSpc>
                <a:spcPct val="250000"/>
              </a:lnSpc>
              <a:spcBef>
                <a:spcPts val="1800"/>
              </a:spcBef>
              <a:spcAft>
                <a:spcPts val="0"/>
              </a:spcAft>
              <a:buClrTx/>
              <a:buSzPct val="8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Eliminate costly errors</a:t>
            </a:r>
          </a:p>
          <a:p>
            <a:pPr marL="0" marR="0" lvl="0" indent="0" algn="l" defTabSz="914400" rtl="0" eaLnBrk="1" fontAlgn="auto" latinLnBrk="0" hangingPunct="1">
              <a:lnSpc>
                <a:spcPct val="250000"/>
              </a:lnSpc>
              <a:spcBef>
                <a:spcPts val="1800"/>
              </a:spcBef>
              <a:spcAft>
                <a:spcPts val="0"/>
              </a:spcAft>
              <a:buClrTx/>
              <a:buSzPct val="8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Improve visibility</a:t>
            </a:r>
          </a:p>
        </p:txBody>
      </p:sp>
      <p:sp>
        <p:nvSpPr>
          <p:cNvPr id="8" name="Rectangle 7">
            <a:extLst>
              <a:ext uri="{FF2B5EF4-FFF2-40B4-BE49-F238E27FC236}">
                <a16:creationId xmlns:a16="http://schemas.microsoft.com/office/drawing/2014/main" id="{50BD15FB-DD48-304B-A71A-7136E1B61D18}"/>
              </a:ext>
            </a:extLst>
          </p:cNvPr>
          <p:cNvSpPr/>
          <p:nvPr/>
        </p:nvSpPr>
        <p:spPr>
          <a:xfrm>
            <a:off x="7245654" y="1255811"/>
            <a:ext cx="6096000" cy="3174395"/>
          </a:xfrm>
          <a:prstGeom prst="rect">
            <a:avLst/>
          </a:prstGeom>
        </p:spPr>
        <p:txBody>
          <a:bodyPr>
            <a:spAutoFit/>
          </a:bodyPr>
          <a:lstStyle/>
          <a:p>
            <a:pPr marL="0" marR="0" lvl="0" indent="0" algn="l" defTabSz="914400" rtl="0" eaLnBrk="1" fontAlgn="auto" latinLnBrk="0" hangingPunct="1">
              <a:lnSpc>
                <a:spcPct val="250000"/>
              </a:lnSpc>
              <a:spcBef>
                <a:spcPts val="1800"/>
              </a:spcBef>
              <a:spcAft>
                <a:spcPts val="0"/>
              </a:spcAft>
              <a:buClrTx/>
              <a:buSzPct val="80000"/>
              <a:buFontTx/>
              <a:buNone/>
              <a:tabLst/>
              <a:defRPr/>
            </a:pP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Lower costs</a:t>
            </a:r>
          </a:p>
          <a:p>
            <a:pPr marL="0" marR="0" lvl="0" indent="0" algn="l" defTabSz="914400" rtl="0" eaLnBrk="1" fontAlgn="auto" latinLnBrk="0" hangingPunct="1">
              <a:lnSpc>
                <a:spcPct val="250000"/>
              </a:lnSpc>
              <a:spcBef>
                <a:spcPts val="1800"/>
              </a:spcBef>
              <a:spcAft>
                <a:spcPts val="0"/>
              </a:spcAft>
              <a:buClrTx/>
              <a:buSzPct val="80000"/>
              <a:buFontTx/>
              <a:buNone/>
              <a:tabLst/>
              <a:defRPr/>
            </a:pP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Optimize cash</a:t>
            </a:r>
          </a:p>
          <a:p>
            <a:pPr marL="0" marR="0" lvl="0" indent="0" algn="l" defTabSz="914400" rtl="0" eaLnBrk="1" fontAlgn="auto" latinLnBrk="0" hangingPunct="1">
              <a:lnSpc>
                <a:spcPct val="250000"/>
              </a:lnSpc>
              <a:spcBef>
                <a:spcPts val="1800"/>
              </a:spcBef>
              <a:spcAft>
                <a:spcPts val="0"/>
              </a:spcAft>
              <a:buClrTx/>
              <a:buSzPct val="80000"/>
              <a:buFontTx/>
              <a:buNone/>
              <a:tabLst/>
              <a:defRPr/>
            </a:pP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Improve workflow &amp; compliance</a:t>
            </a:r>
          </a:p>
        </p:txBody>
      </p:sp>
      <p:sp>
        <p:nvSpPr>
          <p:cNvPr id="9" name="Oval 8">
            <a:extLst>
              <a:ext uri="{FF2B5EF4-FFF2-40B4-BE49-F238E27FC236}">
                <a16:creationId xmlns:a16="http://schemas.microsoft.com/office/drawing/2014/main" id="{21C1A064-0852-2146-B046-B9DEC4D81D44}"/>
              </a:ext>
            </a:extLst>
          </p:cNvPr>
          <p:cNvSpPr/>
          <p:nvPr/>
        </p:nvSpPr>
        <p:spPr>
          <a:xfrm>
            <a:off x="697511" y="1525698"/>
            <a:ext cx="718205" cy="718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Oval 9">
            <a:extLst>
              <a:ext uri="{FF2B5EF4-FFF2-40B4-BE49-F238E27FC236}">
                <a16:creationId xmlns:a16="http://schemas.microsoft.com/office/drawing/2014/main" id="{16C2855B-DF5F-F242-93CC-D04A997278EA}"/>
              </a:ext>
            </a:extLst>
          </p:cNvPr>
          <p:cNvSpPr/>
          <p:nvPr/>
        </p:nvSpPr>
        <p:spPr>
          <a:xfrm>
            <a:off x="697511" y="2674330"/>
            <a:ext cx="718205" cy="718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Oval 10">
            <a:extLst>
              <a:ext uri="{FF2B5EF4-FFF2-40B4-BE49-F238E27FC236}">
                <a16:creationId xmlns:a16="http://schemas.microsoft.com/office/drawing/2014/main" id="{6F921DA3-F7EB-814B-BEC5-50F8E0DAF419}"/>
              </a:ext>
            </a:extLst>
          </p:cNvPr>
          <p:cNvSpPr/>
          <p:nvPr/>
        </p:nvSpPr>
        <p:spPr>
          <a:xfrm>
            <a:off x="697510" y="3813121"/>
            <a:ext cx="718205" cy="718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Oval 11">
            <a:extLst>
              <a:ext uri="{FF2B5EF4-FFF2-40B4-BE49-F238E27FC236}">
                <a16:creationId xmlns:a16="http://schemas.microsoft.com/office/drawing/2014/main" id="{D230B0E8-325A-444D-88F6-5A6E8F30C392}"/>
              </a:ext>
            </a:extLst>
          </p:cNvPr>
          <p:cNvSpPr/>
          <p:nvPr/>
        </p:nvSpPr>
        <p:spPr>
          <a:xfrm>
            <a:off x="697509" y="4961753"/>
            <a:ext cx="718205" cy="718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Oval 12">
            <a:extLst>
              <a:ext uri="{FF2B5EF4-FFF2-40B4-BE49-F238E27FC236}">
                <a16:creationId xmlns:a16="http://schemas.microsoft.com/office/drawing/2014/main" id="{31CF0BA6-7107-D94E-AFF9-8BAB8A94A3E0}"/>
              </a:ext>
            </a:extLst>
          </p:cNvPr>
          <p:cNvSpPr/>
          <p:nvPr/>
        </p:nvSpPr>
        <p:spPr>
          <a:xfrm>
            <a:off x="6453094" y="1525698"/>
            <a:ext cx="718205" cy="718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Oval 13">
            <a:extLst>
              <a:ext uri="{FF2B5EF4-FFF2-40B4-BE49-F238E27FC236}">
                <a16:creationId xmlns:a16="http://schemas.microsoft.com/office/drawing/2014/main" id="{D5B3EF97-8180-3342-BE85-49546240CA4A}"/>
              </a:ext>
            </a:extLst>
          </p:cNvPr>
          <p:cNvSpPr/>
          <p:nvPr/>
        </p:nvSpPr>
        <p:spPr>
          <a:xfrm>
            <a:off x="6453093" y="2674330"/>
            <a:ext cx="718205" cy="718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Oval 14">
            <a:extLst>
              <a:ext uri="{FF2B5EF4-FFF2-40B4-BE49-F238E27FC236}">
                <a16:creationId xmlns:a16="http://schemas.microsoft.com/office/drawing/2014/main" id="{03453616-2EFD-B04E-9BE9-E09C23595164}"/>
              </a:ext>
            </a:extLst>
          </p:cNvPr>
          <p:cNvSpPr/>
          <p:nvPr/>
        </p:nvSpPr>
        <p:spPr>
          <a:xfrm>
            <a:off x="6453092" y="3813121"/>
            <a:ext cx="718205" cy="718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7" name="Graphic 16">
            <a:extLst>
              <a:ext uri="{FF2B5EF4-FFF2-40B4-BE49-F238E27FC236}">
                <a16:creationId xmlns:a16="http://schemas.microsoft.com/office/drawing/2014/main" id="{1B7107CD-D7A4-4949-A193-2989585AD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331" y="2814638"/>
            <a:ext cx="505710" cy="438918"/>
          </a:xfrm>
          <a:prstGeom prst="rect">
            <a:avLst/>
          </a:prstGeom>
        </p:spPr>
      </p:pic>
      <p:pic>
        <p:nvPicPr>
          <p:cNvPr id="19" name="Graphic 18">
            <a:extLst>
              <a:ext uri="{FF2B5EF4-FFF2-40B4-BE49-F238E27FC236}">
                <a16:creationId xmlns:a16="http://schemas.microsoft.com/office/drawing/2014/main" id="{71C6DDE7-B376-814B-80E3-66AF5423F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2644" y="3893948"/>
            <a:ext cx="419100" cy="533400"/>
          </a:xfrm>
          <a:prstGeom prst="rect">
            <a:avLst/>
          </a:prstGeom>
        </p:spPr>
      </p:pic>
      <p:pic>
        <p:nvPicPr>
          <p:cNvPr id="21" name="Graphic 20">
            <a:extLst>
              <a:ext uri="{FF2B5EF4-FFF2-40B4-BE49-F238E27FC236}">
                <a16:creationId xmlns:a16="http://schemas.microsoft.com/office/drawing/2014/main" id="{38474AEC-AA34-9B4E-819A-1FAEE2529F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9449" y="1615904"/>
            <a:ext cx="556281" cy="556281"/>
          </a:xfrm>
          <a:prstGeom prst="rect">
            <a:avLst/>
          </a:prstGeom>
        </p:spPr>
      </p:pic>
      <p:pic>
        <p:nvPicPr>
          <p:cNvPr id="23" name="Graphic 22">
            <a:extLst>
              <a:ext uri="{FF2B5EF4-FFF2-40B4-BE49-F238E27FC236}">
                <a16:creationId xmlns:a16="http://schemas.microsoft.com/office/drawing/2014/main" id="{583C7091-AB01-8C44-9C14-C2EEA6727A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34054" y="2807362"/>
            <a:ext cx="556281" cy="482810"/>
          </a:xfrm>
          <a:prstGeom prst="rect">
            <a:avLst/>
          </a:prstGeom>
        </p:spPr>
      </p:pic>
      <p:pic>
        <p:nvPicPr>
          <p:cNvPr id="25" name="Graphic 24">
            <a:extLst>
              <a:ext uri="{FF2B5EF4-FFF2-40B4-BE49-F238E27FC236}">
                <a16:creationId xmlns:a16="http://schemas.microsoft.com/office/drawing/2014/main" id="{20804478-B31E-CF49-9C3C-DA60C3E631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0657" y="5046572"/>
            <a:ext cx="611909" cy="531091"/>
          </a:xfrm>
          <a:prstGeom prst="rect">
            <a:avLst/>
          </a:prstGeom>
        </p:spPr>
      </p:pic>
      <p:pic>
        <p:nvPicPr>
          <p:cNvPr id="27" name="Graphic 26">
            <a:extLst>
              <a:ext uri="{FF2B5EF4-FFF2-40B4-BE49-F238E27FC236}">
                <a16:creationId xmlns:a16="http://schemas.microsoft.com/office/drawing/2014/main" id="{12B9D63B-A3C5-AC4B-B1F9-A53A2C7E63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5496" y="3899689"/>
            <a:ext cx="611909" cy="531091"/>
          </a:xfrm>
          <a:prstGeom prst="rect">
            <a:avLst/>
          </a:prstGeom>
        </p:spPr>
      </p:pic>
      <p:pic>
        <p:nvPicPr>
          <p:cNvPr id="29" name="Graphic 28">
            <a:extLst>
              <a:ext uri="{FF2B5EF4-FFF2-40B4-BE49-F238E27FC236}">
                <a16:creationId xmlns:a16="http://schemas.microsoft.com/office/drawing/2014/main" id="{81B01C19-50F8-D94B-99BC-2E2582BA80D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46164" y="1625166"/>
            <a:ext cx="556281" cy="482810"/>
          </a:xfrm>
          <a:prstGeom prst="rect">
            <a:avLst/>
          </a:prstGeom>
        </p:spPr>
      </p:pic>
    </p:spTree>
    <p:extLst>
      <p:ext uri="{BB962C8B-B14F-4D97-AF65-F5344CB8AC3E}">
        <p14:creationId xmlns:p14="http://schemas.microsoft.com/office/powerpoint/2010/main" val="1270533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F18EFB0-7F82-1E41-B4D1-8DC225F8BAD1}"/>
              </a:ext>
            </a:extLst>
          </p:cNvPr>
          <p:cNvGrpSpPr/>
          <p:nvPr/>
        </p:nvGrpSpPr>
        <p:grpSpPr>
          <a:xfrm>
            <a:off x="5643257" y="208722"/>
            <a:ext cx="1541882" cy="6154057"/>
            <a:chOff x="5710632" y="208722"/>
            <a:chExt cx="1541882" cy="6154057"/>
          </a:xfrm>
        </p:grpSpPr>
        <p:sp>
          <p:nvSpPr>
            <p:cNvPr id="607" name="Rectangle 606">
              <a:extLst>
                <a:ext uri="{FF2B5EF4-FFF2-40B4-BE49-F238E27FC236}">
                  <a16:creationId xmlns:a16="http://schemas.microsoft.com/office/drawing/2014/main" id="{4A309F5B-DA12-824E-960D-F2599B621063}"/>
                </a:ext>
              </a:extLst>
            </p:cNvPr>
            <p:cNvSpPr/>
            <p:nvPr/>
          </p:nvSpPr>
          <p:spPr>
            <a:xfrm>
              <a:off x="5763096" y="208722"/>
              <a:ext cx="1414812" cy="615405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030" name="Group 1029">
              <a:extLst>
                <a:ext uri="{FF2B5EF4-FFF2-40B4-BE49-F238E27FC236}">
                  <a16:creationId xmlns:a16="http://schemas.microsoft.com/office/drawing/2014/main" id="{10E31945-2E10-5844-967C-F23766BF65D6}"/>
                </a:ext>
              </a:extLst>
            </p:cNvPr>
            <p:cNvGrpSpPr/>
            <p:nvPr/>
          </p:nvGrpSpPr>
          <p:grpSpPr>
            <a:xfrm>
              <a:off x="5918755" y="2135308"/>
              <a:ext cx="834962" cy="3656474"/>
              <a:chOff x="5971920" y="2318275"/>
              <a:chExt cx="834962" cy="3656474"/>
            </a:xfrm>
          </p:grpSpPr>
          <p:pic>
            <p:nvPicPr>
              <p:cNvPr id="523" name="Graphic 522">
                <a:extLst>
                  <a:ext uri="{FF2B5EF4-FFF2-40B4-BE49-F238E27FC236}">
                    <a16:creationId xmlns:a16="http://schemas.microsoft.com/office/drawing/2014/main" id="{72D8D329-1C0A-174D-B8A9-C6257E243F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4701" y="4007541"/>
                <a:ext cx="602181" cy="580674"/>
              </a:xfrm>
              <a:prstGeom prst="rect">
                <a:avLst/>
              </a:prstGeom>
            </p:spPr>
          </p:pic>
          <p:cxnSp>
            <p:nvCxnSpPr>
              <p:cNvPr id="637" name="Straight Arrow Connector 636">
                <a:extLst>
                  <a:ext uri="{FF2B5EF4-FFF2-40B4-BE49-F238E27FC236}">
                    <a16:creationId xmlns:a16="http://schemas.microsoft.com/office/drawing/2014/main" id="{1FC4ADC9-12A2-CE48-9B7D-A93F6C1890C6}"/>
                  </a:ext>
                </a:extLst>
              </p:cNvPr>
              <p:cNvCxnSpPr>
                <a:cxnSpLocks/>
              </p:cNvCxnSpPr>
              <p:nvPr/>
            </p:nvCxnSpPr>
            <p:spPr>
              <a:xfrm flipV="1">
                <a:off x="5981918" y="4049805"/>
                <a:ext cx="0" cy="508060"/>
              </a:xfrm>
              <a:prstGeom prst="straightConnector1">
                <a:avLst/>
              </a:prstGeom>
              <a:ln w="22225" cap="rnd">
                <a:solidFill>
                  <a:srgbClr val="FF0000"/>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638" name="Rounded Rectangular Callout 637">
                <a:extLst>
                  <a:ext uri="{FF2B5EF4-FFF2-40B4-BE49-F238E27FC236}">
                    <a16:creationId xmlns:a16="http://schemas.microsoft.com/office/drawing/2014/main" id="{5399D833-BA03-DA4A-A56B-9288516059D5}"/>
                  </a:ext>
                </a:extLst>
              </p:cNvPr>
              <p:cNvSpPr/>
              <p:nvPr/>
            </p:nvSpPr>
            <p:spPr>
              <a:xfrm>
                <a:off x="6243946" y="3553220"/>
                <a:ext cx="497670" cy="293855"/>
              </a:xfrm>
              <a:prstGeom prst="wedgeRoundRectCallout">
                <a:avLst>
                  <a:gd name="adj1" fmla="val 21684"/>
                  <a:gd name="adj2" fmla="val 92674"/>
                  <a:gd name="adj3" fmla="val 16667"/>
                </a:avLst>
              </a:prstGeom>
              <a:noFill/>
              <a:ln w="2222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640" name="Group 639">
                <a:extLst>
                  <a:ext uri="{FF2B5EF4-FFF2-40B4-BE49-F238E27FC236}">
                    <a16:creationId xmlns:a16="http://schemas.microsoft.com/office/drawing/2014/main" id="{D73C1D7D-84B5-9647-8CD1-CCA828BEA393}"/>
                  </a:ext>
                </a:extLst>
              </p:cNvPr>
              <p:cNvGrpSpPr/>
              <p:nvPr/>
            </p:nvGrpSpPr>
            <p:grpSpPr>
              <a:xfrm>
                <a:off x="6341184" y="3640986"/>
                <a:ext cx="108020" cy="108020"/>
                <a:chOff x="1958986" y="3469863"/>
                <a:chExt cx="143774" cy="143774"/>
              </a:xfrm>
            </p:grpSpPr>
            <p:cxnSp>
              <p:nvCxnSpPr>
                <p:cNvPr id="641" name="Straight Connector 640">
                  <a:extLst>
                    <a:ext uri="{FF2B5EF4-FFF2-40B4-BE49-F238E27FC236}">
                      <a16:creationId xmlns:a16="http://schemas.microsoft.com/office/drawing/2014/main" id="{7CBC4E1B-42BC-D042-A86F-A35264346152}"/>
                    </a:ext>
                  </a:extLst>
                </p:cNvPr>
                <p:cNvCxnSpPr/>
                <p:nvPr/>
              </p:nvCxnSpPr>
              <p:spPr>
                <a:xfrm>
                  <a:off x="1958986" y="3469863"/>
                  <a:ext cx="143774" cy="14377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DFB236D8-67BB-074B-B452-359F2BAB0431}"/>
                    </a:ext>
                  </a:extLst>
                </p:cNvPr>
                <p:cNvCxnSpPr>
                  <a:cxnSpLocks/>
                </p:cNvCxnSpPr>
                <p:nvPr/>
              </p:nvCxnSpPr>
              <p:spPr>
                <a:xfrm flipH="1">
                  <a:off x="1958986" y="3469863"/>
                  <a:ext cx="143774" cy="14377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44" name="Freeform 643">
                <a:extLst>
                  <a:ext uri="{FF2B5EF4-FFF2-40B4-BE49-F238E27FC236}">
                    <a16:creationId xmlns:a16="http://schemas.microsoft.com/office/drawing/2014/main" id="{BE976535-2DFF-F34E-9A25-9299E3493A39}"/>
                  </a:ext>
                </a:extLst>
              </p:cNvPr>
              <p:cNvSpPr/>
              <p:nvPr/>
            </p:nvSpPr>
            <p:spPr>
              <a:xfrm>
                <a:off x="6543806" y="3637671"/>
                <a:ext cx="110532" cy="115556"/>
              </a:xfrm>
              <a:custGeom>
                <a:avLst/>
                <a:gdLst>
                  <a:gd name="connsiteX0" fmla="*/ 0 w 110532"/>
                  <a:gd name="connsiteY0" fmla="*/ 70338 h 115556"/>
                  <a:gd name="connsiteX1" fmla="*/ 45218 w 110532"/>
                  <a:gd name="connsiteY1" fmla="*/ 115556 h 115556"/>
                  <a:gd name="connsiteX2" fmla="*/ 110532 w 110532"/>
                  <a:gd name="connsiteY2" fmla="*/ 0 h 115556"/>
                  <a:gd name="connsiteX3" fmla="*/ 110532 w 110532"/>
                  <a:gd name="connsiteY3" fmla="*/ 0 h 115556"/>
                </a:gdLst>
                <a:ahLst/>
                <a:cxnLst>
                  <a:cxn ang="0">
                    <a:pos x="connsiteX0" y="connsiteY0"/>
                  </a:cxn>
                  <a:cxn ang="0">
                    <a:pos x="connsiteX1" y="connsiteY1"/>
                  </a:cxn>
                  <a:cxn ang="0">
                    <a:pos x="connsiteX2" y="connsiteY2"/>
                  </a:cxn>
                  <a:cxn ang="0">
                    <a:pos x="connsiteX3" y="connsiteY3"/>
                  </a:cxn>
                </a:cxnLst>
                <a:rect l="l" t="t" r="r" b="b"/>
                <a:pathLst>
                  <a:path w="110532" h="115556">
                    <a:moveTo>
                      <a:pt x="0" y="70338"/>
                    </a:moveTo>
                    <a:lnTo>
                      <a:pt x="45218" y="115556"/>
                    </a:lnTo>
                    <a:lnTo>
                      <a:pt x="110532" y="0"/>
                    </a:lnTo>
                    <a:lnTo>
                      <a:pt x="110532" y="0"/>
                    </a:lnTo>
                  </a:path>
                </a:pathLst>
              </a:custGeom>
              <a:noFill/>
              <a:ln w="2222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024" name="Graphic 1023">
                <a:extLst>
                  <a:ext uri="{FF2B5EF4-FFF2-40B4-BE49-F238E27FC236}">
                    <a16:creationId xmlns:a16="http://schemas.microsoft.com/office/drawing/2014/main" id="{C00CDFDE-FA75-D44D-889E-A4F3FFA80A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4739" y="2326017"/>
                <a:ext cx="611909" cy="531091"/>
              </a:xfrm>
              <a:prstGeom prst="rect">
                <a:avLst/>
              </a:prstGeom>
            </p:spPr>
          </p:pic>
          <p:cxnSp>
            <p:nvCxnSpPr>
              <p:cNvPr id="647" name="Straight Arrow Connector 646">
                <a:extLst>
                  <a:ext uri="{FF2B5EF4-FFF2-40B4-BE49-F238E27FC236}">
                    <a16:creationId xmlns:a16="http://schemas.microsoft.com/office/drawing/2014/main" id="{C0633891-0B58-8043-9074-3F2C82FBFD44}"/>
                  </a:ext>
                </a:extLst>
              </p:cNvPr>
              <p:cNvCxnSpPr/>
              <p:nvPr/>
            </p:nvCxnSpPr>
            <p:spPr>
              <a:xfrm flipV="1">
                <a:off x="5971920" y="2318275"/>
                <a:ext cx="0" cy="508060"/>
              </a:xfrm>
              <a:prstGeom prst="straightConnector1">
                <a:avLst/>
              </a:prstGeom>
              <a:ln w="222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pic>
            <p:nvPicPr>
              <p:cNvPr id="1027" name="Graphic 1026">
                <a:extLst>
                  <a:ext uri="{FF2B5EF4-FFF2-40B4-BE49-F238E27FC236}">
                    <a16:creationId xmlns:a16="http://schemas.microsoft.com/office/drawing/2014/main" id="{F6D449EF-067E-4647-98C3-346615E2C7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39760" y="5491939"/>
                <a:ext cx="556281" cy="482810"/>
              </a:xfrm>
              <a:prstGeom prst="rect">
                <a:avLst/>
              </a:prstGeom>
            </p:spPr>
          </p:pic>
          <p:cxnSp>
            <p:nvCxnSpPr>
              <p:cNvPr id="658" name="Straight Arrow Connector 657">
                <a:extLst>
                  <a:ext uri="{FF2B5EF4-FFF2-40B4-BE49-F238E27FC236}">
                    <a16:creationId xmlns:a16="http://schemas.microsoft.com/office/drawing/2014/main" id="{5B31D826-6998-2548-9364-776BCE36FF0E}"/>
                  </a:ext>
                </a:extLst>
              </p:cNvPr>
              <p:cNvCxnSpPr>
                <a:cxnSpLocks/>
              </p:cNvCxnSpPr>
              <p:nvPr/>
            </p:nvCxnSpPr>
            <p:spPr>
              <a:xfrm flipV="1">
                <a:off x="5981700" y="5458000"/>
                <a:ext cx="0" cy="508060"/>
              </a:xfrm>
              <a:prstGeom prst="straightConnector1">
                <a:avLst/>
              </a:prstGeom>
              <a:ln w="22225" cap="rnd">
                <a:solidFill>
                  <a:srgbClr val="FF0000"/>
                </a:solidFill>
                <a:round/>
                <a:headEnd type="arrow"/>
                <a:tailEnd type="none"/>
              </a:ln>
            </p:spPr>
            <p:style>
              <a:lnRef idx="1">
                <a:schemeClr val="accent1"/>
              </a:lnRef>
              <a:fillRef idx="0">
                <a:schemeClr val="accent1"/>
              </a:fillRef>
              <a:effectRef idx="0">
                <a:schemeClr val="accent1"/>
              </a:effectRef>
              <a:fontRef idx="minor">
                <a:schemeClr val="tx1"/>
              </a:fontRef>
            </p:style>
          </p:cxnSp>
        </p:grpSp>
        <p:sp>
          <p:nvSpPr>
            <p:cNvPr id="574" name="Rectangle 573">
              <a:extLst>
                <a:ext uri="{FF2B5EF4-FFF2-40B4-BE49-F238E27FC236}">
                  <a16:creationId xmlns:a16="http://schemas.microsoft.com/office/drawing/2014/main" id="{20D53129-D416-4807-95DC-E7DCEB7D8A43}"/>
                </a:ext>
              </a:extLst>
            </p:cNvPr>
            <p:cNvSpPr/>
            <p:nvPr/>
          </p:nvSpPr>
          <p:spPr>
            <a:xfrm>
              <a:off x="5710632" y="373443"/>
              <a:ext cx="1541882" cy="354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52273"/>
                  </a:solidFill>
                  <a:effectLst/>
                  <a:uLnTx/>
                  <a:uFillTx/>
                  <a:latin typeface="Corbel" panose="020B0503020204020204"/>
                  <a:ea typeface="+mn-ea"/>
                  <a:cs typeface="+mn-cs"/>
                </a:rPr>
                <a:t>WHY NOW?</a:t>
              </a:r>
            </a:p>
          </p:txBody>
        </p:sp>
        <p:cxnSp>
          <p:nvCxnSpPr>
            <p:cNvPr id="578" name="Straight Connector 577">
              <a:extLst>
                <a:ext uri="{FF2B5EF4-FFF2-40B4-BE49-F238E27FC236}">
                  <a16:creationId xmlns:a16="http://schemas.microsoft.com/office/drawing/2014/main" id="{2E3D67C9-9771-0F48-81B0-B2C3E904FE0A}"/>
                </a:ext>
              </a:extLst>
            </p:cNvPr>
            <p:cNvCxnSpPr/>
            <p:nvPr/>
          </p:nvCxnSpPr>
          <p:spPr>
            <a:xfrm>
              <a:off x="6214050" y="756382"/>
              <a:ext cx="5350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0" name="TextBox 609">
            <a:extLst>
              <a:ext uri="{FF2B5EF4-FFF2-40B4-BE49-F238E27FC236}">
                <a16:creationId xmlns:a16="http://schemas.microsoft.com/office/drawing/2014/main" id="{54481BD0-9BB8-C742-BD61-F0B5C1B1B103}"/>
              </a:ext>
            </a:extLst>
          </p:cNvPr>
          <p:cNvSpPr txBox="1"/>
          <p:nvPr/>
        </p:nvSpPr>
        <p:spPr>
          <a:xfrm>
            <a:off x="8360737" y="5427928"/>
            <a:ext cx="2595713" cy="98488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152273"/>
                </a:solidFill>
                <a:effectLst/>
                <a:uLnTx/>
                <a:uFillTx/>
                <a:latin typeface="Corbel" panose="020B0503020204020204"/>
                <a:ea typeface="+mn-ea"/>
                <a:cs typeface="+mn-cs"/>
              </a:rPr>
              <a:t>Autonomous  </a:t>
            </a:r>
            <a:r>
              <a:rPr kumimoji="0" lang="en-US" sz="1200" b="1" i="0" u="none" strike="noStrike" kern="1200" cap="none" spc="0" normalizeH="0" baseline="0" noProof="0" dirty="0" err="1">
                <a:ln>
                  <a:noFill/>
                </a:ln>
                <a:solidFill>
                  <a:srgbClr val="152273"/>
                </a:solidFill>
                <a:effectLst/>
                <a:uLnTx/>
                <a:uFillTx/>
                <a:latin typeface="Corbel" panose="020B0503020204020204"/>
                <a:ea typeface="+mn-ea"/>
                <a:cs typeface="+mn-cs"/>
              </a:rPr>
              <a:t>Treasury</a:t>
            </a:r>
            <a:r>
              <a:rPr kumimoji="0" lang="en-US" sz="1200" b="1" i="0" u="none" strike="noStrike" kern="1200" cap="none" spc="0" normalizeH="0" baseline="30000" noProof="0" dirty="0" err="1">
                <a:ln>
                  <a:noFill/>
                </a:ln>
                <a:solidFill>
                  <a:srgbClr val="152273"/>
                </a:solidFill>
                <a:effectLst/>
                <a:uLnTx/>
                <a:uFillTx/>
                <a:latin typeface="Corbel" panose="020B0503020204020204"/>
                <a:ea typeface="+mn-ea"/>
                <a:cs typeface="+mn-cs"/>
              </a:rPr>
              <a:t>TM</a:t>
            </a:r>
            <a:endParaRPr kumimoji="0" lang="en-US" sz="1200" b="1" i="0" u="none" strike="noStrike" kern="1200" cap="none" spc="0" normalizeH="0" baseline="30000" noProof="0" dirty="0">
              <a:ln>
                <a:noFill/>
              </a:ln>
              <a:solidFill>
                <a:srgbClr val="152273"/>
              </a:solidFill>
              <a:effectLst/>
              <a:uLnTx/>
              <a:uFillTx/>
              <a:latin typeface="Corbel" panose="020B0503020204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152273"/>
                </a:solidFill>
                <a:effectLst/>
                <a:uLnTx/>
                <a:uFillTx/>
                <a:latin typeface="Corbel" panose="020B0503020204020204"/>
                <a:ea typeface="+mn-ea"/>
                <a:cs typeface="+mn-cs"/>
              </a:rPr>
              <a:t>Supervised Financial Institution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152273"/>
                </a:solidFill>
                <a:effectLst/>
                <a:uLnTx/>
                <a:uFillTx/>
                <a:latin typeface="Corbel" panose="020B0503020204020204"/>
                <a:ea typeface="+mn-ea"/>
                <a:cs typeface="+mn-cs"/>
              </a:rPr>
              <a:t>Can be low to no cost</a:t>
            </a:r>
            <a:r>
              <a:rPr kumimoji="0" lang="en-US" sz="1200" b="1" i="0" u="none" strike="noStrike" kern="1200" cap="none" spc="0" normalizeH="0" baseline="30000" noProof="0" dirty="0">
                <a:ln>
                  <a:noFill/>
                </a:ln>
                <a:solidFill>
                  <a:srgbClr val="152273"/>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152273"/>
              </a:solidFill>
              <a:effectLst/>
              <a:uLnTx/>
              <a:uFillTx/>
              <a:latin typeface="Corbel" panose="020B0503020204020204"/>
              <a:ea typeface="+mn-ea"/>
              <a:cs typeface="+mn-cs"/>
            </a:endParaRPr>
          </a:p>
          <a:p>
            <a:pPr marL="119063" marR="0" lvl="0" indent="-119063"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30000" noProof="0" dirty="0">
                <a:ln>
                  <a:noFill/>
                </a:ln>
                <a:solidFill>
                  <a:srgbClr val="152273"/>
                </a:solidFill>
                <a:effectLst/>
                <a:uLnTx/>
                <a:uFillTx/>
                <a:latin typeface="Corbel" panose="020B0503020204020204"/>
                <a:ea typeface="+mn-ea"/>
                <a:cs typeface="+mn-cs"/>
              </a:rPr>
              <a:t>*</a:t>
            </a:r>
            <a:r>
              <a:rPr kumimoji="0" lang="en-US" sz="1100" b="1" i="0" u="none" strike="noStrike" kern="1200" cap="none" spc="0" normalizeH="0" baseline="0" noProof="0" dirty="0">
                <a:ln>
                  <a:noFill/>
                </a:ln>
                <a:solidFill>
                  <a:srgbClr val="152273"/>
                </a:solidFill>
                <a:effectLst/>
                <a:uLnTx/>
                <a:uFillTx/>
                <a:latin typeface="Corbel" panose="020B0503020204020204"/>
                <a:ea typeface="+mn-ea"/>
                <a:cs typeface="+mn-cs"/>
              </a:rPr>
              <a:t> 	With offsetting investment balances </a:t>
            </a:r>
          </a:p>
        </p:txBody>
      </p:sp>
      <p:grpSp>
        <p:nvGrpSpPr>
          <p:cNvPr id="7" name="Group 6">
            <a:extLst>
              <a:ext uri="{FF2B5EF4-FFF2-40B4-BE49-F238E27FC236}">
                <a16:creationId xmlns:a16="http://schemas.microsoft.com/office/drawing/2014/main" id="{4ACADA87-AB68-4B9C-AF81-21048A48105E}"/>
              </a:ext>
            </a:extLst>
          </p:cNvPr>
          <p:cNvGrpSpPr/>
          <p:nvPr/>
        </p:nvGrpSpPr>
        <p:grpSpPr>
          <a:xfrm>
            <a:off x="6919102" y="2150260"/>
            <a:ext cx="218" cy="3629282"/>
            <a:chOff x="7031693" y="2155284"/>
            <a:chExt cx="218" cy="3629282"/>
          </a:xfrm>
        </p:grpSpPr>
        <p:cxnSp>
          <p:nvCxnSpPr>
            <p:cNvPr id="635" name="Straight Arrow Connector 634">
              <a:extLst>
                <a:ext uri="{FF2B5EF4-FFF2-40B4-BE49-F238E27FC236}">
                  <a16:creationId xmlns:a16="http://schemas.microsoft.com/office/drawing/2014/main" id="{E2FC39E7-7961-F541-84FC-9799283A08A4}"/>
                </a:ext>
              </a:extLst>
            </p:cNvPr>
            <p:cNvCxnSpPr/>
            <p:nvPr/>
          </p:nvCxnSpPr>
          <p:spPr>
            <a:xfrm flipV="1">
              <a:off x="7031911" y="3866838"/>
              <a:ext cx="0" cy="508060"/>
            </a:xfrm>
            <a:prstGeom prst="straightConnector1">
              <a:avLst/>
            </a:prstGeom>
            <a:ln w="22225" cap="rnd">
              <a:solidFill>
                <a:schemeClr val="accent4"/>
              </a:solidFill>
              <a:round/>
              <a:tailEnd type="arrow"/>
            </a:ln>
          </p:spPr>
          <p:style>
            <a:lnRef idx="1">
              <a:schemeClr val="accent1"/>
            </a:lnRef>
            <a:fillRef idx="0">
              <a:schemeClr val="accent1"/>
            </a:fillRef>
            <a:effectRef idx="0">
              <a:schemeClr val="accent1"/>
            </a:effectRef>
            <a:fontRef idx="minor">
              <a:schemeClr val="tx1"/>
            </a:fontRef>
          </p:style>
        </p:cxnSp>
        <p:cxnSp>
          <p:nvCxnSpPr>
            <p:cNvPr id="648" name="Straight Arrow Connector 647">
              <a:extLst>
                <a:ext uri="{FF2B5EF4-FFF2-40B4-BE49-F238E27FC236}">
                  <a16:creationId xmlns:a16="http://schemas.microsoft.com/office/drawing/2014/main" id="{07177420-692E-3E4E-B411-DB5EF2798253}"/>
                </a:ext>
              </a:extLst>
            </p:cNvPr>
            <p:cNvCxnSpPr>
              <a:cxnSpLocks/>
            </p:cNvCxnSpPr>
            <p:nvPr/>
          </p:nvCxnSpPr>
          <p:spPr>
            <a:xfrm flipV="1">
              <a:off x="7031911" y="2155284"/>
              <a:ext cx="0" cy="508060"/>
            </a:xfrm>
            <a:prstGeom prst="straightConnector1">
              <a:avLst/>
            </a:prstGeom>
            <a:ln w="22225" cap="rnd">
              <a:solidFill>
                <a:schemeClr val="accent4"/>
              </a:solidFill>
              <a:round/>
              <a:headEnd type="arrow"/>
              <a:tailEnd type="none"/>
            </a:ln>
          </p:spPr>
          <p:style>
            <a:lnRef idx="1">
              <a:schemeClr val="accent1"/>
            </a:lnRef>
            <a:fillRef idx="0">
              <a:schemeClr val="accent1"/>
            </a:fillRef>
            <a:effectRef idx="0">
              <a:schemeClr val="accent1"/>
            </a:effectRef>
            <a:fontRef idx="minor">
              <a:schemeClr val="tx1"/>
            </a:fontRef>
          </p:style>
        </p:cxnSp>
        <p:cxnSp>
          <p:nvCxnSpPr>
            <p:cNvPr id="657" name="Straight Arrow Connector 656">
              <a:extLst>
                <a:ext uri="{FF2B5EF4-FFF2-40B4-BE49-F238E27FC236}">
                  <a16:creationId xmlns:a16="http://schemas.microsoft.com/office/drawing/2014/main" id="{8ACD2C96-433F-9846-A0FF-C480630B8A65}"/>
                </a:ext>
              </a:extLst>
            </p:cNvPr>
            <p:cNvCxnSpPr/>
            <p:nvPr/>
          </p:nvCxnSpPr>
          <p:spPr>
            <a:xfrm flipV="1">
              <a:off x="7031693" y="5276506"/>
              <a:ext cx="0" cy="508060"/>
            </a:xfrm>
            <a:prstGeom prst="straightConnector1">
              <a:avLst/>
            </a:prstGeom>
            <a:ln w="22225" cap="rnd">
              <a:solidFill>
                <a:schemeClr val="accent4"/>
              </a:solidFill>
              <a:round/>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F03AE77-A601-4A10-BE4E-395822C3BB45}"/>
              </a:ext>
            </a:extLst>
          </p:cNvPr>
          <p:cNvGrpSpPr/>
          <p:nvPr/>
        </p:nvGrpSpPr>
        <p:grpSpPr>
          <a:xfrm>
            <a:off x="7174081" y="3123682"/>
            <a:ext cx="4988563" cy="2890217"/>
            <a:chOff x="7174081" y="3123682"/>
            <a:chExt cx="4988563" cy="2890217"/>
          </a:xfrm>
        </p:grpSpPr>
        <p:sp>
          <p:nvSpPr>
            <p:cNvPr id="606" name="TextBox 605">
              <a:extLst>
                <a:ext uri="{FF2B5EF4-FFF2-40B4-BE49-F238E27FC236}">
                  <a16:creationId xmlns:a16="http://schemas.microsoft.com/office/drawing/2014/main" id="{B10A43EF-F669-BC49-BECA-F2DC2F07C550}"/>
                </a:ext>
              </a:extLst>
            </p:cNvPr>
            <p:cNvSpPr txBox="1"/>
            <p:nvPr/>
          </p:nvSpPr>
          <p:spPr>
            <a:xfrm>
              <a:off x="10860728" y="4219541"/>
              <a:ext cx="13019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BB8"/>
                  </a:solidFill>
                  <a:effectLst/>
                  <a:uLnTx/>
                  <a:uFillTx/>
                  <a:latin typeface="Corbel" panose="020B0503020204020204"/>
                  <a:ea typeface="+mn-ea"/>
                  <a:cs typeface="+mn-cs"/>
                </a:rPr>
                <a:t>Secure, direct connection with 11,000+ Financial Institutions, globally</a:t>
              </a:r>
            </a:p>
          </p:txBody>
        </p:sp>
        <p:grpSp>
          <p:nvGrpSpPr>
            <p:cNvPr id="27" name="Group 26">
              <a:extLst>
                <a:ext uri="{FF2B5EF4-FFF2-40B4-BE49-F238E27FC236}">
                  <a16:creationId xmlns:a16="http://schemas.microsoft.com/office/drawing/2014/main" id="{1A8DB3C1-771B-48A2-9ABE-F3B5D6248516}"/>
                </a:ext>
              </a:extLst>
            </p:cNvPr>
            <p:cNvGrpSpPr/>
            <p:nvPr/>
          </p:nvGrpSpPr>
          <p:grpSpPr>
            <a:xfrm>
              <a:off x="7226690" y="5126000"/>
              <a:ext cx="835057" cy="545183"/>
              <a:chOff x="7294065" y="5126000"/>
              <a:chExt cx="835057" cy="545183"/>
            </a:xfrm>
          </p:grpSpPr>
          <p:sp>
            <p:nvSpPr>
              <p:cNvPr id="608" name="Rounded Rectangle 607">
                <a:extLst>
                  <a:ext uri="{FF2B5EF4-FFF2-40B4-BE49-F238E27FC236}">
                    <a16:creationId xmlns:a16="http://schemas.microsoft.com/office/drawing/2014/main" id="{0D2B5B87-7ABB-364A-97B0-C90F344814F4}"/>
                  </a:ext>
                </a:extLst>
              </p:cNvPr>
              <p:cNvSpPr/>
              <p:nvPr/>
            </p:nvSpPr>
            <p:spPr>
              <a:xfrm>
                <a:off x="7294065" y="5126000"/>
                <a:ext cx="835057" cy="545183"/>
              </a:xfrm>
              <a:prstGeom prst="round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2273"/>
                  </a:solidFill>
                  <a:effectLst/>
                  <a:uLnTx/>
                  <a:uFillTx/>
                  <a:latin typeface="Corbel" panose="020B0503020204020204"/>
                  <a:ea typeface="+mn-ea"/>
                  <a:cs typeface="+mn-cs"/>
                </a:endParaRPr>
              </a:p>
            </p:txBody>
          </p:sp>
          <p:sp>
            <p:nvSpPr>
              <p:cNvPr id="609" name="TextBox 608">
                <a:extLst>
                  <a:ext uri="{FF2B5EF4-FFF2-40B4-BE49-F238E27FC236}">
                    <a16:creationId xmlns:a16="http://schemas.microsoft.com/office/drawing/2014/main" id="{25C124AD-5B57-5949-B631-1CAAB9B5418B}"/>
                  </a:ext>
                </a:extLst>
              </p:cNvPr>
              <p:cNvSpPr txBox="1"/>
              <p:nvPr/>
            </p:nvSpPr>
            <p:spPr>
              <a:xfrm>
                <a:off x="7294065" y="5190830"/>
                <a:ext cx="83505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52273"/>
                    </a:solidFill>
                    <a:effectLst/>
                    <a:uLnTx/>
                    <a:uFillTx/>
                    <a:latin typeface="Corbel" panose="020B0503020204020204"/>
                    <a:ea typeface="+mn-ea"/>
                    <a:cs typeface="+mn-cs"/>
                  </a:rPr>
                  <a:t>Enterprise Systems</a:t>
                </a:r>
              </a:p>
            </p:txBody>
          </p:sp>
        </p:grpSp>
        <p:cxnSp>
          <p:nvCxnSpPr>
            <p:cNvPr id="612" name="Straight Arrow Connector 611">
              <a:extLst>
                <a:ext uri="{FF2B5EF4-FFF2-40B4-BE49-F238E27FC236}">
                  <a16:creationId xmlns:a16="http://schemas.microsoft.com/office/drawing/2014/main" id="{65286A3A-D451-144C-8BF6-9CC517B589D4}"/>
                </a:ext>
              </a:extLst>
            </p:cNvPr>
            <p:cNvCxnSpPr>
              <a:cxnSpLocks/>
            </p:cNvCxnSpPr>
            <p:nvPr/>
          </p:nvCxnSpPr>
          <p:spPr>
            <a:xfrm flipV="1">
              <a:off x="10689481" y="3832584"/>
              <a:ext cx="315520" cy="222886"/>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617" name="Straight Arrow Connector 616">
              <a:extLst>
                <a:ext uri="{FF2B5EF4-FFF2-40B4-BE49-F238E27FC236}">
                  <a16:creationId xmlns:a16="http://schemas.microsoft.com/office/drawing/2014/main" id="{9A9DAC28-1E97-D149-A333-5F7E9BCD1177}"/>
                </a:ext>
              </a:extLst>
            </p:cNvPr>
            <p:cNvCxnSpPr>
              <a:cxnSpLocks/>
            </p:cNvCxnSpPr>
            <p:nvPr/>
          </p:nvCxnSpPr>
          <p:spPr>
            <a:xfrm flipH="1" flipV="1">
              <a:off x="7981901" y="3923042"/>
              <a:ext cx="315520" cy="222886"/>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4FFED23-DB97-4CB6-A694-16A5FCDB60B0}"/>
                </a:ext>
              </a:extLst>
            </p:cNvPr>
            <p:cNvGrpSpPr/>
            <p:nvPr/>
          </p:nvGrpSpPr>
          <p:grpSpPr>
            <a:xfrm>
              <a:off x="7174081" y="3734525"/>
              <a:ext cx="1010419" cy="707526"/>
              <a:chOff x="7241456" y="3734525"/>
              <a:chExt cx="1010419" cy="707526"/>
            </a:xfrm>
          </p:grpSpPr>
          <p:grpSp>
            <p:nvGrpSpPr>
              <p:cNvPr id="552" name="Group 551">
                <a:extLst>
                  <a:ext uri="{FF2B5EF4-FFF2-40B4-BE49-F238E27FC236}">
                    <a16:creationId xmlns:a16="http://schemas.microsoft.com/office/drawing/2014/main" id="{F846FED5-BBB0-2343-B619-0C2A7AAF8361}"/>
                  </a:ext>
                </a:extLst>
              </p:cNvPr>
              <p:cNvGrpSpPr/>
              <p:nvPr/>
            </p:nvGrpSpPr>
            <p:grpSpPr>
              <a:xfrm>
                <a:off x="7538990" y="3734525"/>
                <a:ext cx="416956" cy="416956"/>
                <a:chOff x="269875" y="2854325"/>
                <a:chExt cx="333375" cy="333375"/>
              </a:xfrm>
            </p:grpSpPr>
            <p:sp>
              <p:nvSpPr>
                <p:cNvPr id="553" name="Rectangle 552">
                  <a:extLst>
                    <a:ext uri="{FF2B5EF4-FFF2-40B4-BE49-F238E27FC236}">
                      <a16:creationId xmlns:a16="http://schemas.microsoft.com/office/drawing/2014/main" id="{0727AACB-DE6B-2242-8680-852F20180002}"/>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54" name="Rectangle 553">
                  <a:extLst>
                    <a:ext uri="{FF2B5EF4-FFF2-40B4-BE49-F238E27FC236}">
                      <a16:creationId xmlns:a16="http://schemas.microsoft.com/office/drawing/2014/main" id="{72223203-1557-364C-BC1B-B2B058AF1C60}"/>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55" name="Rectangle 554">
                  <a:extLst>
                    <a:ext uri="{FF2B5EF4-FFF2-40B4-BE49-F238E27FC236}">
                      <a16:creationId xmlns:a16="http://schemas.microsoft.com/office/drawing/2014/main" id="{76D2B865-1501-DD4A-AEFE-1780DB9E6D66}"/>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56" name="Rectangle 555">
                  <a:extLst>
                    <a:ext uri="{FF2B5EF4-FFF2-40B4-BE49-F238E27FC236}">
                      <a16:creationId xmlns:a16="http://schemas.microsoft.com/office/drawing/2014/main" id="{3AC185FC-DF5E-3048-9332-CFD798F25054}"/>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57" name="Rectangle 556">
                  <a:extLst>
                    <a:ext uri="{FF2B5EF4-FFF2-40B4-BE49-F238E27FC236}">
                      <a16:creationId xmlns:a16="http://schemas.microsoft.com/office/drawing/2014/main" id="{F8E8CD69-A811-4A4E-88CA-07D3A3C951A6}"/>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58" name="Rectangle 557">
                  <a:extLst>
                    <a:ext uri="{FF2B5EF4-FFF2-40B4-BE49-F238E27FC236}">
                      <a16:creationId xmlns:a16="http://schemas.microsoft.com/office/drawing/2014/main" id="{8E538BAE-95A9-BA4D-BE86-7DA21A5D06D4}"/>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59" name="Rectangle 558">
                  <a:extLst>
                    <a:ext uri="{FF2B5EF4-FFF2-40B4-BE49-F238E27FC236}">
                      <a16:creationId xmlns:a16="http://schemas.microsoft.com/office/drawing/2014/main" id="{EC2F1732-46FA-0844-8853-5FD827A4083A}"/>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60" name="Rectangle 559">
                  <a:extLst>
                    <a:ext uri="{FF2B5EF4-FFF2-40B4-BE49-F238E27FC236}">
                      <a16:creationId xmlns:a16="http://schemas.microsoft.com/office/drawing/2014/main" id="{480E08CC-45DD-9D41-A837-8F4DB2171EEF}"/>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61" name="Rectangle 560">
                  <a:extLst>
                    <a:ext uri="{FF2B5EF4-FFF2-40B4-BE49-F238E27FC236}">
                      <a16:creationId xmlns:a16="http://schemas.microsoft.com/office/drawing/2014/main" id="{8D104B09-D00A-5C4A-827C-F277FF6F7E61}"/>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62" name="Rectangle 561">
                  <a:extLst>
                    <a:ext uri="{FF2B5EF4-FFF2-40B4-BE49-F238E27FC236}">
                      <a16:creationId xmlns:a16="http://schemas.microsoft.com/office/drawing/2014/main" id="{47DEBF81-D136-E64D-A57A-56831C702BE8}"/>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63" name="Rectangle 562">
                  <a:extLst>
                    <a:ext uri="{FF2B5EF4-FFF2-40B4-BE49-F238E27FC236}">
                      <a16:creationId xmlns:a16="http://schemas.microsoft.com/office/drawing/2014/main" id="{FF1FB055-0CE7-934F-BB1A-1AD046331DE9}"/>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64" name="Rectangle 563">
                  <a:extLst>
                    <a:ext uri="{FF2B5EF4-FFF2-40B4-BE49-F238E27FC236}">
                      <a16:creationId xmlns:a16="http://schemas.microsoft.com/office/drawing/2014/main" id="{23330B1D-32B9-124C-A902-44BB82A6AB74}"/>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65" name="Rectangle 564">
                  <a:extLst>
                    <a:ext uri="{FF2B5EF4-FFF2-40B4-BE49-F238E27FC236}">
                      <a16:creationId xmlns:a16="http://schemas.microsoft.com/office/drawing/2014/main" id="{99D69930-CA70-9E46-B18A-F51BEB1CF29D}"/>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618" name="TextBox 617">
                <a:extLst>
                  <a:ext uri="{FF2B5EF4-FFF2-40B4-BE49-F238E27FC236}">
                    <a16:creationId xmlns:a16="http://schemas.microsoft.com/office/drawing/2014/main" id="{37F86F69-68EE-8646-862D-81805B79F3B3}"/>
                  </a:ext>
                </a:extLst>
              </p:cNvPr>
              <p:cNvSpPr txBox="1"/>
              <p:nvPr/>
            </p:nvSpPr>
            <p:spPr>
              <a:xfrm>
                <a:off x="7241456" y="4180441"/>
                <a:ext cx="101041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52273"/>
                    </a:solidFill>
                    <a:effectLst/>
                    <a:uLnTx/>
                    <a:uFillTx/>
                    <a:latin typeface="Corbel" panose="020B0503020204020204"/>
                    <a:ea typeface="+mn-ea"/>
                    <a:cs typeface="+mn-cs"/>
                  </a:rPr>
                  <a:t>Spreadsheets</a:t>
                </a:r>
              </a:p>
            </p:txBody>
          </p:sp>
        </p:grpSp>
        <p:cxnSp>
          <p:nvCxnSpPr>
            <p:cNvPr id="619" name="Straight Arrow Connector 618">
              <a:extLst>
                <a:ext uri="{FF2B5EF4-FFF2-40B4-BE49-F238E27FC236}">
                  <a16:creationId xmlns:a16="http://schemas.microsoft.com/office/drawing/2014/main" id="{89AF251E-1BA3-E548-B737-C2978699E4A7}"/>
                </a:ext>
              </a:extLst>
            </p:cNvPr>
            <p:cNvCxnSpPr>
              <a:cxnSpLocks/>
            </p:cNvCxnSpPr>
            <p:nvPr/>
          </p:nvCxnSpPr>
          <p:spPr>
            <a:xfrm>
              <a:off x="10559347" y="5217800"/>
              <a:ext cx="315520" cy="222886"/>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621" name="Straight Arrow Connector 620">
              <a:extLst>
                <a:ext uri="{FF2B5EF4-FFF2-40B4-BE49-F238E27FC236}">
                  <a16:creationId xmlns:a16="http://schemas.microsoft.com/office/drawing/2014/main" id="{4745AC1F-F1FA-5D4B-8DE1-0BD8C5A03D38}"/>
                </a:ext>
              </a:extLst>
            </p:cNvPr>
            <p:cNvCxnSpPr>
              <a:cxnSpLocks/>
            </p:cNvCxnSpPr>
            <p:nvPr/>
          </p:nvCxnSpPr>
          <p:spPr>
            <a:xfrm flipV="1">
              <a:off x="8105775" y="5237050"/>
              <a:ext cx="315520" cy="222886"/>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634" name="Straight Arrow Connector 633">
              <a:extLst>
                <a:ext uri="{FF2B5EF4-FFF2-40B4-BE49-F238E27FC236}">
                  <a16:creationId xmlns:a16="http://schemas.microsoft.com/office/drawing/2014/main" id="{BB6B91A2-9F66-A64F-B1DA-DD259ECB8B65}"/>
                </a:ext>
              </a:extLst>
            </p:cNvPr>
            <p:cNvCxnSpPr>
              <a:cxnSpLocks/>
            </p:cNvCxnSpPr>
            <p:nvPr/>
          </p:nvCxnSpPr>
          <p:spPr>
            <a:xfrm>
              <a:off x="9571664" y="3123682"/>
              <a:ext cx="0" cy="337094"/>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3CB2D6A-E094-46B5-B4C7-C4C3E30B0986}"/>
                </a:ext>
              </a:extLst>
            </p:cNvPr>
            <p:cNvGrpSpPr/>
            <p:nvPr/>
          </p:nvGrpSpPr>
          <p:grpSpPr>
            <a:xfrm>
              <a:off x="10958612" y="3377090"/>
              <a:ext cx="1010419" cy="913014"/>
              <a:chOff x="10987487" y="3396340"/>
              <a:chExt cx="1010419" cy="913014"/>
            </a:xfrm>
          </p:grpSpPr>
          <p:pic>
            <p:nvPicPr>
              <p:cNvPr id="551" name="Graphic 550">
                <a:extLst>
                  <a:ext uri="{FF2B5EF4-FFF2-40B4-BE49-F238E27FC236}">
                    <a16:creationId xmlns:a16="http://schemas.microsoft.com/office/drawing/2014/main" id="{FB96133F-924A-2E4A-9C84-959F9EA184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18589" y="3396340"/>
                <a:ext cx="673100" cy="584200"/>
              </a:xfrm>
              <a:prstGeom prst="rect">
                <a:avLst/>
              </a:prstGeom>
            </p:spPr>
          </p:pic>
          <p:sp>
            <p:nvSpPr>
              <p:cNvPr id="580" name="Oval 579">
                <a:extLst>
                  <a:ext uri="{FF2B5EF4-FFF2-40B4-BE49-F238E27FC236}">
                    <a16:creationId xmlns:a16="http://schemas.microsoft.com/office/drawing/2014/main" id="{3C1D51EC-0EDA-5547-81AF-AD10C866CEF7}"/>
                  </a:ext>
                </a:extLst>
              </p:cNvPr>
              <p:cNvSpPr/>
              <p:nvPr/>
            </p:nvSpPr>
            <p:spPr>
              <a:xfrm>
                <a:off x="11434723" y="3754482"/>
                <a:ext cx="300790" cy="300790"/>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2273"/>
                    </a:solidFill>
                    <a:effectLst/>
                    <a:uLnTx/>
                    <a:uFillTx/>
                    <a:latin typeface="Corbel" panose="020B0503020204020204"/>
                    <a:ea typeface="+mn-ea"/>
                    <a:cs typeface="+mn-cs"/>
                  </a:rPr>
                  <a:t>$</a:t>
                </a:r>
              </a:p>
            </p:txBody>
          </p:sp>
          <p:sp>
            <p:nvSpPr>
              <p:cNvPr id="566" name="TextBox 565">
                <a:extLst>
                  <a:ext uri="{FF2B5EF4-FFF2-40B4-BE49-F238E27FC236}">
                    <a16:creationId xmlns:a16="http://schemas.microsoft.com/office/drawing/2014/main" id="{431DDA71-313A-D446-855E-E40A42EE9D3C}"/>
                  </a:ext>
                </a:extLst>
              </p:cNvPr>
              <p:cNvSpPr txBox="1"/>
              <p:nvPr/>
            </p:nvSpPr>
            <p:spPr>
              <a:xfrm>
                <a:off x="10987487" y="4047744"/>
                <a:ext cx="101041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52273"/>
                    </a:solidFill>
                    <a:effectLst/>
                    <a:uLnTx/>
                    <a:uFillTx/>
                    <a:latin typeface="Corbel" panose="020B0503020204020204"/>
                    <a:ea typeface="+mn-ea"/>
                    <a:cs typeface="+mn-cs"/>
                  </a:rPr>
                  <a:t>Banks</a:t>
                </a:r>
              </a:p>
            </p:txBody>
          </p:sp>
        </p:grpSp>
        <p:grpSp>
          <p:nvGrpSpPr>
            <p:cNvPr id="25" name="Group 24">
              <a:extLst>
                <a:ext uri="{FF2B5EF4-FFF2-40B4-BE49-F238E27FC236}">
                  <a16:creationId xmlns:a16="http://schemas.microsoft.com/office/drawing/2014/main" id="{EBFFE4C5-A257-470F-80B0-EAACB87D4D92}"/>
                </a:ext>
              </a:extLst>
            </p:cNvPr>
            <p:cNvGrpSpPr/>
            <p:nvPr/>
          </p:nvGrpSpPr>
          <p:grpSpPr>
            <a:xfrm>
              <a:off x="10909695" y="4911292"/>
              <a:ext cx="1107805" cy="1102607"/>
              <a:chOff x="10880820" y="4834292"/>
              <a:chExt cx="1107805" cy="1102607"/>
            </a:xfrm>
          </p:grpSpPr>
          <p:grpSp>
            <p:nvGrpSpPr>
              <p:cNvPr id="527" name="Group 526">
                <a:extLst>
                  <a:ext uri="{FF2B5EF4-FFF2-40B4-BE49-F238E27FC236}">
                    <a16:creationId xmlns:a16="http://schemas.microsoft.com/office/drawing/2014/main" id="{E101F73D-CE16-0C4D-8537-897D8128E59F}"/>
                  </a:ext>
                </a:extLst>
              </p:cNvPr>
              <p:cNvGrpSpPr/>
              <p:nvPr/>
            </p:nvGrpSpPr>
            <p:grpSpPr>
              <a:xfrm>
                <a:off x="10995328" y="4834292"/>
                <a:ext cx="797590" cy="770762"/>
                <a:chOff x="6678116" y="2806093"/>
                <a:chExt cx="797590" cy="770762"/>
              </a:xfrm>
            </p:grpSpPr>
            <p:sp>
              <p:nvSpPr>
                <p:cNvPr id="528" name="Rectangle 527">
                  <a:extLst>
                    <a:ext uri="{FF2B5EF4-FFF2-40B4-BE49-F238E27FC236}">
                      <a16:creationId xmlns:a16="http://schemas.microsoft.com/office/drawing/2014/main" id="{CD7DF266-0824-1541-8EAB-21697D6C64A1}"/>
                    </a:ext>
                  </a:extLst>
                </p:cNvPr>
                <p:cNvSpPr/>
                <p:nvPr/>
              </p:nvSpPr>
              <p:spPr>
                <a:xfrm>
                  <a:off x="6678116" y="3142027"/>
                  <a:ext cx="238453" cy="434828"/>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29" name="Rectangle 528">
                  <a:extLst>
                    <a:ext uri="{FF2B5EF4-FFF2-40B4-BE49-F238E27FC236}">
                      <a16:creationId xmlns:a16="http://schemas.microsoft.com/office/drawing/2014/main" id="{6C0C6F7D-C49C-924F-9DE1-E368A459B920}"/>
                    </a:ext>
                  </a:extLst>
                </p:cNvPr>
                <p:cNvSpPr/>
                <p:nvPr/>
              </p:nvSpPr>
              <p:spPr>
                <a:xfrm>
                  <a:off x="6727715"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30" name="Rectangle 529">
                  <a:extLst>
                    <a:ext uri="{FF2B5EF4-FFF2-40B4-BE49-F238E27FC236}">
                      <a16:creationId xmlns:a16="http://schemas.microsoft.com/office/drawing/2014/main" id="{63962F50-A365-744B-8D60-2D578B922119}"/>
                    </a:ext>
                  </a:extLst>
                </p:cNvPr>
                <p:cNvSpPr/>
                <p:nvPr/>
              </p:nvSpPr>
              <p:spPr>
                <a:xfrm>
                  <a:off x="6844880"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31" name="Rectangle 530">
                  <a:extLst>
                    <a:ext uri="{FF2B5EF4-FFF2-40B4-BE49-F238E27FC236}">
                      <a16:creationId xmlns:a16="http://schemas.microsoft.com/office/drawing/2014/main" id="{AF4B348F-E441-FE4D-8819-B774212D3C48}"/>
                    </a:ext>
                  </a:extLst>
                </p:cNvPr>
                <p:cNvSpPr/>
                <p:nvPr/>
              </p:nvSpPr>
              <p:spPr>
                <a:xfrm>
                  <a:off x="6727715"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32" name="Rectangle 531">
                  <a:extLst>
                    <a:ext uri="{FF2B5EF4-FFF2-40B4-BE49-F238E27FC236}">
                      <a16:creationId xmlns:a16="http://schemas.microsoft.com/office/drawing/2014/main" id="{CE542584-1CC3-3140-A8EF-588F20027E74}"/>
                    </a:ext>
                  </a:extLst>
                </p:cNvPr>
                <p:cNvSpPr/>
                <p:nvPr/>
              </p:nvSpPr>
              <p:spPr>
                <a:xfrm>
                  <a:off x="6844880"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33" name="Rectangle 532">
                  <a:extLst>
                    <a:ext uri="{FF2B5EF4-FFF2-40B4-BE49-F238E27FC236}">
                      <a16:creationId xmlns:a16="http://schemas.microsoft.com/office/drawing/2014/main" id="{29379485-D273-E548-B507-F98C4A042EA8}"/>
                    </a:ext>
                  </a:extLst>
                </p:cNvPr>
                <p:cNvSpPr/>
                <p:nvPr/>
              </p:nvSpPr>
              <p:spPr>
                <a:xfrm>
                  <a:off x="6916569" y="2996439"/>
                  <a:ext cx="321396" cy="580414"/>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34" name="Rectangle 533">
                  <a:extLst>
                    <a:ext uri="{FF2B5EF4-FFF2-40B4-BE49-F238E27FC236}">
                      <a16:creationId xmlns:a16="http://schemas.microsoft.com/office/drawing/2014/main" id="{1CC71C85-06A6-2D49-9A7F-176CFF7AADE1}"/>
                    </a:ext>
                  </a:extLst>
                </p:cNvPr>
                <p:cNvSpPr/>
                <p:nvPr/>
              </p:nvSpPr>
              <p:spPr>
                <a:xfrm>
                  <a:off x="7009792" y="3407402"/>
                  <a:ext cx="135263" cy="16945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535" name="Straight Connector 534">
                  <a:extLst>
                    <a:ext uri="{FF2B5EF4-FFF2-40B4-BE49-F238E27FC236}">
                      <a16:creationId xmlns:a16="http://schemas.microsoft.com/office/drawing/2014/main" id="{391F58F4-B692-0B4D-81E0-E104012A445C}"/>
                    </a:ext>
                  </a:extLst>
                </p:cNvPr>
                <p:cNvCxnSpPr/>
                <p:nvPr/>
              </p:nvCxnSpPr>
              <p:spPr>
                <a:xfrm>
                  <a:off x="6988258" y="3198414"/>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A06FBFC2-0A10-CF42-B982-E2C88F25666D}"/>
                    </a:ext>
                  </a:extLst>
                </p:cNvPr>
                <p:cNvCxnSpPr/>
                <p:nvPr/>
              </p:nvCxnSpPr>
              <p:spPr>
                <a:xfrm>
                  <a:off x="6988258" y="3257478"/>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82B84A9E-7B5D-3444-BABD-6970EC963567}"/>
                    </a:ext>
                  </a:extLst>
                </p:cNvPr>
                <p:cNvCxnSpPr/>
                <p:nvPr/>
              </p:nvCxnSpPr>
              <p:spPr>
                <a:xfrm>
                  <a:off x="6988258" y="3320315"/>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38" name="Rectangle 537">
                  <a:extLst>
                    <a:ext uri="{FF2B5EF4-FFF2-40B4-BE49-F238E27FC236}">
                      <a16:creationId xmlns:a16="http://schemas.microsoft.com/office/drawing/2014/main" id="{068611DF-87DD-5245-911D-225862C56B55}"/>
                    </a:ext>
                  </a:extLst>
                </p:cNvPr>
                <p:cNvSpPr/>
                <p:nvPr/>
              </p:nvSpPr>
              <p:spPr>
                <a:xfrm>
                  <a:off x="6973067" y="2919562"/>
                  <a:ext cx="197512" cy="754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539" name="Straight Connector 538">
                  <a:extLst>
                    <a:ext uri="{FF2B5EF4-FFF2-40B4-BE49-F238E27FC236}">
                      <a16:creationId xmlns:a16="http://schemas.microsoft.com/office/drawing/2014/main" id="{73560B47-B7FD-BA47-A20A-1264C26D8D68}"/>
                    </a:ext>
                  </a:extLst>
                </p:cNvPr>
                <p:cNvCxnSpPr>
                  <a:cxnSpLocks/>
                </p:cNvCxnSpPr>
                <p:nvPr/>
              </p:nvCxnSpPr>
              <p:spPr>
                <a:xfrm flipV="1">
                  <a:off x="7071723" y="2806093"/>
                  <a:ext cx="0" cy="113469"/>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40" name="Rectangle 539">
                  <a:extLst>
                    <a:ext uri="{FF2B5EF4-FFF2-40B4-BE49-F238E27FC236}">
                      <a16:creationId xmlns:a16="http://schemas.microsoft.com/office/drawing/2014/main" id="{A251E9C4-7A19-AE4C-A62A-4B8D5771DBFF}"/>
                    </a:ext>
                  </a:extLst>
                </p:cNvPr>
                <p:cNvSpPr/>
                <p:nvPr/>
              </p:nvSpPr>
              <p:spPr>
                <a:xfrm flipH="1">
                  <a:off x="7237253" y="3142027"/>
                  <a:ext cx="238453" cy="434826"/>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1" name="Rectangle 540">
                  <a:extLst>
                    <a:ext uri="{FF2B5EF4-FFF2-40B4-BE49-F238E27FC236}">
                      <a16:creationId xmlns:a16="http://schemas.microsoft.com/office/drawing/2014/main" id="{A0761EC2-FA1B-B446-8862-BB6941BBCFE9}"/>
                    </a:ext>
                  </a:extLst>
                </p:cNvPr>
                <p:cNvSpPr/>
                <p:nvPr/>
              </p:nvSpPr>
              <p:spPr>
                <a:xfrm flipH="1">
                  <a:off x="7354419"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2" name="Rectangle 541">
                  <a:extLst>
                    <a:ext uri="{FF2B5EF4-FFF2-40B4-BE49-F238E27FC236}">
                      <a16:creationId xmlns:a16="http://schemas.microsoft.com/office/drawing/2014/main" id="{0D0688F6-D35B-434D-A86F-A3187AFB3C98}"/>
                    </a:ext>
                  </a:extLst>
                </p:cNvPr>
                <p:cNvSpPr/>
                <p:nvPr/>
              </p:nvSpPr>
              <p:spPr>
                <a:xfrm flipH="1">
                  <a:off x="7237254"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3" name="Rectangle 542">
                  <a:extLst>
                    <a:ext uri="{FF2B5EF4-FFF2-40B4-BE49-F238E27FC236}">
                      <a16:creationId xmlns:a16="http://schemas.microsoft.com/office/drawing/2014/main" id="{82B4E9EF-B072-B44D-8F24-AB76706FB4E1}"/>
                    </a:ext>
                  </a:extLst>
                </p:cNvPr>
                <p:cNvSpPr/>
                <p:nvPr/>
              </p:nvSpPr>
              <p:spPr>
                <a:xfrm flipH="1">
                  <a:off x="7354419"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4" name="Rectangle 543">
                  <a:extLst>
                    <a:ext uri="{FF2B5EF4-FFF2-40B4-BE49-F238E27FC236}">
                      <a16:creationId xmlns:a16="http://schemas.microsoft.com/office/drawing/2014/main" id="{AF75A10C-B482-B142-880E-24D8B260DE6F}"/>
                    </a:ext>
                  </a:extLst>
                </p:cNvPr>
                <p:cNvSpPr/>
                <p:nvPr/>
              </p:nvSpPr>
              <p:spPr>
                <a:xfrm flipH="1">
                  <a:off x="7237254"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5" name="Rectangle 544">
                  <a:extLst>
                    <a:ext uri="{FF2B5EF4-FFF2-40B4-BE49-F238E27FC236}">
                      <a16:creationId xmlns:a16="http://schemas.microsoft.com/office/drawing/2014/main" id="{97232FEF-3AD0-FA44-8F37-9DC6A6D30881}"/>
                    </a:ext>
                  </a:extLst>
                </p:cNvPr>
                <p:cNvSpPr/>
                <p:nvPr/>
              </p:nvSpPr>
              <p:spPr>
                <a:xfrm>
                  <a:off x="6727715" y="3439516"/>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6" name="Rectangle 545">
                  <a:extLst>
                    <a:ext uri="{FF2B5EF4-FFF2-40B4-BE49-F238E27FC236}">
                      <a16:creationId xmlns:a16="http://schemas.microsoft.com/office/drawing/2014/main" id="{74748140-2741-F240-9AC0-AA615CCAC342}"/>
                    </a:ext>
                  </a:extLst>
                </p:cNvPr>
                <p:cNvSpPr/>
                <p:nvPr/>
              </p:nvSpPr>
              <p:spPr>
                <a:xfrm>
                  <a:off x="6844880" y="3439516"/>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7" name="Rectangle 546">
                  <a:extLst>
                    <a:ext uri="{FF2B5EF4-FFF2-40B4-BE49-F238E27FC236}">
                      <a16:creationId xmlns:a16="http://schemas.microsoft.com/office/drawing/2014/main" id="{AF8B182B-0E03-5C46-8359-FF8DAD9B5F07}"/>
                    </a:ext>
                  </a:extLst>
                </p:cNvPr>
                <p:cNvSpPr/>
                <p:nvPr/>
              </p:nvSpPr>
              <p:spPr>
                <a:xfrm flipH="1">
                  <a:off x="7354419" y="3444099"/>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8" name="Rectangle 547">
                  <a:extLst>
                    <a:ext uri="{FF2B5EF4-FFF2-40B4-BE49-F238E27FC236}">
                      <a16:creationId xmlns:a16="http://schemas.microsoft.com/office/drawing/2014/main" id="{052E71F2-6831-194D-8AC6-0AFA81AB8B28}"/>
                    </a:ext>
                  </a:extLst>
                </p:cNvPr>
                <p:cNvSpPr/>
                <p:nvPr/>
              </p:nvSpPr>
              <p:spPr>
                <a:xfrm flipH="1">
                  <a:off x="7237254" y="3444099"/>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9" name="Rectangle 548">
                  <a:extLst>
                    <a:ext uri="{FF2B5EF4-FFF2-40B4-BE49-F238E27FC236}">
                      <a16:creationId xmlns:a16="http://schemas.microsoft.com/office/drawing/2014/main" id="{C232AD1C-93A8-1045-A339-7285D1E63471}"/>
                    </a:ext>
                  </a:extLst>
                </p:cNvPr>
                <p:cNvSpPr/>
                <p:nvPr/>
              </p:nvSpPr>
              <p:spPr>
                <a:xfrm flipH="1">
                  <a:off x="7098822" y="3059048"/>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50" name="Rectangle 549">
                  <a:extLst>
                    <a:ext uri="{FF2B5EF4-FFF2-40B4-BE49-F238E27FC236}">
                      <a16:creationId xmlns:a16="http://schemas.microsoft.com/office/drawing/2014/main" id="{32BF85AC-2796-3F4E-AA95-8251867BED83}"/>
                    </a:ext>
                  </a:extLst>
                </p:cNvPr>
                <p:cNvSpPr/>
                <p:nvPr/>
              </p:nvSpPr>
              <p:spPr>
                <a:xfrm flipH="1">
                  <a:off x="6981657" y="3059048"/>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581" name="Oval 580">
                <a:extLst>
                  <a:ext uri="{FF2B5EF4-FFF2-40B4-BE49-F238E27FC236}">
                    <a16:creationId xmlns:a16="http://schemas.microsoft.com/office/drawing/2014/main" id="{BEC6C338-D151-0940-9DA4-37220DDD89F4}"/>
                  </a:ext>
                </a:extLst>
              </p:cNvPr>
              <p:cNvSpPr/>
              <p:nvPr/>
            </p:nvSpPr>
            <p:spPr>
              <a:xfrm>
                <a:off x="11449713" y="5387821"/>
                <a:ext cx="300790" cy="300790"/>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2273"/>
                    </a:solidFill>
                    <a:effectLst/>
                    <a:uLnTx/>
                    <a:uFillTx/>
                    <a:latin typeface="Corbel" panose="020B0503020204020204"/>
                    <a:ea typeface="+mn-ea"/>
                    <a:cs typeface="+mn-cs"/>
                  </a:rPr>
                  <a:t>£</a:t>
                </a:r>
              </a:p>
            </p:txBody>
          </p:sp>
          <p:sp>
            <p:nvSpPr>
              <p:cNvPr id="567" name="TextBox 566">
                <a:extLst>
                  <a:ext uri="{FF2B5EF4-FFF2-40B4-BE49-F238E27FC236}">
                    <a16:creationId xmlns:a16="http://schemas.microsoft.com/office/drawing/2014/main" id="{9CF08234-4B56-504E-99B3-0D4D88FDB598}"/>
                  </a:ext>
                </a:extLst>
              </p:cNvPr>
              <p:cNvSpPr txBox="1"/>
              <p:nvPr/>
            </p:nvSpPr>
            <p:spPr>
              <a:xfrm>
                <a:off x="10880820" y="5675289"/>
                <a:ext cx="11078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52273"/>
                    </a:solidFill>
                    <a:effectLst/>
                    <a:uLnTx/>
                    <a:uFillTx/>
                    <a:latin typeface="Corbel" panose="020B0503020204020204"/>
                    <a:ea typeface="+mn-ea"/>
                    <a:cs typeface="+mn-cs"/>
                  </a:rPr>
                  <a:t>Asset Managers</a:t>
                </a:r>
              </a:p>
            </p:txBody>
          </p:sp>
        </p:grpSp>
        <p:grpSp>
          <p:nvGrpSpPr>
            <p:cNvPr id="30" name="Group 29">
              <a:extLst>
                <a:ext uri="{FF2B5EF4-FFF2-40B4-BE49-F238E27FC236}">
                  <a16:creationId xmlns:a16="http://schemas.microsoft.com/office/drawing/2014/main" id="{335DDE00-80CB-49C6-96B3-8F3CF3C6134A}"/>
                </a:ext>
              </a:extLst>
            </p:cNvPr>
            <p:cNvGrpSpPr/>
            <p:nvPr/>
          </p:nvGrpSpPr>
          <p:grpSpPr>
            <a:xfrm>
              <a:off x="7967402" y="3202346"/>
              <a:ext cx="3133130" cy="2327763"/>
              <a:chOff x="8034777" y="3202346"/>
              <a:chExt cx="3133130" cy="2327763"/>
            </a:xfrm>
          </p:grpSpPr>
          <p:pic>
            <p:nvPicPr>
              <p:cNvPr id="525" name="Graphic 524">
                <a:extLst>
                  <a:ext uri="{FF2B5EF4-FFF2-40B4-BE49-F238E27FC236}">
                    <a16:creationId xmlns:a16="http://schemas.microsoft.com/office/drawing/2014/main" id="{B22B4601-D268-C04D-953A-F6824DE8A9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34777" y="3202346"/>
                <a:ext cx="3133130" cy="2327763"/>
              </a:xfrm>
              <a:prstGeom prst="rect">
                <a:avLst/>
              </a:prstGeom>
            </p:spPr>
          </p:pic>
          <p:sp>
            <p:nvSpPr>
              <p:cNvPr id="611" name="TextBox 610">
                <a:extLst>
                  <a:ext uri="{FF2B5EF4-FFF2-40B4-BE49-F238E27FC236}">
                    <a16:creationId xmlns:a16="http://schemas.microsoft.com/office/drawing/2014/main" id="{6AE1F062-FDD3-D448-B43F-39489EA0C2C0}"/>
                  </a:ext>
                </a:extLst>
              </p:cNvPr>
              <p:cNvSpPr txBox="1"/>
              <p:nvPr/>
            </p:nvSpPr>
            <p:spPr>
              <a:xfrm>
                <a:off x="8629860" y="3837337"/>
                <a:ext cx="215744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52273"/>
                    </a:solidFill>
                    <a:effectLst/>
                    <a:uLnTx/>
                    <a:uFillTx/>
                    <a:latin typeface="Corbel" panose="020B0503020204020204"/>
                    <a:ea typeface="+mn-ea"/>
                    <a:cs typeface="+mn-cs"/>
                  </a:rPr>
                  <a:t>One Source</a:t>
                </a:r>
              </a:p>
            </p:txBody>
          </p:sp>
          <p:grpSp>
            <p:nvGrpSpPr>
              <p:cNvPr id="622" name="Group 621">
                <a:extLst>
                  <a:ext uri="{FF2B5EF4-FFF2-40B4-BE49-F238E27FC236}">
                    <a16:creationId xmlns:a16="http://schemas.microsoft.com/office/drawing/2014/main" id="{DA02CB1D-81C9-B648-9729-7DEBE494BED7}"/>
                  </a:ext>
                </a:extLst>
              </p:cNvPr>
              <p:cNvGrpSpPr/>
              <p:nvPr/>
            </p:nvGrpSpPr>
            <p:grpSpPr>
              <a:xfrm>
                <a:off x="8685271" y="4217662"/>
                <a:ext cx="349370" cy="358632"/>
                <a:chOff x="3024523" y="707109"/>
                <a:chExt cx="1156950" cy="1187619"/>
              </a:xfrm>
              <a:noFill/>
            </p:grpSpPr>
            <p:sp>
              <p:nvSpPr>
                <p:cNvPr id="623" name="Oval 622">
                  <a:extLst>
                    <a:ext uri="{FF2B5EF4-FFF2-40B4-BE49-F238E27FC236}">
                      <a16:creationId xmlns:a16="http://schemas.microsoft.com/office/drawing/2014/main" id="{D4ECABB7-2657-2447-AADB-3D2CC2D49509}"/>
                    </a:ext>
                  </a:extLst>
                </p:cNvPr>
                <p:cNvSpPr/>
                <p:nvPr/>
              </p:nvSpPr>
              <p:spPr>
                <a:xfrm>
                  <a:off x="3024523" y="707109"/>
                  <a:ext cx="1145893" cy="272221"/>
                </a:xfrm>
                <a:prstGeom prst="ellipse">
                  <a:avLst/>
                </a:prstGeom>
                <a:grp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24" name="Arc 623">
                  <a:extLst>
                    <a:ext uri="{FF2B5EF4-FFF2-40B4-BE49-F238E27FC236}">
                      <a16:creationId xmlns:a16="http://schemas.microsoft.com/office/drawing/2014/main" id="{ADDA2860-B72C-8846-B5FC-C67AB44DB1DB}"/>
                    </a:ext>
                  </a:extLst>
                </p:cNvPr>
                <p:cNvSpPr/>
                <p:nvPr/>
              </p:nvSpPr>
              <p:spPr>
                <a:xfrm rot="10800000">
                  <a:off x="3024523" y="1599648"/>
                  <a:ext cx="1145893" cy="295080"/>
                </a:xfrm>
                <a:prstGeom prst="arc">
                  <a:avLst>
                    <a:gd name="adj1" fmla="val 10740554"/>
                    <a:gd name="adj2" fmla="val 0"/>
                  </a:avLst>
                </a:prstGeom>
                <a:grpFill/>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cxnSp>
              <p:nvCxnSpPr>
                <p:cNvPr id="625" name="Straight Connector 624">
                  <a:extLst>
                    <a:ext uri="{FF2B5EF4-FFF2-40B4-BE49-F238E27FC236}">
                      <a16:creationId xmlns:a16="http://schemas.microsoft.com/office/drawing/2014/main" id="{30FD4655-4727-FF4A-BF5C-02F107EFD7D5}"/>
                    </a:ext>
                  </a:extLst>
                </p:cNvPr>
                <p:cNvCxnSpPr>
                  <a:cxnSpLocks/>
                  <a:stCxn id="623" idx="2"/>
                </p:cNvCxnSpPr>
                <p:nvPr/>
              </p:nvCxnSpPr>
              <p:spPr>
                <a:xfrm>
                  <a:off x="3024523" y="843219"/>
                  <a:ext cx="0" cy="947851"/>
                </a:xfrm>
                <a:prstGeom prst="line">
                  <a:avLst/>
                </a:prstGeom>
                <a:grpFill/>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44949D30-563B-8846-AC52-ACD4D2AFAB79}"/>
                    </a:ext>
                  </a:extLst>
                </p:cNvPr>
                <p:cNvCxnSpPr/>
                <p:nvPr/>
              </p:nvCxnSpPr>
              <p:spPr>
                <a:xfrm>
                  <a:off x="4181473" y="843223"/>
                  <a:ext cx="0" cy="947851"/>
                </a:xfrm>
                <a:prstGeom prst="line">
                  <a:avLst/>
                </a:prstGeom>
                <a:grpFill/>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27" name="TextBox 626">
                <a:extLst>
                  <a:ext uri="{FF2B5EF4-FFF2-40B4-BE49-F238E27FC236}">
                    <a16:creationId xmlns:a16="http://schemas.microsoft.com/office/drawing/2014/main" id="{2EB73382-2D35-9545-A803-9F05E5B6793C}"/>
                  </a:ext>
                </a:extLst>
              </p:cNvPr>
              <p:cNvSpPr txBox="1"/>
              <p:nvPr/>
            </p:nvSpPr>
            <p:spPr>
              <a:xfrm>
                <a:off x="10002224" y="4589101"/>
                <a:ext cx="95285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BB8"/>
                    </a:solidFill>
                    <a:effectLst/>
                    <a:uLnTx/>
                    <a:uFillTx/>
                    <a:latin typeface="Corbel" panose="020B0503020204020204"/>
                    <a:ea typeface="+mn-ea"/>
                    <a:cs typeface="+mn-cs"/>
                  </a:rPr>
                  <a:t>Optimize</a:t>
                </a:r>
              </a:p>
            </p:txBody>
          </p:sp>
          <p:sp>
            <p:nvSpPr>
              <p:cNvPr id="628" name="TextBox 627">
                <a:extLst>
                  <a:ext uri="{FF2B5EF4-FFF2-40B4-BE49-F238E27FC236}">
                    <a16:creationId xmlns:a16="http://schemas.microsoft.com/office/drawing/2014/main" id="{A45807E3-1ADC-B244-A60A-2EBD096E139D}"/>
                  </a:ext>
                </a:extLst>
              </p:cNvPr>
              <p:cNvSpPr txBox="1"/>
              <p:nvPr/>
            </p:nvSpPr>
            <p:spPr>
              <a:xfrm>
                <a:off x="9198395" y="4589101"/>
                <a:ext cx="9264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BB8"/>
                    </a:solidFill>
                    <a:effectLst/>
                    <a:uLnTx/>
                    <a:uFillTx/>
                    <a:latin typeface="Corbel" panose="020B0503020204020204"/>
                    <a:ea typeface="+mn-ea"/>
                    <a:cs typeface="+mn-cs"/>
                  </a:rPr>
                  <a:t>Analyze</a:t>
                </a:r>
              </a:p>
            </p:txBody>
          </p:sp>
          <p:sp>
            <p:nvSpPr>
              <p:cNvPr id="629" name="TextBox 628">
                <a:extLst>
                  <a:ext uri="{FF2B5EF4-FFF2-40B4-BE49-F238E27FC236}">
                    <a16:creationId xmlns:a16="http://schemas.microsoft.com/office/drawing/2014/main" id="{376F434E-A065-E84D-BEA2-8EF8A08F7891}"/>
                  </a:ext>
                </a:extLst>
              </p:cNvPr>
              <p:cNvSpPr txBox="1"/>
              <p:nvPr/>
            </p:nvSpPr>
            <p:spPr>
              <a:xfrm>
                <a:off x="8394364" y="4589101"/>
                <a:ext cx="86827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BB8"/>
                    </a:solidFill>
                    <a:effectLst/>
                    <a:uLnTx/>
                    <a:uFillTx/>
                    <a:latin typeface="Corbel" panose="020B0503020204020204"/>
                    <a:ea typeface="+mn-ea"/>
                    <a:cs typeface="+mn-cs"/>
                  </a:rPr>
                  <a:t>Aggregate</a:t>
                </a:r>
              </a:p>
            </p:txBody>
          </p:sp>
          <p:pic>
            <p:nvPicPr>
              <p:cNvPr id="630" name="Graphic 629">
                <a:extLst>
                  <a:ext uri="{FF2B5EF4-FFF2-40B4-BE49-F238E27FC236}">
                    <a16:creationId xmlns:a16="http://schemas.microsoft.com/office/drawing/2014/main" id="{11F50136-159A-654B-A680-3F18E7675D5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43696" y="4201002"/>
                <a:ext cx="459736" cy="399016"/>
              </a:xfrm>
              <a:prstGeom prst="rect">
                <a:avLst/>
              </a:prstGeom>
            </p:spPr>
          </p:pic>
          <p:pic>
            <p:nvPicPr>
              <p:cNvPr id="632" name="Graphic 631">
                <a:extLst>
                  <a:ext uri="{FF2B5EF4-FFF2-40B4-BE49-F238E27FC236}">
                    <a16:creationId xmlns:a16="http://schemas.microsoft.com/office/drawing/2014/main" id="{04DE775D-D547-BE4F-84CD-7575CE7B92D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70192" y="4232913"/>
                <a:ext cx="379947" cy="329765"/>
              </a:xfrm>
              <a:prstGeom prst="rect">
                <a:avLst/>
              </a:prstGeom>
            </p:spPr>
          </p:pic>
          <p:sp>
            <p:nvSpPr>
              <p:cNvPr id="568" name="TextBox 567">
                <a:extLst>
                  <a:ext uri="{FF2B5EF4-FFF2-40B4-BE49-F238E27FC236}">
                    <a16:creationId xmlns:a16="http://schemas.microsoft.com/office/drawing/2014/main" id="{7F4F11EE-5AF4-DE46-A42F-28FF1DB3D68A}"/>
                  </a:ext>
                </a:extLst>
              </p:cNvPr>
              <p:cNvSpPr txBox="1"/>
              <p:nvPr/>
            </p:nvSpPr>
            <p:spPr>
              <a:xfrm>
                <a:off x="8310207" y="4885684"/>
                <a:ext cx="24942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52273"/>
                    </a:solidFill>
                    <a:effectLst/>
                    <a:uLnTx/>
                    <a:uFillTx/>
                    <a:latin typeface="Corbel" panose="020B0503020204020204"/>
                    <a:ea typeface="+mn-ea"/>
                    <a:cs typeface="+mn-cs"/>
                  </a:rPr>
                  <a:t>Controlled Intelligent Automation</a:t>
                </a:r>
              </a:p>
            </p:txBody>
          </p:sp>
          <p:grpSp>
            <p:nvGrpSpPr>
              <p:cNvPr id="15" name="Group 14">
                <a:extLst>
                  <a:ext uri="{FF2B5EF4-FFF2-40B4-BE49-F238E27FC236}">
                    <a16:creationId xmlns:a16="http://schemas.microsoft.com/office/drawing/2014/main" id="{BA8028B0-061F-5647-9A29-9645C674447F}"/>
                  </a:ext>
                </a:extLst>
              </p:cNvPr>
              <p:cNvGrpSpPr/>
              <p:nvPr/>
            </p:nvGrpSpPr>
            <p:grpSpPr>
              <a:xfrm>
                <a:off x="8299328" y="4681528"/>
                <a:ext cx="2546086" cy="212660"/>
                <a:chOff x="8241696" y="4079468"/>
                <a:chExt cx="2546086" cy="212660"/>
              </a:xfrm>
            </p:grpSpPr>
            <p:cxnSp>
              <p:nvCxnSpPr>
                <p:cNvPr id="11" name="Straight Arrow Connector 10">
                  <a:extLst>
                    <a:ext uri="{FF2B5EF4-FFF2-40B4-BE49-F238E27FC236}">
                      <a16:creationId xmlns:a16="http://schemas.microsoft.com/office/drawing/2014/main" id="{81DD6C55-7E86-DF45-82D4-89606A7CBE61}"/>
                    </a:ext>
                  </a:extLst>
                </p:cNvPr>
                <p:cNvCxnSpPr/>
                <p:nvPr/>
              </p:nvCxnSpPr>
              <p:spPr>
                <a:xfrm>
                  <a:off x="9128729" y="4101724"/>
                  <a:ext cx="185772" cy="0"/>
                </a:xfrm>
                <a:prstGeom prst="straightConnector1">
                  <a:avLst/>
                </a:prstGeom>
                <a:ln w="15875" cap="rnd">
                  <a:solidFill>
                    <a:schemeClr val="accent1"/>
                  </a:solidFill>
                  <a:round/>
                  <a:headEnd type="none" w="med" len="med"/>
                  <a:tailEnd type="arrow" w="sm" len="med"/>
                </a:ln>
              </p:spPr>
              <p:style>
                <a:lnRef idx="1">
                  <a:schemeClr val="accent1"/>
                </a:lnRef>
                <a:fillRef idx="0">
                  <a:schemeClr val="accent1"/>
                </a:fillRef>
                <a:effectRef idx="0">
                  <a:schemeClr val="accent1"/>
                </a:effectRef>
                <a:fontRef idx="minor">
                  <a:schemeClr val="tx1"/>
                </a:fontRef>
              </p:style>
            </p:cxnSp>
            <p:cxnSp>
              <p:nvCxnSpPr>
                <p:cNvPr id="569" name="Straight Arrow Connector 568">
                  <a:extLst>
                    <a:ext uri="{FF2B5EF4-FFF2-40B4-BE49-F238E27FC236}">
                      <a16:creationId xmlns:a16="http://schemas.microsoft.com/office/drawing/2014/main" id="{11B2B245-1646-0549-A2A7-7E1508055369}"/>
                    </a:ext>
                  </a:extLst>
                </p:cNvPr>
                <p:cNvCxnSpPr/>
                <p:nvPr/>
              </p:nvCxnSpPr>
              <p:spPr>
                <a:xfrm>
                  <a:off x="9920841" y="4104993"/>
                  <a:ext cx="185772" cy="0"/>
                </a:xfrm>
                <a:prstGeom prst="straightConnector1">
                  <a:avLst/>
                </a:prstGeom>
                <a:ln w="15875" cap="rnd">
                  <a:solidFill>
                    <a:schemeClr val="accent1"/>
                  </a:solidFill>
                  <a:round/>
                  <a:headEnd type="none" w="med" len="med"/>
                  <a:tailEnd type="arrow" w="sm" len="med"/>
                </a:ln>
              </p:spPr>
              <p:style>
                <a:lnRef idx="1">
                  <a:schemeClr val="accent1"/>
                </a:lnRef>
                <a:fillRef idx="0">
                  <a:schemeClr val="accent1"/>
                </a:fillRef>
                <a:effectRef idx="0">
                  <a:schemeClr val="accent1"/>
                </a:effectRef>
                <a:fontRef idx="minor">
                  <a:schemeClr val="tx1"/>
                </a:fontRef>
              </p:style>
            </p:cxnSp>
            <p:sp>
              <p:nvSpPr>
                <p:cNvPr id="12" name="Right Bracket 11">
                  <a:extLst>
                    <a:ext uri="{FF2B5EF4-FFF2-40B4-BE49-F238E27FC236}">
                      <a16:creationId xmlns:a16="http://schemas.microsoft.com/office/drawing/2014/main" id="{3F07D7AD-1E88-934A-B67C-DEB0E2A464E3}"/>
                    </a:ext>
                  </a:extLst>
                </p:cNvPr>
                <p:cNvSpPr/>
                <p:nvPr/>
              </p:nvSpPr>
              <p:spPr>
                <a:xfrm rot="5400000">
                  <a:off x="9469775" y="2959702"/>
                  <a:ext cx="89031" cy="2542368"/>
                </a:xfrm>
                <a:prstGeom prst="rightBracket">
                  <a:avLst>
                    <a:gd name="adj" fmla="val 116423"/>
                  </a:avLst>
                </a:prstGeom>
                <a:ln w="15875">
                  <a:solidFill>
                    <a:schemeClr val="accent1"/>
                  </a:solidFill>
                  <a:tailEnd type="none" w="sm"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3" name="Arc 12">
                  <a:extLst>
                    <a:ext uri="{FF2B5EF4-FFF2-40B4-BE49-F238E27FC236}">
                      <a16:creationId xmlns:a16="http://schemas.microsoft.com/office/drawing/2014/main" id="{F0014AC4-7307-B44A-9E5B-A6686AC59C30}"/>
                    </a:ext>
                  </a:extLst>
                </p:cNvPr>
                <p:cNvSpPr/>
                <p:nvPr/>
              </p:nvSpPr>
              <p:spPr>
                <a:xfrm>
                  <a:off x="8241696" y="4093094"/>
                  <a:ext cx="219342" cy="199034"/>
                </a:xfrm>
                <a:prstGeom prst="arc">
                  <a:avLst>
                    <a:gd name="adj1" fmla="val 10895393"/>
                    <a:gd name="adj2" fmla="val 15895393"/>
                  </a:avLst>
                </a:prstGeom>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cxnSp>
              <p:nvCxnSpPr>
                <p:cNvPr id="570" name="Straight Arrow Connector 569">
                  <a:extLst>
                    <a:ext uri="{FF2B5EF4-FFF2-40B4-BE49-F238E27FC236}">
                      <a16:creationId xmlns:a16="http://schemas.microsoft.com/office/drawing/2014/main" id="{0A005C1D-4C58-5242-82E0-BBDDE1ADC3A1}"/>
                    </a:ext>
                  </a:extLst>
                </p:cNvPr>
                <p:cNvCxnSpPr>
                  <a:cxnSpLocks/>
                </p:cNvCxnSpPr>
                <p:nvPr/>
              </p:nvCxnSpPr>
              <p:spPr>
                <a:xfrm>
                  <a:off x="8330263" y="4094954"/>
                  <a:ext cx="139574" cy="0"/>
                </a:xfrm>
                <a:prstGeom prst="straightConnector1">
                  <a:avLst/>
                </a:prstGeom>
                <a:ln w="15875" cap="rnd">
                  <a:solidFill>
                    <a:schemeClr val="accent1"/>
                  </a:solidFill>
                  <a:round/>
                  <a:headEnd type="none" w="med" len="med"/>
                  <a:tailEnd type="arrow" w="sm" len="med"/>
                </a:ln>
              </p:spPr>
              <p:style>
                <a:lnRef idx="1">
                  <a:schemeClr val="accent1"/>
                </a:lnRef>
                <a:fillRef idx="0">
                  <a:schemeClr val="accent1"/>
                </a:fillRef>
                <a:effectRef idx="0">
                  <a:schemeClr val="accent1"/>
                </a:effectRef>
                <a:fontRef idx="minor">
                  <a:schemeClr val="tx1"/>
                </a:fontRef>
              </p:style>
            </p:cxnSp>
            <p:sp>
              <p:nvSpPr>
                <p:cNvPr id="571" name="Arc 570">
                  <a:extLst>
                    <a:ext uri="{FF2B5EF4-FFF2-40B4-BE49-F238E27FC236}">
                      <a16:creationId xmlns:a16="http://schemas.microsoft.com/office/drawing/2014/main" id="{64AE6D82-9582-3749-9E7E-BE16AA7FA403}"/>
                    </a:ext>
                  </a:extLst>
                </p:cNvPr>
                <p:cNvSpPr/>
                <p:nvPr/>
              </p:nvSpPr>
              <p:spPr>
                <a:xfrm>
                  <a:off x="10568440" y="4079468"/>
                  <a:ext cx="219342" cy="199034"/>
                </a:xfrm>
                <a:prstGeom prst="arc">
                  <a:avLst>
                    <a:gd name="adj1" fmla="val 17550576"/>
                    <a:gd name="adj2" fmla="val 241276"/>
                  </a:avLst>
                </a:prstGeom>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pSp>
        </p:grpSp>
      </p:grpSp>
      <p:sp>
        <p:nvSpPr>
          <p:cNvPr id="371" name="TextBox 370">
            <a:extLst>
              <a:ext uri="{FF2B5EF4-FFF2-40B4-BE49-F238E27FC236}">
                <a16:creationId xmlns:a16="http://schemas.microsoft.com/office/drawing/2014/main" id="{16EA2F07-7D7F-6A4B-8DD0-52660B2B3585}"/>
              </a:ext>
            </a:extLst>
          </p:cNvPr>
          <p:cNvSpPr txBox="1"/>
          <p:nvPr/>
        </p:nvSpPr>
        <p:spPr>
          <a:xfrm>
            <a:off x="1287541" y="825985"/>
            <a:ext cx="32112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BB8"/>
                </a:solidFill>
                <a:effectLst/>
                <a:uLnTx/>
                <a:uFillTx/>
                <a:latin typeface="Corbel" panose="020B0503020204020204"/>
                <a:ea typeface="KG Fall For You" charset="0"/>
                <a:cs typeface="KG Fall For You" charset="0"/>
              </a:rPr>
              <a:t>Inefficient Treasury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BB8"/>
                </a:solidFill>
                <a:effectLst/>
                <a:uLnTx/>
                <a:uFillTx/>
                <a:latin typeface="Corbel" panose="020B0503020204020204"/>
                <a:ea typeface="KG Fall For You" charset="0"/>
                <a:cs typeface="KG Fall For You" charset="0"/>
              </a:rPr>
              <a:t>(Manual / Delayed / Inaccurate)</a:t>
            </a:r>
            <a:endParaRPr kumimoji="0" lang="en-US" sz="1600" b="0" i="0" u="none" strike="noStrike" kern="1200" cap="none" spc="0" normalizeH="0" baseline="0" noProof="0">
              <a:ln>
                <a:noFill/>
              </a:ln>
              <a:solidFill>
                <a:srgbClr val="007BB8"/>
              </a:solidFill>
              <a:effectLst/>
              <a:uLnTx/>
              <a:uFillTx/>
              <a:latin typeface="Corbel" panose="020B0503020204020204"/>
              <a:ea typeface="KG Fall For You" charset="0"/>
              <a:cs typeface="KG Fall For You" charset="0"/>
            </a:endParaRPr>
          </a:p>
        </p:txBody>
      </p:sp>
      <p:grpSp>
        <p:nvGrpSpPr>
          <p:cNvPr id="20" name="Group 19">
            <a:extLst>
              <a:ext uri="{FF2B5EF4-FFF2-40B4-BE49-F238E27FC236}">
                <a16:creationId xmlns:a16="http://schemas.microsoft.com/office/drawing/2014/main" id="{9E13A978-FA85-409A-9A3D-2B6A463E31DA}"/>
              </a:ext>
            </a:extLst>
          </p:cNvPr>
          <p:cNvGrpSpPr/>
          <p:nvPr/>
        </p:nvGrpSpPr>
        <p:grpSpPr>
          <a:xfrm>
            <a:off x="1264830" y="371041"/>
            <a:ext cx="3278400" cy="385341"/>
            <a:chOff x="1332205" y="371041"/>
            <a:chExt cx="3278400" cy="385341"/>
          </a:xfrm>
        </p:grpSpPr>
        <p:sp>
          <p:nvSpPr>
            <p:cNvPr id="573" name="Rectangle 572">
              <a:extLst>
                <a:ext uri="{FF2B5EF4-FFF2-40B4-BE49-F238E27FC236}">
                  <a16:creationId xmlns:a16="http://schemas.microsoft.com/office/drawing/2014/main" id="{156E50E6-A51D-4E1F-9C61-53553EF94476}"/>
                </a:ext>
              </a:extLst>
            </p:cNvPr>
            <p:cNvSpPr/>
            <p:nvPr/>
          </p:nvSpPr>
          <p:spPr>
            <a:xfrm>
              <a:off x="1332205" y="371041"/>
              <a:ext cx="3278400" cy="354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52273"/>
                  </a:solidFill>
                  <a:effectLst/>
                  <a:uLnTx/>
                  <a:uFillTx/>
                  <a:latin typeface="Corbel" panose="020B0503020204020204"/>
                  <a:ea typeface="+mn-ea"/>
                  <a:cs typeface="+mn-cs"/>
                </a:rPr>
                <a:t>WHY CHANGE?</a:t>
              </a:r>
            </a:p>
          </p:txBody>
        </p:sp>
        <p:cxnSp>
          <p:nvCxnSpPr>
            <p:cNvPr id="10" name="Straight Connector 9">
              <a:extLst>
                <a:ext uri="{FF2B5EF4-FFF2-40B4-BE49-F238E27FC236}">
                  <a16:creationId xmlns:a16="http://schemas.microsoft.com/office/drawing/2014/main" id="{D094D127-E3BD-174A-A958-24F2C05B87F7}"/>
                </a:ext>
              </a:extLst>
            </p:cNvPr>
            <p:cNvCxnSpPr/>
            <p:nvPr/>
          </p:nvCxnSpPr>
          <p:spPr>
            <a:xfrm>
              <a:off x="2729632" y="756382"/>
              <a:ext cx="5350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2" name="TextBox 591">
            <a:extLst>
              <a:ext uri="{FF2B5EF4-FFF2-40B4-BE49-F238E27FC236}">
                <a16:creationId xmlns:a16="http://schemas.microsoft.com/office/drawing/2014/main" id="{A901504B-075F-7B4D-9910-91E1EC53A747}"/>
              </a:ext>
            </a:extLst>
          </p:cNvPr>
          <p:cNvSpPr txBox="1"/>
          <p:nvPr/>
        </p:nvSpPr>
        <p:spPr>
          <a:xfrm>
            <a:off x="7834892" y="814687"/>
            <a:ext cx="34183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BB8"/>
                </a:solidFill>
                <a:effectLst/>
                <a:uLnTx/>
                <a:uFillTx/>
                <a:latin typeface="Corbel" panose="020B0503020204020204"/>
                <a:ea typeface="KG Fall For You" charset="0"/>
                <a:cs typeface="KG Fall For You" charset="0"/>
              </a:rPr>
              <a:t>Optimized Treasury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BB8"/>
                </a:solidFill>
                <a:effectLst/>
                <a:uLnTx/>
                <a:uFillTx/>
                <a:latin typeface="Corbel" panose="020B0503020204020204"/>
                <a:ea typeface="KG Fall For You" charset="0"/>
                <a:cs typeface="KG Fall For You" charset="0"/>
              </a:rPr>
              <a:t>(Automated / Timely / Accurate)</a:t>
            </a:r>
          </a:p>
        </p:txBody>
      </p:sp>
      <p:grpSp>
        <p:nvGrpSpPr>
          <p:cNvPr id="21" name="Group 20">
            <a:extLst>
              <a:ext uri="{FF2B5EF4-FFF2-40B4-BE49-F238E27FC236}">
                <a16:creationId xmlns:a16="http://schemas.microsoft.com/office/drawing/2014/main" id="{1A17A8E5-A856-4184-85CB-B96AC1BDD3D1}"/>
              </a:ext>
            </a:extLst>
          </p:cNvPr>
          <p:cNvGrpSpPr/>
          <p:nvPr/>
        </p:nvGrpSpPr>
        <p:grpSpPr>
          <a:xfrm>
            <a:off x="8056945" y="370214"/>
            <a:ext cx="3223392" cy="386168"/>
            <a:chOff x="8124320" y="370214"/>
            <a:chExt cx="3223392" cy="386168"/>
          </a:xfrm>
        </p:grpSpPr>
        <p:sp>
          <p:nvSpPr>
            <p:cNvPr id="575" name="Rectangle 574">
              <a:extLst>
                <a:ext uri="{FF2B5EF4-FFF2-40B4-BE49-F238E27FC236}">
                  <a16:creationId xmlns:a16="http://schemas.microsoft.com/office/drawing/2014/main" id="{8C89B468-84A8-4E51-9DAD-B46F54A613AE}"/>
                </a:ext>
              </a:extLst>
            </p:cNvPr>
            <p:cNvSpPr/>
            <p:nvPr/>
          </p:nvSpPr>
          <p:spPr>
            <a:xfrm>
              <a:off x="8124320" y="370214"/>
              <a:ext cx="3223392" cy="354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52273"/>
                  </a:solidFill>
                  <a:effectLst/>
                  <a:uLnTx/>
                  <a:uFillTx/>
                  <a:latin typeface="Corbel" panose="020B0503020204020204"/>
                  <a:ea typeface="+mn-ea"/>
                  <a:cs typeface="+mn-cs"/>
                </a:rPr>
                <a:t>WHY </a:t>
              </a:r>
              <a:r>
                <a:rPr lang="en-US" b="1" dirty="0">
                  <a:solidFill>
                    <a:srgbClr val="152273"/>
                  </a:solidFill>
                  <a:latin typeface="Corbel" panose="020B0503020204020204"/>
                </a:rPr>
                <a:t>CHANGE NOW</a:t>
              </a:r>
              <a:r>
                <a:rPr kumimoji="0" lang="en-US" sz="1800" b="1" i="0" u="none" strike="noStrike" kern="1200" cap="none" spc="0" normalizeH="0" baseline="0" noProof="0" dirty="0">
                  <a:ln>
                    <a:noFill/>
                  </a:ln>
                  <a:solidFill>
                    <a:srgbClr val="152273"/>
                  </a:solidFill>
                  <a:effectLst/>
                  <a:uLnTx/>
                  <a:uFillTx/>
                  <a:latin typeface="Corbel" panose="020B0503020204020204"/>
                  <a:ea typeface="+mn-ea"/>
                  <a:cs typeface="+mn-cs"/>
                </a:rPr>
                <a:t>?</a:t>
              </a:r>
            </a:p>
          </p:txBody>
        </p:sp>
        <p:cxnSp>
          <p:nvCxnSpPr>
            <p:cNvPr id="579" name="Straight Connector 578">
              <a:extLst>
                <a:ext uri="{FF2B5EF4-FFF2-40B4-BE49-F238E27FC236}">
                  <a16:creationId xmlns:a16="http://schemas.microsoft.com/office/drawing/2014/main" id="{4FEB026E-89C0-5B4D-B0A1-8F28AA098869}"/>
                </a:ext>
              </a:extLst>
            </p:cNvPr>
            <p:cNvCxnSpPr/>
            <p:nvPr/>
          </p:nvCxnSpPr>
          <p:spPr>
            <a:xfrm>
              <a:off x="9374003" y="756382"/>
              <a:ext cx="5350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54479325-9ED6-C84E-907C-BC163DDCBBA4}"/>
              </a:ext>
            </a:extLst>
          </p:cNvPr>
          <p:cNvGrpSpPr/>
          <p:nvPr/>
        </p:nvGrpSpPr>
        <p:grpSpPr>
          <a:xfrm>
            <a:off x="8005307" y="1376923"/>
            <a:ext cx="3643823" cy="1770424"/>
            <a:chOff x="8072682" y="1376923"/>
            <a:chExt cx="3643823" cy="1770424"/>
          </a:xfrm>
        </p:grpSpPr>
        <p:sp>
          <p:nvSpPr>
            <p:cNvPr id="14" name="Rectangle 13">
              <a:extLst>
                <a:ext uri="{FF2B5EF4-FFF2-40B4-BE49-F238E27FC236}">
                  <a16:creationId xmlns:a16="http://schemas.microsoft.com/office/drawing/2014/main" id="{0C52FA71-B492-A142-AE66-829989148492}"/>
                </a:ext>
              </a:extLst>
            </p:cNvPr>
            <p:cNvSpPr/>
            <p:nvPr/>
          </p:nvSpPr>
          <p:spPr>
            <a:xfrm>
              <a:off x="9192157" y="2319867"/>
              <a:ext cx="947088" cy="734463"/>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86" name="Graphic 585">
              <a:extLst>
                <a:ext uri="{FF2B5EF4-FFF2-40B4-BE49-F238E27FC236}">
                  <a16:creationId xmlns:a16="http://schemas.microsoft.com/office/drawing/2014/main" id="{C884C99C-309D-AC42-8E35-0D7F4719A32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33788" y="1381283"/>
              <a:ext cx="556281" cy="577273"/>
            </a:xfrm>
            <a:prstGeom prst="rect">
              <a:avLst/>
            </a:prstGeom>
          </p:spPr>
        </p:pic>
        <p:sp>
          <p:nvSpPr>
            <p:cNvPr id="587" name="Oval 586">
              <a:extLst>
                <a:ext uri="{FF2B5EF4-FFF2-40B4-BE49-F238E27FC236}">
                  <a16:creationId xmlns:a16="http://schemas.microsoft.com/office/drawing/2014/main" id="{11FCEB7D-C5DF-AB4A-882F-5E3BEE04B05A}"/>
                </a:ext>
              </a:extLst>
            </p:cNvPr>
            <p:cNvSpPr/>
            <p:nvPr/>
          </p:nvSpPr>
          <p:spPr>
            <a:xfrm>
              <a:off x="9077166" y="1713438"/>
              <a:ext cx="205443" cy="205443"/>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26" name="Freeform 525">
              <a:extLst>
                <a:ext uri="{FF2B5EF4-FFF2-40B4-BE49-F238E27FC236}">
                  <a16:creationId xmlns:a16="http://schemas.microsoft.com/office/drawing/2014/main" id="{BBA0C27D-11A4-1E43-80A1-C2B6FC464860}"/>
                </a:ext>
              </a:extLst>
            </p:cNvPr>
            <p:cNvSpPr/>
            <p:nvPr/>
          </p:nvSpPr>
          <p:spPr>
            <a:xfrm>
              <a:off x="9132419" y="1748824"/>
              <a:ext cx="110532" cy="115556"/>
            </a:xfrm>
            <a:custGeom>
              <a:avLst/>
              <a:gdLst>
                <a:gd name="connsiteX0" fmla="*/ 0 w 110532"/>
                <a:gd name="connsiteY0" fmla="*/ 70338 h 115556"/>
                <a:gd name="connsiteX1" fmla="*/ 45218 w 110532"/>
                <a:gd name="connsiteY1" fmla="*/ 115556 h 115556"/>
                <a:gd name="connsiteX2" fmla="*/ 110532 w 110532"/>
                <a:gd name="connsiteY2" fmla="*/ 0 h 115556"/>
                <a:gd name="connsiteX3" fmla="*/ 110532 w 110532"/>
                <a:gd name="connsiteY3" fmla="*/ 0 h 115556"/>
              </a:gdLst>
              <a:ahLst/>
              <a:cxnLst>
                <a:cxn ang="0">
                  <a:pos x="connsiteX0" y="connsiteY0"/>
                </a:cxn>
                <a:cxn ang="0">
                  <a:pos x="connsiteX1" y="connsiteY1"/>
                </a:cxn>
                <a:cxn ang="0">
                  <a:pos x="connsiteX2" y="connsiteY2"/>
                </a:cxn>
                <a:cxn ang="0">
                  <a:pos x="connsiteX3" y="connsiteY3"/>
                </a:cxn>
              </a:cxnLst>
              <a:rect l="l" t="t" r="r" b="b"/>
              <a:pathLst>
                <a:path w="110532" h="115556">
                  <a:moveTo>
                    <a:pt x="0" y="70338"/>
                  </a:moveTo>
                  <a:lnTo>
                    <a:pt x="45218" y="115556"/>
                  </a:lnTo>
                  <a:lnTo>
                    <a:pt x="110532" y="0"/>
                  </a:lnTo>
                  <a:lnTo>
                    <a:pt x="110532" y="0"/>
                  </a:lnTo>
                </a:path>
              </a:pathLst>
            </a:cu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93" name="Graphic 592">
              <a:extLst>
                <a:ext uri="{FF2B5EF4-FFF2-40B4-BE49-F238E27FC236}">
                  <a16:creationId xmlns:a16="http://schemas.microsoft.com/office/drawing/2014/main" id="{FAFABDE9-8DCC-0946-9325-8F93BE8C214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375027" y="1376923"/>
              <a:ext cx="556281" cy="577273"/>
            </a:xfrm>
            <a:prstGeom prst="rect">
              <a:avLst/>
            </a:prstGeom>
          </p:spPr>
        </p:pic>
        <p:sp>
          <p:nvSpPr>
            <p:cNvPr id="594" name="Oval 593">
              <a:extLst>
                <a:ext uri="{FF2B5EF4-FFF2-40B4-BE49-F238E27FC236}">
                  <a16:creationId xmlns:a16="http://schemas.microsoft.com/office/drawing/2014/main" id="{9B50B511-77EF-B44A-98B8-9B058B7F7C66}"/>
                </a:ext>
              </a:extLst>
            </p:cNvPr>
            <p:cNvSpPr/>
            <p:nvPr/>
          </p:nvSpPr>
          <p:spPr>
            <a:xfrm>
              <a:off x="9718405" y="1709078"/>
              <a:ext cx="205443" cy="205443"/>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95" name="Freeform 594">
              <a:extLst>
                <a:ext uri="{FF2B5EF4-FFF2-40B4-BE49-F238E27FC236}">
                  <a16:creationId xmlns:a16="http://schemas.microsoft.com/office/drawing/2014/main" id="{C00CBF1B-D540-754A-957B-A0433085BDE0}"/>
                </a:ext>
              </a:extLst>
            </p:cNvPr>
            <p:cNvSpPr/>
            <p:nvPr/>
          </p:nvSpPr>
          <p:spPr>
            <a:xfrm>
              <a:off x="9773658" y="1744464"/>
              <a:ext cx="110532" cy="115556"/>
            </a:xfrm>
            <a:custGeom>
              <a:avLst/>
              <a:gdLst>
                <a:gd name="connsiteX0" fmla="*/ 0 w 110532"/>
                <a:gd name="connsiteY0" fmla="*/ 70338 h 115556"/>
                <a:gd name="connsiteX1" fmla="*/ 45218 w 110532"/>
                <a:gd name="connsiteY1" fmla="*/ 115556 h 115556"/>
                <a:gd name="connsiteX2" fmla="*/ 110532 w 110532"/>
                <a:gd name="connsiteY2" fmla="*/ 0 h 115556"/>
                <a:gd name="connsiteX3" fmla="*/ 110532 w 110532"/>
                <a:gd name="connsiteY3" fmla="*/ 0 h 115556"/>
              </a:gdLst>
              <a:ahLst/>
              <a:cxnLst>
                <a:cxn ang="0">
                  <a:pos x="connsiteX0" y="connsiteY0"/>
                </a:cxn>
                <a:cxn ang="0">
                  <a:pos x="connsiteX1" y="connsiteY1"/>
                </a:cxn>
                <a:cxn ang="0">
                  <a:pos x="connsiteX2" y="connsiteY2"/>
                </a:cxn>
                <a:cxn ang="0">
                  <a:pos x="connsiteX3" y="connsiteY3"/>
                </a:cxn>
              </a:cxnLst>
              <a:rect l="l" t="t" r="r" b="b"/>
              <a:pathLst>
                <a:path w="110532" h="115556">
                  <a:moveTo>
                    <a:pt x="0" y="70338"/>
                  </a:moveTo>
                  <a:lnTo>
                    <a:pt x="45218" y="115556"/>
                  </a:lnTo>
                  <a:lnTo>
                    <a:pt x="110532" y="0"/>
                  </a:lnTo>
                  <a:lnTo>
                    <a:pt x="110532" y="0"/>
                  </a:lnTo>
                </a:path>
              </a:pathLst>
            </a:cu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96" name="Graphic 595">
              <a:extLst>
                <a:ext uri="{FF2B5EF4-FFF2-40B4-BE49-F238E27FC236}">
                  <a16:creationId xmlns:a16="http://schemas.microsoft.com/office/drawing/2014/main" id="{5E667F09-0F13-3245-8A91-70DCEB6F958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021171" y="1376923"/>
              <a:ext cx="556281" cy="577273"/>
            </a:xfrm>
            <a:prstGeom prst="rect">
              <a:avLst/>
            </a:prstGeom>
          </p:spPr>
        </p:pic>
        <p:sp>
          <p:nvSpPr>
            <p:cNvPr id="597" name="Oval 596">
              <a:extLst>
                <a:ext uri="{FF2B5EF4-FFF2-40B4-BE49-F238E27FC236}">
                  <a16:creationId xmlns:a16="http://schemas.microsoft.com/office/drawing/2014/main" id="{9C4C23A7-5BA7-7846-854C-231B330C6A36}"/>
                </a:ext>
              </a:extLst>
            </p:cNvPr>
            <p:cNvSpPr/>
            <p:nvPr/>
          </p:nvSpPr>
          <p:spPr>
            <a:xfrm>
              <a:off x="10364549" y="1709078"/>
              <a:ext cx="205443" cy="205443"/>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98" name="Freeform 597">
              <a:extLst>
                <a:ext uri="{FF2B5EF4-FFF2-40B4-BE49-F238E27FC236}">
                  <a16:creationId xmlns:a16="http://schemas.microsoft.com/office/drawing/2014/main" id="{C70894A7-64E0-6146-932D-1A1632D105E9}"/>
                </a:ext>
              </a:extLst>
            </p:cNvPr>
            <p:cNvSpPr/>
            <p:nvPr/>
          </p:nvSpPr>
          <p:spPr>
            <a:xfrm>
              <a:off x="10419802" y="1744464"/>
              <a:ext cx="110532" cy="115556"/>
            </a:xfrm>
            <a:custGeom>
              <a:avLst/>
              <a:gdLst>
                <a:gd name="connsiteX0" fmla="*/ 0 w 110532"/>
                <a:gd name="connsiteY0" fmla="*/ 70338 h 115556"/>
                <a:gd name="connsiteX1" fmla="*/ 45218 w 110532"/>
                <a:gd name="connsiteY1" fmla="*/ 115556 h 115556"/>
                <a:gd name="connsiteX2" fmla="*/ 110532 w 110532"/>
                <a:gd name="connsiteY2" fmla="*/ 0 h 115556"/>
                <a:gd name="connsiteX3" fmla="*/ 110532 w 110532"/>
                <a:gd name="connsiteY3" fmla="*/ 0 h 115556"/>
              </a:gdLst>
              <a:ahLst/>
              <a:cxnLst>
                <a:cxn ang="0">
                  <a:pos x="connsiteX0" y="connsiteY0"/>
                </a:cxn>
                <a:cxn ang="0">
                  <a:pos x="connsiteX1" y="connsiteY1"/>
                </a:cxn>
                <a:cxn ang="0">
                  <a:pos x="connsiteX2" y="connsiteY2"/>
                </a:cxn>
                <a:cxn ang="0">
                  <a:pos x="connsiteX3" y="connsiteY3"/>
                </a:cxn>
              </a:cxnLst>
              <a:rect l="l" t="t" r="r" b="b"/>
              <a:pathLst>
                <a:path w="110532" h="115556">
                  <a:moveTo>
                    <a:pt x="0" y="70338"/>
                  </a:moveTo>
                  <a:lnTo>
                    <a:pt x="45218" y="115556"/>
                  </a:lnTo>
                  <a:lnTo>
                    <a:pt x="110532" y="0"/>
                  </a:lnTo>
                  <a:lnTo>
                    <a:pt x="110532" y="0"/>
                  </a:lnTo>
                </a:path>
              </a:pathLst>
            </a:cu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99" name="Graphic 598">
              <a:extLst>
                <a:ext uri="{FF2B5EF4-FFF2-40B4-BE49-F238E27FC236}">
                  <a16:creationId xmlns:a16="http://schemas.microsoft.com/office/drawing/2014/main" id="{F85D9270-58EB-7E4C-94AA-1856C41B9E3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205219" y="2369778"/>
              <a:ext cx="895895" cy="777569"/>
            </a:xfrm>
            <a:prstGeom prst="rect">
              <a:avLst/>
            </a:prstGeom>
          </p:spPr>
        </p:pic>
        <p:cxnSp>
          <p:nvCxnSpPr>
            <p:cNvPr id="601" name="Straight Arrow Connector 600">
              <a:extLst>
                <a:ext uri="{FF2B5EF4-FFF2-40B4-BE49-F238E27FC236}">
                  <a16:creationId xmlns:a16="http://schemas.microsoft.com/office/drawing/2014/main" id="{4F67E324-96E6-A249-9350-E28CFA38C4F1}"/>
                </a:ext>
              </a:extLst>
            </p:cNvPr>
            <p:cNvCxnSpPr>
              <a:cxnSpLocks/>
            </p:cNvCxnSpPr>
            <p:nvPr/>
          </p:nvCxnSpPr>
          <p:spPr>
            <a:xfrm flipH="1">
              <a:off x="9936233" y="1961961"/>
              <a:ext cx="300361" cy="305659"/>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602" name="Straight Arrow Connector 601">
              <a:extLst>
                <a:ext uri="{FF2B5EF4-FFF2-40B4-BE49-F238E27FC236}">
                  <a16:creationId xmlns:a16="http://schemas.microsoft.com/office/drawing/2014/main" id="{66F6A8A3-030A-7C49-830D-5F9259D44CEA}"/>
                </a:ext>
              </a:extLst>
            </p:cNvPr>
            <p:cNvCxnSpPr>
              <a:cxnSpLocks/>
            </p:cNvCxnSpPr>
            <p:nvPr/>
          </p:nvCxnSpPr>
          <p:spPr>
            <a:xfrm>
              <a:off x="9666471" y="1968799"/>
              <a:ext cx="0" cy="306449"/>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603" name="Straight Arrow Connector 602">
              <a:extLst>
                <a:ext uri="{FF2B5EF4-FFF2-40B4-BE49-F238E27FC236}">
                  <a16:creationId xmlns:a16="http://schemas.microsoft.com/office/drawing/2014/main" id="{657FECE5-467C-1549-80A9-DDA384CF1F88}"/>
                </a:ext>
              </a:extLst>
            </p:cNvPr>
            <p:cNvCxnSpPr>
              <a:cxnSpLocks/>
            </p:cNvCxnSpPr>
            <p:nvPr/>
          </p:nvCxnSpPr>
          <p:spPr>
            <a:xfrm>
              <a:off x="9092492" y="1975375"/>
              <a:ext cx="300361" cy="305659"/>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sp>
          <p:nvSpPr>
            <p:cNvPr id="604" name="TextBox 603">
              <a:extLst>
                <a:ext uri="{FF2B5EF4-FFF2-40B4-BE49-F238E27FC236}">
                  <a16:creationId xmlns:a16="http://schemas.microsoft.com/office/drawing/2014/main" id="{08B13B93-0BDE-E745-B8E8-5FFEE4139FAE}"/>
                </a:ext>
              </a:extLst>
            </p:cNvPr>
            <p:cNvSpPr txBox="1"/>
            <p:nvPr/>
          </p:nvSpPr>
          <p:spPr>
            <a:xfrm>
              <a:off x="10606626" y="1495461"/>
              <a:ext cx="110987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52273"/>
                  </a:solidFill>
                  <a:effectLst/>
                  <a:uLnTx/>
                  <a:uFillTx/>
                  <a:latin typeface="Corbel" panose="020B0503020204020204"/>
                  <a:ea typeface="+mn-ea"/>
                  <a:cs typeface="+mn-cs"/>
                </a:rPr>
                <a:t>Multiple Users &amp; Devices</a:t>
              </a:r>
            </a:p>
          </p:txBody>
        </p:sp>
        <p:sp>
          <p:nvSpPr>
            <p:cNvPr id="605" name="TextBox 604">
              <a:extLst>
                <a:ext uri="{FF2B5EF4-FFF2-40B4-BE49-F238E27FC236}">
                  <a16:creationId xmlns:a16="http://schemas.microsoft.com/office/drawing/2014/main" id="{A9A126E2-6CF2-0A44-BD55-070DD8ECF836}"/>
                </a:ext>
              </a:extLst>
            </p:cNvPr>
            <p:cNvSpPr txBox="1"/>
            <p:nvPr/>
          </p:nvSpPr>
          <p:spPr>
            <a:xfrm>
              <a:off x="8072682" y="2374272"/>
              <a:ext cx="110987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BB8"/>
                  </a:solidFill>
                  <a:effectLst/>
                  <a:uLnTx/>
                  <a:uFillTx/>
                  <a:latin typeface="Corbel" panose="020B0503020204020204"/>
                  <a:ea typeface="+mn-ea"/>
                  <a:cs typeface="+mn-cs"/>
                </a:rPr>
                <a:t>Transactive Treasury Dashboard</a:t>
              </a:r>
            </a:p>
          </p:txBody>
        </p:sp>
        <p:sp>
          <p:nvSpPr>
            <p:cNvPr id="577" name="TextBox 576">
              <a:extLst>
                <a:ext uri="{FF2B5EF4-FFF2-40B4-BE49-F238E27FC236}">
                  <a16:creationId xmlns:a16="http://schemas.microsoft.com/office/drawing/2014/main" id="{8B46825E-162F-40EA-8584-18D0F4A66018}"/>
                </a:ext>
              </a:extLst>
            </p:cNvPr>
            <p:cNvSpPr txBox="1"/>
            <p:nvPr/>
          </p:nvSpPr>
          <p:spPr>
            <a:xfrm>
              <a:off x="10172471" y="2374123"/>
              <a:ext cx="11098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BB8"/>
                  </a:solidFill>
                  <a:effectLst/>
                  <a:uLnTx/>
                  <a:uFillTx/>
                  <a:latin typeface="Corbel" panose="020B0503020204020204"/>
                  <a:ea typeface="+mn-ea"/>
                  <a:cs typeface="+mn-cs"/>
                </a:rPr>
                <a:t>Workflow &amp; Compliance Embedded</a:t>
              </a:r>
            </a:p>
          </p:txBody>
        </p:sp>
        <p:sp>
          <p:nvSpPr>
            <p:cNvPr id="576" name="TextBox 575">
              <a:extLst>
                <a:ext uri="{FF2B5EF4-FFF2-40B4-BE49-F238E27FC236}">
                  <a16:creationId xmlns:a16="http://schemas.microsoft.com/office/drawing/2014/main" id="{A3266A48-670E-8948-8480-F79512431306}"/>
                </a:ext>
              </a:extLst>
            </p:cNvPr>
            <p:cNvSpPr txBox="1"/>
            <p:nvPr/>
          </p:nvSpPr>
          <p:spPr>
            <a:xfrm>
              <a:off x="8581949" y="2280356"/>
              <a:ext cx="215744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52273"/>
                  </a:solidFill>
                  <a:effectLst/>
                  <a:uLnTx/>
                  <a:uFillTx/>
                  <a:latin typeface="Corbel" panose="020B0503020204020204"/>
                  <a:ea typeface="+mn-ea"/>
                  <a:cs typeface="+mn-cs"/>
                </a:rPr>
                <a:t>One Place</a:t>
              </a:r>
            </a:p>
          </p:txBody>
        </p:sp>
        <p:cxnSp>
          <p:nvCxnSpPr>
            <p:cNvPr id="19" name="Straight Connector 18">
              <a:extLst>
                <a:ext uri="{FF2B5EF4-FFF2-40B4-BE49-F238E27FC236}">
                  <a16:creationId xmlns:a16="http://schemas.microsoft.com/office/drawing/2014/main" id="{E8E404A2-1935-A748-9867-0D45CDB41B6A}"/>
                </a:ext>
              </a:extLst>
            </p:cNvPr>
            <p:cNvCxnSpPr/>
            <p:nvPr/>
          </p:nvCxnSpPr>
          <p:spPr>
            <a:xfrm>
              <a:off x="9205219" y="2542156"/>
              <a:ext cx="934026"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E620FDE-D9BA-4AA8-B748-1DFFCBCDB9BE}"/>
              </a:ext>
            </a:extLst>
          </p:cNvPr>
          <p:cNvGrpSpPr/>
          <p:nvPr/>
        </p:nvGrpSpPr>
        <p:grpSpPr>
          <a:xfrm>
            <a:off x="3213511" y="3617576"/>
            <a:ext cx="2576547" cy="1157846"/>
            <a:chOff x="3280886" y="3617576"/>
            <a:chExt cx="2576547" cy="1157846"/>
          </a:xfrm>
        </p:grpSpPr>
        <p:grpSp>
          <p:nvGrpSpPr>
            <p:cNvPr id="306" name="Group 305">
              <a:extLst>
                <a:ext uri="{FF2B5EF4-FFF2-40B4-BE49-F238E27FC236}">
                  <a16:creationId xmlns:a16="http://schemas.microsoft.com/office/drawing/2014/main" id="{04505EE7-B80E-924A-B824-46FF265A612F}"/>
                </a:ext>
              </a:extLst>
            </p:cNvPr>
            <p:cNvGrpSpPr/>
            <p:nvPr/>
          </p:nvGrpSpPr>
          <p:grpSpPr>
            <a:xfrm>
              <a:off x="4902587" y="3634854"/>
              <a:ext cx="213658" cy="213658"/>
              <a:chOff x="269875" y="2854325"/>
              <a:chExt cx="333375" cy="333375"/>
            </a:xfrm>
          </p:grpSpPr>
          <p:sp>
            <p:nvSpPr>
              <p:cNvPr id="307" name="Rectangle 306">
                <a:extLst>
                  <a:ext uri="{FF2B5EF4-FFF2-40B4-BE49-F238E27FC236}">
                    <a16:creationId xmlns:a16="http://schemas.microsoft.com/office/drawing/2014/main" id="{EC71CFFF-7ECA-2A4A-9F13-4119CFE43553}"/>
                  </a:ext>
                </a:extLst>
              </p:cNvPr>
              <p:cNvSpPr/>
              <p:nvPr/>
            </p:nvSpPr>
            <p:spPr>
              <a:xfrm>
                <a:off x="269875"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08" name="Rectangle 307">
                <a:extLst>
                  <a:ext uri="{FF2B5EF4-FFF2-40B4-BE49-F238E27FC236}">
                    <a16:creationId xmlns:a16="http://schemas.microsoft.com/office/drawing/2014/main" id="{F2F8D193-3011-7C42-BE19-961C70BBD492}"/>
                  </a:ext>
                </a:extLst>
              </p:cNvPr>
              <p:cNvSpPr/>
              <p:nvPr/>
            </p:nvSpPr>
            <p:spPr>
              <a:xfrm>
                <a:off x="381000"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09" name="Rectangle 308">
                <a:extLst>
                  <a:ext uri="{FF2B5EF4-FFF2-40B4-BE49-F238E27FC236}">
                    <a16:creationId xmlns:a16="http://schemas.microsoft.com/office/drawing/2014/main" id="{1CA15955-CCDC-174F-AC9E-BB7FA3C38B2E}"/>
                  </a:ext>
                </a:extLst>
              </p:cNvPr>
              <p:cNvSpPr/>
              <p:nvPr/>
            </p:nvSpPr>
            <p:spPr>
              <a:xfrm>
                <a:off x="492125"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0" name="Rectangle 309">
                <a:extLst>
                  <a:ext uri="{FF2B5EF4-FFF2-40B4-BE49-F238E27FC236}">
                    <a16:creationId xmlns:a16="http://schemas.microsoft.com/office/drawing/2014/main" id="{2A8E6311-470B-0341-91BE-467925569029}"/>
                  </a:ext>
                </a:extLst>
              </p:cNvPr>
              <p:cNvSpPr/>
              <p:nvPr/>
            </p:nvSpPr>
            <p:spPr>
              <a:xfrm>
                <a:off x="269875" y="2854325"/>
                <a:ext cx="33337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1" name="Rectangle 310">
                <a:extLst>
                  <a:ext uri="{FF2B5EF4-FFF2-40B4-BE49-F238E27FC236}">
                    <a16:creationId xmlns:a16="http://schemas.microsoft.com/office/drawing/2014/main" id="{B29CA54F-F846-1144-A05A-CACB0AB7E1C8}"/>
                  </a:ext>
                </a:extLst>
              </p:cNvPr>
              <p:cNvSpPr/>
              <p:nvPr/>
            </p:nvSpPr>
            <p:spPr>
              <a:xfrm>
                <a:off x="269875"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2" name="Rectangle 311">
                <a:extLst>
                  <a:ext uri="{FF2B5EF4-FFF2-40B4-BE49-F238E27FC236}">
                    <a16:creationId xmlns:a16="http://schemas.microsoft.com/office/drawing/2014/main" id="{4BA31663-1A89-DA4A-9751-82BB632CBEB6}"/>
                  </a:ext>
                </a:extLst>
              </p:cNvPr>
              <p:cNvSpPr/>
              <p:nvPr/>
            </p:nvSpPr>
            <p:spPr>
              <a:xfrm>
                <a:off x="381000"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3" name="Rectangle 312">
                <a:extLst>
                  <a:ext uri="{FF2B5EF4-FFF2-40B4-BE49-F238E27FC236}">
                    <a16:creationId xmlns:a16="http://schemas.microsoft.com/office/drawing/2014/main" id="{86B80586-465E-EA49-A1FC-B0B0BF814E8F}"/>
                  </a:ext>
                </a:extLst>
              </p:cNvPr>
              <p:cNvSpPr/>
              <p:nvPr/>
            </p:nvSpPr>
            <p:spPr>
              <a:xfrm>
                <a:off x="492125"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4" name="Rectangle 313">
                <a:extLst>
                  <a:ext uri="{FF2B5EF4-FFF2-40B4-BE49-F238E27FC236}">
                    <a16:creationId xmlns:a16="http://schemas.microsoft.com/office/drawing/2014/main" id="{1FDB59FB-B190-8C46-AD94-67AF0CA69AD4}"/>
                  </a:ext>
                </a:extLst>
              </p:cNvPr>
              <p:cNvSpPr/>
              <p:nvPr/>
            </p:nvSpPr>
            <p:spPr>
              <a:xfrm>
                <a:off x="269875"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5" name="Rectangle 314">
                <a:extLst>
                  <a:ext uri="{FF2B5EF4-FFF2-40B4-BE49-F238E27FC236}">
                    <a16:creationId xmlns:a16="http://schemas.microsoft.com/office/drawing/2014/main" id="{E3A5ED3A-E4E4-A84E-B810-D95C73204293}"/>
                  </a:ext>
                </a:extLst>
              </p:cNvPr>
              <p:cNvSpPr/>
              <p:nvPr/>
            </p:nvSpPr>
            <p:spPr>
              <a:xfrm>
                <a:off x="381000"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6" name="Rectangle 315">
                <a:extLst>
                  <a:ext uri="{FF2B5EF4-FFF2-40B4-BE49-F238E27FC236}">
                    <a16:creationId xmlns:a16="http://schemas.microsoft.com/office/drawing/2014/main" id="{90770C3D-7B99-B54A-8CAD-6E22B591FFA2}"/>
                  </a:ext>
                </a:extLst>
              </p:cNvPr>
              <p:cNvSpPr/>
              <p:nvPr/>
            </p:nvSpPr>
            <p:spPr>
              <a:xfrm>
                <a:off x="492125"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7" name="Rectangle 316">
                <a:extLst>
                  <a:ext uri="{FF2B5EF4-FFF2-40B4-BE49-F238E27FC236}">
                    <a16:creationId xmlns:a16="http://schemas.microsoft.com/office/drawing/2014/main" id="{45EBF051-4D8D-1C4F-8D96-4B1AC13013E1}"/>
                  </a:ext>
                </a:extLst>
              </p:cNvPr>
              <p:cNvSpPr/>
              <p:nvPr/>
            </p:nvSpPr>
            <p:spPr>
              <a:xfrm>
                <a:off x="269875"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8" name="Rectangle 317">
                <a:extLst>
                  <a:ext uri="{FF2B5EF4-FFF2-40B4-BE49-F238E27FC236}">
                    <a16:creationId xmlns:a16="http://schemas.microsoft.com/office/drawing/2014/main" id="{E0DC9DC5-FF4D-8141-ACC6-AF3257411061}"/>
                  </a:ext>
                </a:extLst>
              </p:cNvPr>
              <p:cNvSpPr/>
              <p:nvPr/>
            </p:nvSpPr>
            <p:spPr>
              <a:xfrm>
                <a:off x="381000"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9" name="Rectangle 318">
                <a:extLst>
                  <a:ext uri="{FF2B5EF4-FFF2-40B4-BE49-F238E27FC236}">
                    <a16:creationId xmlns:a16="http://schemas.microsoft.com/office/drawing/2014/main" id="{E137E6C4-088A-0540-9ABB-69E6AB49C738}"/>
                  </a:ext>
                </a:extLst>
              </p:cNvPr>
              <p:cNvSpPr/>
              <p:nvPr/>
            </p:nvSpPr>
            <p:spPr>
              <a:xfrm>
                <a:off x="492125"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320" name="TextBox 319">
              <a:extLst>
                <a:ext uri="{FF2B5EF4-FFF2-40B4-BE49-F238E27FC236}">
                  <a16:creationId xmlns:a16="http://schemas.microsoft.com/office/drawing/2014/main" id="{1E156037-AEF1-A248-8BED-0E724095CD3B}"/>
                </a:ext>
              </a:extLst>
            </p:cNvPr>
            <p:cNvSpPr txBox="1"/>
            <p:nvPr/>
          </p:nvSpPr>
          <p:spPr>
            <a:xfrm>
              <a:off x="5157270" y="3617576"/>
              <a:ext cx="7001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7BB8"/>
                  </a:solidFill>
                  <a:effectLst/>
                  <a:uLnTx/>
                  <a:uFillTx/>
                  <a:latin typeface="Corbel" panose="020B0503020204020204"/>
                  <a:ea typeface="+mn-ea"/>
                  <a:cs typeface="+mn-cs"/>
                </a:rPr>
                <a:t>Dept A</a:t>
              </a:r>
            </a:p>
          </p:txBody>
        </p:sp>
        <p:grpSp>
          <p:nvGrpSpPr>
            <p:cNvPr id="325" name="Group 324">
              <a:extLst>
                <a:ext uri="{FF2B5EF4-FFF2-40B4-BE49-F238E27FC236}">
                  <a16:creationId xmlns:a16="http://schemas.microsoft.com/office/drawing/2014/main" id="{FC002DF5-C55B-6449-AD30-5B714222F564}"/>
                </a:ext>
              </a:extLst>
            </p:cNvPr>
            <p:cNvGrpSpPr/>
            <p:nvPr/>
          </p:nvGrpSpPr>
          <p:grpSpPr>
            <a:xfrm>
              <a:off x="4902587" y="4084467"/>
              <a:ext cx="213658" cy="213658"/>
              <a:chOff x="269875" y="2854325"/>
              <a:chExt cx="333375" cy="333375"/>
            </a:xfrm>
          </p:grpSpPr>
          <p:sp>
            <p:nvSpPr>
              <p:cNvPr id="326" name="Rectangle 325">
                <a:extLst>
                  <a:ext uri="{FF2B5EF4-FFF2-40B4-BE49-F238E27FC236}">
                    <a16:creationId xmlns:a16="http://schemas.microsoft.com/office/drawing/2014/main" id="{EA3F5B04-BB49-5A4C-A583-A2B6BA1CA2C9}"/>
                  </a:ext>
                </a:extLst>
              </p:cNvPr>
              <p:cNvSpPr/>
              <p:nvPr/>
            </p:nvSpPr>
            <p:spPr>
              <a:xfrm>
                <a:off x="269875"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27" name="Rectangle 326">
                <a:extLst>
                  <a:ext uri="{FF2B5EF4-FFF2-40B4-BE49-F238E27FC236}">
                    <a16:creationId xmlns:a16="http://schemas.microsoft.com/office/drawing/2014/main" id="{40421267-E73F-BC4E-B24A-7A22BF37151A}"/>
                  </a:ext>
                </a:extLst>
              </p:cNvPr>
              <p:cNvSpPr/>
              <p:nvPr/>
            </p:nvSpPr>
            <p:spPr>
              <a:xfrm>
                <a:off x="381000"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28" name="Rectangle 327">
                <a:extLst>
                  <a:ext uri="{FF2B5EF4-FFF2-40B4-BE49-F238E27FC236}">
                    <a16:creationId xmlns:a16="http://schemas.microsoft.com/office/drawing/2014/main" id="{4ECB6576-C91B-BA44-84D7-5BFFC4A2863F}"/>
                  </a:ext>
                </a:extLst>
              </p:cNvPr>
              <p:cNvSpPr/>
              <p:nvPr/>
            </p:nvSpPr>
            <p:spPr>
              <a:xfrm>
                <a:off x="492125"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29" name="Rectangle 328">
                <a:extLst>
                  <a:ext uri="{FF2B5EF4-FFF2-40B4-BE49-F238E27FC236}">
                    <a16:creationId xmlns:a16="http://schemas.microsoft.com/office/drawing/2014/main" id="{86DB7CF1-E977-5C45-9A90-2B6DB50BC678}"/>
                  </a:ext>
                </a:extLst>
              </p:cNvPr>
              <p:cNvSpPr/>
              <p:nvPr/>
            </p:nvSpPr>
            <p:spPr>
              <a:xfrm>
                <a:off x="269875" y="2854325"/>
                <a:ext cx="33337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0" name="Rectangle 329">
                <a:extLst>
                  <a:ext uri="{FF2B5EF4-FFF2-40B4-BE49-F238E27FC236}">
                    <a16:creationId xmlns:a16="http://schemas.microsoft.com/office/drawing/2014/main" id="{ED8D3DE0-48CC-0F43-961D-25B876569F4C}"/>
                  </a:ext>
                </a:extLst>
              </p:cNvPr>
              <p:cNvSpPr/>
              <p:nvPr/>
            </p:nvSpPr>
            <p:spPr>
              <a:xfrm>
                <a:off x="269875"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1" name="Rectangle 330">
                <a:extLst>
                  <a:ext uri="{FF2B5EF4-FFF2-40B4-BE49-F238E27FC236}">
                    <a16:creationId xmlns:a16="http://schemas.microsoft.com/office/drawing/2014/main" id="{C3625FCA-C443-1F4E-8E6E-9A6DE1B31D20}"/>
                  </a:ext>
                </a:extLst>
              </p:cNvPr>
              <p:cNvSpPr/>
              <p:nvPr/>
            </p:nvSpPr>
            <p:spPr>
              <a:xfrm>
                <a:off x="381000"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2" name="Rectangle 331">
                <a:extLst>
                  <a:ext uri="{FF2B5EF4-FFF2-40B4-BE49-F238E27FC236}">
                    <a16:creationId xmlns:a16="http://schemas.microsoft.com/office/drawing/2014/main" id="{BAE71E06-0F38-3A4F-8ABD-0C0B7775658E}"/>
                  </a:ext>
                </a:extLst>
              </p:cNvPr>
              <p:cNvSpPr/>
              <p:nvPr/>
            </p:nvSpPr>
            <p:spPr>
              <a:xfrm>
                <a:off x="492125"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3" name="Rectangle 332">
                <a:extLst>
                  <a:ext uri="{FF2B5EF4-FFF2-40B4-BE49-F238E27FC236}">
                    <a16:creationId xmlns:a16="http://schemas.microsoft.com/office/drawing/2014/main" id="{28EC8C28-5FDC-7344-8D69-2BF605B0EBCD}"/>
                  </a:ext>
                </a:extLst>
              </p:cNvPr>
              <p:cNvSpPr/>
              <p:nvPr/>
            </p:nvSpPr>
            <p:spPr>
              <a:xfrm>
                <a:off x="269875"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4" name="Rectangle 333">
                <a:extLst>
                  <a:ext uri="{FF2B5EF4-FFF2-40B4-BE49-F238E27FC236}">
                    <a16:creationId xmlns:a16="http://schemas.microsoft.com/office/drawing/2014/main" id="{6EFAAD20-4B91-9243-8489-EBB2415FD034}"/>
                  </a:ext>
                </a:extLst>
              </p:cNvPr>
              <p:cNvSpPr/>
              <p:nvPr/>
            </p:nvSpPr>
            <p:spPr>
              <a:xfrm>
                <a:off x="381000"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5" name="Rectangle 334">
                <a:extLst>
                  <a:ext uri="{FF2B5EF4-FFF2-40B4-BE49-F238E27FC236}">
                    <a16:creationId xmlns:a16="http://schemas.microsoft.com/office/drawing/2014/main" id="{4DC470EB-0D77-904D-989E-B0D4A3EE513A}"/>
                  </a:ext>
                </a:extLst>
              </p:cNvPr>
              <p:cNvSpPr/>
              <p:nvPr/>
            </p:nvSpPr>
            <p:spPr>
              <a:xfrm>
                <a:off x="492125"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6" name="Rectangle 335">
                <a:extLst>
                  <a:ext uri="{FF2B5EF4-FFF2-40B4-BE49-F238E27FC236}">
                    <a16:creationId xmlns:a16="http://schemas.microsoft.com/office/drawing/2014/main" id="{AC462D83-5FE5-B740-8194-18B529F831D0}"/>
                  </a:ext>
                </a:extLst>
              </p:cNvPr>
              <p:cNvSpPr/>
              <p:nvPr/>
            </p:nvSpPr>
            <p:spPr>
              <a:xfrm>
                <a:off x="269875"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7" name="Rectangle 336">
                <a:extLst>
                  <a:ext uri="{FF2B5EF4-FFF2-40B4-BE49-F238E27FC236}">
                    <a16:creationId xmlns:a16="http://schemas.microsoft.com/office/drawing/2014/main" id="{938D4DF4-4132-9840-BBCD-C1BCE5BE3015}"/>
                  </a:ext>
                </a:extLst>
              </p:cNvPr>
              <p:cNvSpPr/>
              <p:nvPr/>
            </p:nvSpPr>
            <p:spPr>
              <a:xfrm>
                <a:off x="381000"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8" name="Rectangle 337">
                <a:extLst>
                  <a:ext uri="{FF2B5EF4-FFF2-40B4-BE49-F238E27FC236}">
                    <a16:creationId xmlns:a16="http://schemas.microsoft.com/office/drawing/2014/main" id="{267B4D62-2697-F649-878A-3B1F7C331C12}"/>
                  </a:ext>
                </a:extLst>
              </p:cNvPr>
              <p:cNvSpPr/>
              <p:nvPr/>
            </p:nvSpPr>
            <p:spPr>
              <a:xfrm>
                <a:off x="492125"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339" name="TextBox 338">
              <a:extLst>
                <a:ext uri="{FF2B5EF4-FFF2-40B4-BE49-F238E27FC236}">
                  <a16:creationId xmlns:a16="http://schemas.microsoft.com/office/drawing/2014/main" id="{2015A0B0-DE70-AF42-A4D7-F357A9D7C387}"/>
                </a:ext>
              </a:extLst>
            </p:cNvPr>
            <p:cNvSpPr txBox="1"/>
            <p:nvPr/>
          </p:nvSpPr>
          <p:spPr>
            <a:xfrm>
              <a:off x="5157270" y="4067189"/>
              <a:ext cx="7001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7BB8"/>
                  </a:solidFill>
                  <a:effectLst/>
                  <a:uLnTx/>
                  <a:uFillTx/>
                  <a:latin typeface="Corbel" panose="020B0503020204020204"/>
                  <a:ea typeface="+mn-ea"/>
                  <a:cs typeface="+mn-cs"/>
                </a:rPr>
                <a:t>Dept B</a:t>
              </a:r>
            </a:p>
          </p:txBody>
        </p:sp>
        <p:grpSp>
          <p:nvGrpSpPr>
            <p:cNvPr id="341" name="Group 340">
              <a:extLst>
                <a:ext uri="{FF2B5EF4-FFF2-40B4-BE49-F238E27FC236}">
                  <a16:creationId xmlns:a16="http://schemas.microsoft.com/office/drawing/2014/main" id="{CA0A9761-3028-344D-B117-18D691E7355E}"/>
                </a:ext>
              </a:extLst>
            </p:cNvPr>
            <p:cNvGrpSpPr/>
            <p:nvPr/>
          </p:nvGrpSpPr>
          <p:grpSpPr>
            <a:xfrm>
              <a:off x="4902587" y="4531090"/>
              <a:ext cx="213658" cy="213658"/>
              <a:chOff x="269875" y="2854325"/>
              <a:chExt cx="333375" cy="333375"/>
            </a:xfrm>
          </p:grpSpPr>
          <p:sp>
            <p:nvSpPr>
              <p:cNvPr id="342" name="Rectangle 341">
                <a:extLst>
                  <a:ext uri="{FF2B5EF4-FFF2-40B4-BE49-F238E27FC236}">
                    <a16:creationId xmlns:a16="http://schemas.microsoft.com/office/drawing/2014/main" id="{47D742A8-4756-DA46-A40A-003FBA2F76AD}"/>
                  </a:ext>
                </a:extLst>
              </p:cNvPr>
              <p:cNvSpPr/>
              <p:nvPr/>
            </p:nvSpPr>
            <p:spPr>
              <a:xfrm>
                <a:off x="269875"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43" name="Rectangle 342">
                <a:extLst>
                  <a:ext uri="{FF2B5EF4-FFF2-40B4-BE49-F238E27FC236}">
                    <a16:creationId xmlns:a16="http://schemas.microsoft.com/office/drawing/2014/main" id="{C568F7EA-1BFF-9C4C-90BC-75E082FE29D8}"/>
                  </a:ext>
                </a:extLst>
              </p:cNvPr>
              <p:cNvSpPr/>
              <p:nvPr/>
            </p:nvSpPr>
            <p:spPr>
              <a:xfrm>
                <a:off x="381000"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44" name="Rectangle 343">
                <a:extLst>
                  <a:ext uri="{FF2B5EF4-FFF2-40B4-BE49-F238E27FC236}">
                    <a16:creationId xmlns:a16="http://schemas.microsoft.com/office/drawing/2014/main" id="{E0D1C099-D6B5-0A46-B5D2-38E32FF9AC4E}"/>
                  </a:ext>
                </a:extLst>
              </p:cNvPr>
              <p:cNvSpPr/>
              <p:nvPr/>
            </p:nvSpPr>
            <p:spPr>
              <a:xfrm>
                <a:off x="492125" y="292100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45" name="Rectangle 344">
                <a:extLst>
                  <a:ext uri="{FF2B5EF4-FFF2-40B4-BE49-F238E27FC236}">
                    <a16:creationId xmlns:a16="http://schemas.microsoft.com/office/drawing/2014/main" id="{80DA8D30-0834-8D45-B6EE-3EB3A411343C}"/>
                  </a:ext>
                </a:extLst>
              </p:cNvPr>
              <p:cNvSpPr/>
              <p:nvPr/>
            </p:nvSpPr>
            <p:spPr>
              <a:xfrm>
                <a:off x="269875" y="2854325"/>
                <a:ext cx="33337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46" name="Rectangle 345">
                <a:extLst>
                  <a:ext uri="{FF2B5EF4-FFF2-40B4-BE49-F238E27FC236}">
                    <a16:creationId xmlns:a16="http://schemas.microsoft.com/office/drawing/2014/main" id="{F8694D6C-FAB0-6F4F-85E7-C6A8E3126ACE}"/>
                  </a:ext>
                </a:extLst>
              </p:cNvPr>
              <p:cNvSpPr/>
              <p:nvPr/>
            </p:nvSpPr>
            <p:spPr>
              <a:xfrm>
                <a:off x="269875"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47" name="Rectangle 346">
                <a:extLst>
                  <a:ext uri="{FF2B5EF4-FFF2-40B4-BE49-F238E27FC236}">
                    <a16:creationId xmlns:a16="http://schemas.microsoft.com/office/drawing/2014/main" id="{88D666CD-E3C0-0145-91CE-24B09F4E5E25}"/>
                  </a:ext>
                </a:extLst>
              </p:cNvPr>
              <p:cNvSpPr/>
              <p:nvPr/>
            </p:nvSpPr>
            <p:spPr>
              <a:xfrm>
                <a:off x="381000"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48" name="Rectangle 347">
                <a:extLst>
                  <a:ext uri="{FF2B5EF4-FFF2-40B4-BE49-F238E27FC236}">
                    <a16:creationId xmlns:a16="http://schemas.microsoft.com/office/drawing/2014/main" id="{35709389-E163-2043-9A84-CAA15E790C02}"/>
                  </a:ext>
                </a:extLst>
              </p:cNvPr>
              <p:cNvSpPr/>
              <p:nvPr/>
            </p:nvSpPr>
            <p:spPr>
              <a:xfrm>
                <a:off x="492125" y="298767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49" name="Rectangle 348">
                <a:extLst>
                  <a:ext uri="{FF2B5EF4-FFF2-40B4-BE49-F238E27FC236}">
                    <a16:creationId xmlns:a16="http://schemas.microsoft.com/office/drawing/2014/main" id="{83AB75CF-29CB-2D41-B579-28E0D68CD763}"/>
                  </a:ext>
                </a:extLst>
              </p:cNvPr>
              <p:cNvSpPr/>
              <p:nvPr/>
            </p:nvSpPr>
            <p:spPr>
              <a:xfrm>
                <a:off x="269875"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50" name="Rectangle 349">
                <a:extLst>
                  <a:ext uri="{FF2B5EF4-FFF2-40B4-BE49-F238E27FC236}">
                    <a16:creationId xmlns:a16="http://schemas.microsoft.com/office/drawing/2014/main" id="{99A730F5-8F85-CB46-A340-91E8B04BD73B}"/>
                  </a:ext>
                </a:extLst>
              </p:cNvPr>
              <p:cNvSpPr/>
              <p:nvPr/>
            </p:nvSpPr>
            <p:spPr>
              <a:xfrm>
                <a:off x="381000"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51" name="Rectangle 350">
                <a:extLst>
                  <a:ext uri="{FF2B5EF4-FFF2-40B4-BE49-F238E27FC236}">
                    <a16:creationId xmlns:a16="http://schemas.microsoft.com/office/drawing/2014/main" id="{6996ED29-575C-FB44-A6AC-E29F69F30C98}"/>
                  </a:ext>
                </a:extLst>
              </p:cNvPr>
              <p:cNvSpPr/>
              <p:nvPr/>
            </p:nvSpPr>
            <p:spPr>
              <a:xfrm>
                <a:off x="492125" y="3054350"/>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52" name="Rectangle 351">
                <a:extLst>
                  <a:ext uri="{FF2B5EF4-FFF2-40B4-BE49-F238E27FC236}">
                    <a16:creationId xmlns:a16="http://schemas.microsoft.com/office/drawing/2014/main" id="{C5B641A5-B31A-DB4D-95B0-8F8D7A8E696D}"/>
                  </a:ext>
                </a:extLst>
              </p:cNvPr>
              <p:cNvSpPr/>
              <p:nvPr/>
            </p:nvSpPr>
            <p:spPr>
              <a:xfrm>
                <a:off x="269875"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53" name="Rectangle 352">
                <a:extLst>
                  <a:ext uri="{FF2B5EF4-FFF2-40B4-BE49-F238E27FC236}">
                    <a16:creationId xmlns:a16="http://schemas.microsoft.com/office/drawing/2014/main" id="{FB4E8B13-18C3-8A4F-A462-9D70F76D3F46}"/>
                  </a:ext>
                </a:extLst>
              </p:cNvPr>
              <p:cNvSpPr/>
              <p:nvPr/>
            </p:nvSpPr>
            <p:spPr>
              <a:xfrm>
                <a:off x="381000"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54" name="Rectangle 353">
                <a:extLst>
                  <a:ext uri="{FF2B5EF4-FFF2-40B4-BE49-F238E27FC236}">
                    <a16:creationId xmlns:a16="http://schemas.microsoft.com/office/drawing/2014/main" id="{EACA3CD5-357C-B349-B8A6-32F6F639221B}"/>
                  </a:ext>
                </a:extLst>
              </p:cNvPr>
              <p:cNvSpPr/>
              <p:nvPr/>
            </p:nvSpPr>
            <p:spPr>
              <a:xfrm>
                <a:off x="492125" y="3121025"/>
                <a:ext cx="111125" cy="66675"/>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355" name="TextBox 354">
              <a:extLst>
                <a:ext uri="{FF2B5EF4-FFF2-40B4-BE49-F238E27FC236}">
                  <a16:creationId xmlns:a16="http://schemas.microsoft.com/office/drawing/2014/main" id="{7ACF0701-8EA7-8349-8CF4-CA658B6A852E}"/>
                </a:ext>
              </a:extLst>
            </p:cNvPr>
            <p:cNvSpPr txBox="1"/>
            <p:nvPr/>
          </p:nvSpPr>
          <p:spPr>
            <a:xfrm>
              <a:off x="5157270" y="4513812"/>
              <a:ext cx="7001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7BB8"/>
                  </a:solidFill>
                  <a:effectLst/>
                  <a:uLnTx/>
                  <a:uFillTx/>
                  <a:latin typeface="Corbel" panose="020B0503020204020204"/>
                  <a:ea typeface="+mn-ea"/>
                  <a:cs typeface="+mn-cs"/>
                </a:rPr>
                <a:t>Dept n</a:t>
              </a:r>
            </a:p>
          </p:txBody>
        </p:sp>
        <p:cxnSp>
          <p:nvCxnSpPr>
            <p:cNvPr id="356" name="Straight Arrow Connector 355">
              <a:extLst>
                <a:ext uri="{FF2B5EF4-FFF2-40B4-BE49-F238E27FC236}">
                  <a16:creationId xmlns:a16="http://schemas.microsoft.com/office/drawing/2014/main" id="{0CC57FD4-9687-E64C-B564-31662A042506}"/>
                </a:ext>
              </a:extLst>
            </p:cNvPr>
            <p:cNvCxnSpPr>
              <a:cxnSpLocks/>
            </p:cNvCxnSpPr>
            <p:nvPr/>
          </p:nvCxnSpPr>
          <p:spPr>
            <a:xfrm flipH="1">
              <a:off x="3280886" y="3748381"/>
              <a:ext cx="1476109" cy="110715"/>
            </a:xfrm>
            <a:prstGeom prst="straightConnector1">
              <a:avLst/>
            </a:prstGeom>
            <a:ln w="15875" cap="rnd">
              <a:solidFill>
                <a:schemeClr val="accent1"/>
              </a:solidFill>
              <a:round/>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a:extLst>
                <a:ext uri="{FF2B5EF4-FFF2-40B4-BE49-F238E27FC236}">
                  <a16:creationId xmlns:a16="http://schemas.microsoft.com/office/drawing/2014/main" id="{EE5B27A5-FD6E-5E47-8130-6BA17516F488}"/>
                </a:ext>
              </a:extLst>
            </p:cNvPr>
            <p:cNvCxnSpPr>
              <a:cxnSpLocks/>
            </p:cNvCxnSpPr>
            <p:nvPr/>
          </p:nvCxnSpPr>
          <p:spPr>
            <a:xfrm flipH="1" flipV="1">
              <a:off x="3280886" y="3983908"/>
              <a:ext cx="1476109" cy="214086"/>
            </a:xfrm>
            <a:prstGeom prst="straightConnector1">
              <a:avLst/>
            </a:prstGeom>
            <a:ln w="15875" cap="rnd">
              <a:solidFill>
                <a:schemeClr val="accent1"/>
              </a:solidFill>
              <a:round/>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a:extLst>
                <a:ext uri="{FF2B5EF4-FFF2-40B4-BE49-F238E27FC236}">
                  <a16:creationId xmlns:a16="http://schemas.microsoft.com/office/drawing/2014/main" id="{39289139-5352-A64D-A7D2-5E1F1BD48E8A}"/>
                </a:ext>
              </a:extLst>
            </p:cNvPr>
            <p:cNvCxnSpPr>
              <a:cxnSpLocks/>
            </p:cNvCxnSpPr>
            <p:nvPr/>
          </p:nvCxnSpPr>
          <p:spPr>
            <a:xfrm flipH="1" flipV="1">
              <a:off x="3292716" y="4121941"/>
              <a:ext cx="1464279" cy="522676"/>
            </a:xfrm>
            <a:prstGeom prst="straightConnector1">
              <a:avLst/>
            </a:prstGeom>
            <a:ln w="15875" cap="rnd">
              <a:solidFill>
                <a:schemeClr val="accent1"/>
              </a:solidFill>
              <a:round/>
              <a:tailEnd type="arrow"/>
            </a:ln>
          </p:spPr>
          <p:style>
            <a:lnRef idx="1">
              <a:schemeClr val="accent1"/>
            </a:lnRef>
            <a:fillRef idx="0">
              <a:schemeClr val="accent1"/>
            </a:fillRef>
            <a:effectRef idx="0">
              <a:schemeClr val="accent1"/>
            </a:effectRef>
            <a:fontRef idx="minor">
              <a:schemeClr val="tx1"/>
            </a:fontRef>
          </p:style>
        </p:cxnSp>
        <p:sp>
          <p:nvSpPr>
            <p:cNvPr id="615" name="TextBox 614">
              <a:extLst>
                <a:ext uri="{FF2B5EF4-FFF2-40B4-BE49-F238E27FC236}">
                  <a16:creationId xmlns:a16="http://schemas.microsoft.com/office/drawing/2014/main" id="{4BDFAB86-C09A-E74F-8BC1-7381B4C22546}"/>
                </a:ext>
              </a:extLst>
            </p:cNvPr>
            <p:cNvSpPr txBox="1"/>
            <p:nvPr/>
          </p:nvSpPr>
          <p:spPr>
            <a:xfrm rot="5400000">
              <a:off x="5285785" y="4259978"/>
              <a:ext cx="456971" cy="338554"/>
            </a:xfrm>
            <a:prstGeom prst="rect">
              <a:avLst/>
            </a:prstGeom>
            <a:noFill/>
          </p:spPr>
          <p:txBody>
            <a:bodyPr wrap="square" rtlCol="0">
              <a:spAutoFit/>
            </a:bodyPr>
            <a:lstStyle>
              <a:defPPr>
                <a:defRPr lang="en-US"/>
              </a:defPPr>
              <a:lvl1pP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BB8"/>
                  </a:solidFill>
                  <a:effectLst/>
                  <a:uLnTx/>
                  <a:uFillTx/>
                  <a:latin typeface="Corbel" panose="020B0503020204020204"/>
                  <a:ea typeface="+mn-ea"/>
                  <a:cs typeface="+mn-cs"/>
                </a:rPr>
                <a:t>. . .</a:t>
              </a:r>
            </a:p>
          </p:txBody>
        </p:sp>
      </p:grpSp>
      <p:grpSp>
        <p:nvGrpSpPr>
          <p:cNvPr id="24" name="Group 23">
            <a:extLst>
              <a:ext uri="{FF2B5EF4-FFF2-40B4-BE49-F238E27FC236}">
                <a16:creationId xmlns:a16="http://schemas.microsoft.com/office/drawing/2014/main" id="{3333225E-0A31-4B1B-8FD3-191553D428F9}"/>
              </a:ext>
            </a:extLst>
          </p:cNvPr>
          <p:cNvGrpSpPr/>
          <p:nvPr/>
        </p:nvGrpSpPr>
        <p:grpSpPr>
          <a:xfrm>
            <a:off x="461864" y="1487796"/>
            <a:ext cx="4872517" cy="2700272"/>
            <a:chOff x="529239" y="1487796"/>
            <a:chExt cx="4872517" cy="2700272"/>
          </a:xfrm>
        </p:grpSpPr>
        <p:sp>
          <p:nvSpPr>
            <p:cNvPr id="455" name="TextBox 454">
              <a:extLst>
                <a:ext uri="{FF2B5EF4-FFF2-40B4-BE49-F238E27FC236}">
                  <a16:creationId xmlns:a16="http://schemas.microsoft.com/office/drawing/2014/main" id="{C8CAD296-23CC-2C4B-AB57-C14735F67833}"/>
                </a:ext>
              </a:extLst>
            </p:cNvPr>
            <p:cNvSpPr txBox="1"/>
            <p:nvPr/>
          </p:nvSpPr>
          <p:spPr>
            <a:xfrm>
              <a:off x="706647" y="3864594"/>
              <a:ext cx="148667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Where’s the pass key?</a:t>
              </a:r>
            </a:p>
          </p:txBody>
        </p:sp>
        <p:grpSp>
          <p:nvGrpSpPr>
            <p:cNvPr id="491" name="Group 490">
              <a:extLst>
                <a:ext uri="{FF2B5EF4-FFF2-40B4-BE49-F238E27FC236}">
                  <a16:creationId xmlns:a16="http://schemas.microsoft.com/office/drawing/2014/main" id="{E5A0706B-52EA-ED4B-98DE-E08CB574EC1C}"/>
                </a:ext>
              </a:extLst>
            </p:cNvPr>
            <p:cNvGrpSpPr/>
            <p:nvPr/>
          </p:nvGrpSpPr>
          <p:grpSpPr>
            <a:xfrm>
              <a:off x="3297316" y="1864213"/>
              <a:ext cx="797590" cy="770762"/>
              <a:chOff x="6678116" y="2806093"/>
              <a:chExt cx="797590" cy="770762"/>
            </a:xfrm>
          </p:grpSpPr>
          <p:sp>
            <p:nvSpPr>
              <p:cNvPr id="470" name="Rectangle 469">
                <a:extLst>
                  <a:ext uri="{FF2B5EF4-FFF2-40B4-BE49-F238E27FC236}">
                    <a16:creationId xmlns:a16="http://schemas.microsoft.com/office/drawing/2014/main" id="{F085DCEB-7E13-2746-A7DD-E21E9285D6F7}"/>
                  </a:ext>
                </a:extLst>
              </p:cNvPr>
              <p:cNvSpPr/>
              <p:nvPr/>
            </p:nvSpPr>
            <p:spPr>
              <a:xfrm>
                <a:off x="6678116" y="3142027"/>
                <a:ext cx="238453" cy="434828"/>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2" name="Rectangle 471">
                <a:extLst>
                  <a:ext uri="{FF2B5EF4-FFF2-40B4-BE49-F238E27FC236}">
                    <a16:creationId xmlns:a16="http://schemas.microsoft.com/office/drawing/2014/main" id="{D4437CA3-5338-3B48-8C55-E6B18F68668B}"/>
                  </a:ext>
                </a:extLst>
              </p:cNvPr>
              <p:cNvSpPr/>
              <p:nvPr/>
            </p:nvSpPr>
            <p:spPr>
              <a:xfrm>
                <a:off x="6727715"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3" name="Rectangle 472">
                <a:extLst>
                  <a:ext uri="{FF2B5EF4-FFF2-40B4-BE49-F238E27FC236}">
                    <a16:creationId xmlns:a16="http://schemas.microsoft.com/office/drawing/2014/main" id="{BC0935EB-0DB4-7947-899D-0E39814D9914}"/>
                  </a:ext>
                </a:extLst>
              </p:cNvPr>
              <p:cNvSpPr/>
              <p:nvPr/>
            </p:nvSpPr>
            <p:spPr>
              <a:xfrm>
                <a:off x="6844880"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5" name="Rectangle 474">
                <a:extLst>
                  <a:ext uri="{FF2B5EF4-FFF2-40B4-BE49-F238E27FC236}">
                    <a16:creationId xmlns:a16="http://schemas.microsoft.com/office/drawing/2014/main" id="{9CED6B3C-6D2A-EA47-8ED5-FC0909F1CC52}"/>
                  </a:ext>
                </a:extLst>
              </p:cNvPr>
              <p:cNvSpPr/>
              <p:nvPr/>
            </p:nvSpPr>
            <p:spPr>
              <a:xfrm>
                <a:off x="6727715"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6" name="Rectangle 475">
                <a:extLst>
                  <a:ext uri="{FF2B5EF4-FFF2-40B4-BE49-F238E27FC236}">
                    <a16:creationId xmlns:a16="http://schemas.microsoft.com/office/drawing/2014/main" id="{E95895D8-A8DA-8F4F-AED2-8691358FED1C}"/>
                  </a:ext>
                </a:extLst>
              </p:cNvPr>
              <p:cNvSpPr/>
              <p:nvPr/>
            </p:nvSpPr>
            <p:spPr>
              <a:xfrm>
                <a:off x="6844880"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7" name="Rectangle 476">
                <a:extLst>
                  <a:ext uri="{FF2B5EF4-FFF2-40B4-BE49-F238E27FC236}">
                    <a16:creationId xmlns:a16="http://schemas.microsoft.com/office/drawing/2014/main" id="{8BBE6915-6639-C64C-8534-745F9B4ACC3E}"/>
                  </a:ext>
                </a:extLst>
              </p:cNvPr>
              <p:cNvSpPr/>
              <p:nvPr/>
            </p:nvSpPr>
            <p:spPr>
              <a:xfrm>
                <a:off x="6916569" y="2996439"/>
                <a:ext cx="321396" cy="580414"/>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8" name="Rectangle 477">
                <a:extLst>
                  <a:ext uri="{FF2B5EF4-FFF2-40B4-BE49-F238E27FC236}">
                    <a16:creationId xmlns:a16="http://schemas.microsoft.com/office/drawing/2014/main" id="{7AC4BE12-700A-E246-B11A-069D841800B0}"/>
                  </a:ext>
                </a:extLst>
              </p:cNvPr>
              <p:cNvSpPr/>
              <p:nvPr/>
            </p:nvSpPr>
            <p:spPr>
              <a:xfrm>
                <a:off x="7009792" y="3407402"/>
                <a:ext cx="135263" cy="16945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479" name="Straight Connector 478">
                <a:extLst>
                  <a:ext uri="{FF2B5EF4-FFF2-40B4-BE49-F238E27FC236}">
                    <a16:creationId xmlns:a16="http://schemas.microsoft.com/office/drawing/2014/main" id="{94475C9B-DE61-4E4E-B7CB-7BC385120F84}"/>
                  </a:ext>
                </a:extLst>
              </p:cNvPr>
              <p:cNvCxnSpPr/>
              <p:nvPr/>
            </p:nvCxnSpPr>
            <p:spPr>
              <a:xfrm>
                <a:off x="6988258" y="3198414"/>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E8EE331B-0FA3-6344-BAB1-20E6B31CA27C}"/>
                  </a:ext>
                </a:extLst>
              </p:cNvPr>
              <p:cNvCxnSpPr/>
              <p:nvPr/>
            </p:nvCxnSpPr>
            <p:spPr>
              <a:xfrm>
                <a:off x="6988258" y="3257478"/>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9BF7A963-EB56-C848-8B5A-72575478D650}"/>
                  </a:ext>
                </a:extLst>
              </p:cNvPr>
              <p:cNvCxnSpPr/>
              <p:nvPr/>
            </p:nvCxnSpPr>
            <p:spPr>
              <a:xfrm>
                <a:off x="6988258" y="3320315"/>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83" name="Rectangle 482">
                <a:extLst>
                  <a:ext uri="{FF2B5EF4-FFF2-40B4-BE49-F238E27FC236}">
                    <a16:creationId xmlns:a16="http://schemas.microsoft.com/office/drawing/2014/main" id="{D4759071-8BB7-AC4B-B0D9-6EF304BC613C}"/>
                  </a:ext>
                </a:extLst>
              </p:cNvPr>
              <p:cNvSpPr/>
              <p:nvPr/>
            </p:nvSpPr>
            <p:spPr>
              <a:xfrm>
                <a:off x="6973067" y="2919562"/>
                <a:ext cx="197512" cy="754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484" name="Straight Connector 483">
                <a:extLst>
                  <a:ext uri="{FF2B5EF4-FFF2-40B4-BE49-F238E27FC236}">
                    <a16:creationId xmlns:a16="http://schemas.microsoft.com/office/drawing/2014/main" id="{D9560C4F-2DE4-F048-8918-642F15685D87}"/>
                  </a:ext>
                </a:extLst>
              </p:cNvPr>
              <p:cNvCxnSpPr>
                <a:cxnSpLocks/>
              </p:cNvCxnSpPr>
              <p:nvPr/>
            </p:nvCxnSpPr>
            <p:spPr>
              <a:xfrm flipV="1">
                <a:off x="7071723" y="2806093"/>
                <a:ext cx="0" cy="113469"/>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86" name="Rectangle 485">
                <a:extLst>
                  <a:ext uri="{FF2B5EF4-FFF2-40B4-BE49-F238E27FC236}">
                    <a16:creationId xmlns:a16="http://schemas.microsoft.com/office/drawing/2014/main" id="{D7271390-C92F-3546-82B7-7FBFA8625C9C}"/>
                  </a:ext>
                </a:extLst>
              </p:cNvPr>
              <p:cNvSpPr/>
              <p:nvPr/>
            </p:nvSpPr>
            <p:spPr>
              <a:xfrm flipH="1">
                <a:off x="7237253" y="3142027"/>
                <a:ext cx="238453" cy="434826"/>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7" name="Rectangle 486">
                <a:extLst>
                  <a:ext uri="{FF2B5EF4-FFF2-40B4-BE49-F238E27FC236}">
                    <a16:creationId xmlns:a16="http://schemas.microsoft.com/office/drawing/2014/main" id="{CF280230-393F-2D42-A70E-1D9DFA4BAD60}"/>
                  </a:ext>
                </a:extLst>
              </p:cNvPr>
              <p:cNvSpPr/>
              <p:nvPr/>
            </p:nvSpPr>
            <p:spPr>
              <a:xfrm flipH="1">
                <a:off x="7354419"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8" name="Rectangle 487">
                <a:extLst>
                  <a:ext uri="{FF2B5EF4-FFF2-40B4-BE49-F238E27FC236}">
                    <a16:creationId xmlns:a16="http://schemas.microsoft.com/office/drawing/2014/main" id="{57D5C7D3-D309-274E-99A5-EC0463A5ED0A}"/>
                  </a:ext>
                </a:extLst>
              </p:cNvPr>
              <p:cNvSpPr/>
              <p:nvPr/>
            </p:nvSpPr>
            <p:spPr>
              <a:xfrm flipH="1">
                <a:off x="7237254"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9" name="Rectangle 488">
                <a:extLst>
                  <a:ext uri="{FF2B5EF4-FFF2-40B4-BE49-F238E27FC236}">
                    <a16:creationId xmlns:a16="http://schemas.microsoft.com/office/drawing/2014/main" id="{78689EC2-72B2-0144-9816-0D827F200062}"/>
                  </a:ext>
                </a:extLst>
              </p:cNvPr>
              <p:cNvSpPr/>
              <p:nvPr/>
            </p:nvSpPr>
            <p:spPr>
              <a:xfrm flipH="1">
                <a:off x="7354419"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90" name="Rectangle 489">
                <a:extLst>
                  <a:ext uri="{FF2B5EF4-FFF2-40B4-BE49-F238E27FC236}">
                    <a16:creationId xmlns:a16="http://schemas.microsoft.com/office/drawing/2014/main" id="{EF83E5A7-1D9F-9C47-8AED-3E0DAF33D359}"/>
                  </a:ext>
                </a:extLst>
              </p:cNvPr>
              <p:cNvSpPr/>
              <p:nvPr/>
            </p:nvSpPr>
            <p:spPr>
              <a:xfrm flipH="1">
                <a:off x="7237254"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92" name="Rectangle 491">
                <a:extLst>
                  <a:ext uri="{FF2B5EF4-FFF2-40B4-BE49-F238E27FC236}">
                    <a16:creationId xmlns:a16="http://schemas.microsoft.com/office/drawing/2014/main" id="{7D2A2828-5D9F-1C4C-84A1-D01E2A83A4B3}"/>
                  </a:ext>
                </a:extLst>
              </p:cNvPr>
              <p:cNvSpPr/>
              <p:nvPr/>
            </p:nvSpPr>
            <p:spPr>
              <a:xfrm>
                <a:off x="6727715" y="3439516"/>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93" name="Rectangle 492">
                <a:extLst>
                  <a:ext uri="{FF2B5EF4-FFF2-40B4-BE49-F238E27FC236}">
                    <a16:creationId xmlns:a16="http://schemas.microsoft.com/office/drawing/2014/main" id="{37FA0397-739C-134C-9886-148AB5B21177}"/>
                  </a:ext>
                </a:extLst>
              </p:cNvPr>
              <p:cNvSpPr/>
              <p:nvPr/>
            </p:nvSpPr>
            <p:spPr>
              <a:xfrm>
                <a:off x="6844880" y="3439516"/>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94" name="Rectangle 493">
                <a:extLst>
                  <a:ext uri="{FF2B5EF4-FFF2-40B4-BE49-F238E27FC236}">
                    <a16:creationId xmlns:a16="http://schemas.microsoft.com/office/drawing/2014/main" id="{7C374A4C-7885-2445-9493-E8F750B60AD0}"/>
                  </a:ext>
                </a:extLst>
              </p:cNvPr>
              <p:cNvSpPr/>
              <p:nvPr/>
            </p:nvSpPr>
            <p:spPr>
              <a:xfrm flipH="1">
                <a:off x="7354419" y="3444099"/>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95" name="Rectangle 494">
                <a:extLst>
                  <a:ext uri="{FF2B5EF4-FFF2-40B4-BE49-F238E27FC236}">
                    <a16:creationId xmlns:a16="http://schemas.microsoft.com/office/drawing/2014/main" id="{EAFCB8AA-ADA0-2B43-8044-ECE05DBFCE8F}"/>
                  </a:ext>
                </a:extLst>
              </p:cNvPr>
              <p:cNvSpPr/>
              <p:nvPr/>
            </p:nvSpPr>
            <p:spPr>
              <a:xfrm flipH="1">
                <a:off x="7237254" y="3444099"/>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96" name="Rectangle 495">
                <a:extLst>
                  <a:ext uri="{FF2B5EF4-FFF2-40B4-BE49-F238E27FC236}">
                    <a16:creationId xmlns:a16="http://schemas.microsoft.com/office/drawing/2014/main" id="{6768582B-B986-AB48-88B3-250756B95FCB}"/>
                  </a:ext>
                </a:extLst>
              </p:cNvPr>
              <p:cNvSpPr/>
              <p:nvPr/>
            </p:nvSpPr>
            <p:spPr>
              <a:xfrm flipH="1">
                <a:off x="7098822" y="3059048"/>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97" name="Rectangle 496">
                <a:extLst>
                  <a:ext uri="{FF2B5EF4-FFF2-40B4-BE49-F238E27FC236}">
                    <a16:creationId xmlns:a16="http://schemas.microsoft.com/office/drawing/2014/main" id="{CB41242B-0001-484A-8E6A-151780650BB2}"/>
                  </a:ext>
                </a:extLst>
              </p:cNvPr>
              <p:cNvSpPr/>
              <p:nvPr/>
            </p:nvSpPr>
            <p:spPr>
              <a:xfrm flipH="1">
                <a:off x="6981657" y="3059048"/>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pic>
          <p:nvPicPr>
            <p:cNvPr id="2" name="Graphic 1">
              <a:extLst>
                <a:ext uri="{FF2B5EF4-FFF2-40B4-BE49-F238E27FC236}">
                  <a16:creationId xmlns:a16="http://schemas.microsoft.com/office/drawing/2014/main" id="{01BAC344-91F8-3E45-903F-F7C522936C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0042" y="2067967"/>
              <a:ext cx="673100" cy="584200"/>
            </a:xfrm>
            <a:prstGeom prst="rect">
              <a:avLst/>
            </a:prstGeom>
          </p:spPr>
        </p:pic>
        <p:sp>
          <p:nvSpPr>
            <p:cNvPr id="3" name="Oval 2">
              <a:extLst>
                <a:ext uri="{FF2B5EF4-FFF2-40B4-BE49-F238E27FC236}">
                  <a16:creationId xmlns:a16="http://schemas.microsoft.com/office/drawing/2014/main" id="{0491650E-5E2B-3848-A6E4-6833D8B1FF7C}"/>
                </a:ext>
              </a:extLst>
            </p:cNvPr>
            <p:cNvSpPr/>
            <p:nvPr/>
          </p:nvSpPr>
          <p:spPr>
            <a:xfrm>
              <a:off x="2318835" y="2405213"/>
              <a:ext cx="300790" cy="300790"/>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2273"/>
                  </a:solidFill>
                  <a:effectLst/>
                  <a:uLnTx/>
                  <a:uFillTx/>
                  <a:latin typeface="Corbel" panose="020B0503020204020204"/>
                  <a:ea typeface="+mn-ea"/>
                  <a:cs typeface="+mn-cs"/>
                </a:rPr>
                <a:t>¥</a:t>
              </a:r>
            </a:p>
          </p:txBody>
        </p:sp>
        <p:pic>
          <p:nvPicPr>
            <p:cNvPr id="4" name="Graphic 3">
              <a:extLst>
                <a:ext uri="{FF2B5EF4-FFF2-40B4-BE49-F238E27FC236}">
                  <a16:creationId xmlns:a16="http://schemas.microsoft.com/office/drawing/2014/main" id="{DE304987-DE88-B14F-B685-A19FD6E333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488" y="2067967"/>
              <a:ext cx="673100" cy="584200"/>
            </a:xfrm>
            <a:prstGeom prst="rect">
              <a:avLst/>
            </a:prstGeom>
          </p:spPr>
        </p:pic>
        <p:sp>
          <p:nvSpPr>
            <p:cNvPr id="5" name="Oval 4">
              <a:extLst>
                <a:ext uri="{FF2B5EF4-FFF2-40B4-BE49-F238E27FC236}">
                  <a16:creationId xmlns:a16="http://schemas.microsoft.com/office/drawing/2014/main" id="{2207E3B1-6FD8-3D4D-A6B0-C2ACC24743CB}"/>
                </a:ext>
              </a:extLst>
            </p:cNvPr>
            <p:cNvSpPr/>
            <p:nvPr/>
          </p:nvSpPr>
          <p:spPr>
            <a:xfrm>
              <a:off x="1064281" y="2405213"/>
              <a:ext cx="300790" cy="300790"/>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2273"/>
                  </a:solidFill>
                  <a:effectLst/>
                  <a:uLnTx/>
                  <a:uFillTx/>
                  <a:latin typeface="Corbel" panose="020B0503020204020204"/>
                  <a:ea typeface="+mn-ea"/>
                  <a:cs typeface="+mn-cs"/>
                </a:rPr>
                <a:t>$</a:t>
              </a:r>
            </a:p>
          </p:txBody>
        </p:sp>
        <p:sp>
          <p:nvSpPr>
            <p:cNvPr id="6" name="TextBox 5">
              <a:extLst>
                <a:ext uri="{FF2B5EF4-FFF2-40B4-BE49-F238E27FC236}">
                  <a16:creationId xmlns:a16="http://schemas.microsoft.com/office/drawing/2014/main" id="{86F512E4-BA05-1545-90F7-D8C3FBA3BC13}"/>
                </a:ext>
              </a:extLst>
            </p:cNvPr>
            <p:cNvSpPr txBox="1"/>
            <p:nvPr/>
          </p:nvSpPr>
          <p:spPr>
            <a:xfrm>
              <a:off x="1385570" y="2067967"/>
              <a:ext cx="456971" cy="369332"/>
            </a:xfrm>
            <a:prstGeom prst="rect">
              <a:avLst/>
            </a:prstGeom>
            <a:noFill/>
          </p:spPr>
          <p:txBody>
            <a:bodyPr wrap="square" rtlCol="0">
              <a:spAutoFit/>
            </a:bodyPr>
            <a:lstStyle>
              <a:defPPr>
                <a:defRPr lang="en-US"/>
              </a:defPPr>
              <a:lvl1pP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2273"/>
                  </a:solidFill>
                  <a:effectLst/>
                  <a:uLnTx/>
                  <a:uFillTx/>
                  <a:latin typeface="Corbel" panose="020B0503020204020204"/>
                  <a:ea typeface="+mn-ea"/>
                  <a:cs typeface="+mn-cs"/>
                </a:rPr>
                <a:t>. . .</a:t>
              </a:r>
            </a:p>
          </p:txBody>
        </p:sp>
        <p:grpSp>
          <p:nvGrpSpPr>
            <p:cNvPr id="95" name="Group 94">
              <a:extLst>
                <a:ext uri="{FF2B5EF4-FFF2-40B4-BE49-F238E27FC236}">
                  <a16:creationId xmlns:a16="http://schemas.microsoft.com/office/drawing/2014/main" id="{E12974E9-542B-6B4F-B4AC-4832341BDE4E}"/>
                </a:ext>
              </a:extLst>
            </p:cNvPr>
            <p:cNvGrpSpPr/>
            <p:nvPr/>
          </p:nvGrpSpPr>
          <p:grpSpPr>
            <a:xfrm>
              <a:off x="529239" y="3007869"/>
              <a:ext cx="213658" cy="213658"/>
              <a:chOff x="269875" y="2854325"/>
              <a:chExt cx="333375" cy="333375"/>
            </a:xfrm>
          </p:grpSpPr>
          <p:sp>
            <p:nvSpPr>
              <p:cNvPr id="167" name="Rectangle 166">
                <a:extLst>
                  <a:ext uri="{FF2B5EF4-FFF2-40B4-BE49-F238E27FC236}">
                    <a16:creationId xmlns:a16="http://schemas.microsoft.com/office/drawing/2014/main" id="{A3D74A31-C59E-B04F-929F-DE3011B9FB52}"/>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8" name="Rectangle 167">
                <a:extLst>
                  <a:ext uri="{FF2B5EF4-FFF2-40B4-BE49-F238E27FC236}">
                    <a16:creationId xmlns:a16="http://schemas.microsoft.com/office/drawing/2014/main" id="{6D02F30E-65EB-7F4F-BD75-5FC70BE9A5A5}"/>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9" name="Rectangle 168">
                <a:extLst>
                  <a:ext uri="{FF2B5EF4-FFF2-40B4-BE49-F238E27FC236}">
                    <a16:creationId xmlns:a16="http://schemas.microsoft.com/office/drawing/2014/main" id="{3C146FCC-E689-8041-A709-5E29CE9D2105}"/>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0" name="Rectangle 169">
                <a:extLst>
                  <a:ext uri="{FF2B5EF4-FFF2-40B4-BE49-F238E27FC236}">
                    <a16:creationId xmlns:a16="http://schemas.microsoft.com/office/drawing/2014/main" id="{0E97F015-6558-7049-9D1E-E7335097E4D0}"/>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1" name="Rectangle 170">
                <a:extLst>
                  <a:ext uri="{FF2B5EF4-FFF2-40B4-BE49-F238E27FC236}">
                    <a16:creationId xmlns:a16="http://schemas.microsoft.com/office/drawing/2014/main" id="{DC88E8D4-6101-2740-B507-06B7AC3A8620}"/>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2" name="Rectangle 171">
                <a:extLst>
                  <a:ext uri="{FF2B5EF4-FFF2-40B4-BE49-F238E27FC236}">
                    <a16:creationId xmlns:a16="http://schemas.microsoft.com/office/drawing/2014/main" id="{42A16C2C-4D9E-4842-BCDA-197A87D3391A}"/>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3" name="Rectangle 172">
                <a:extLst>
                  <a:ext uri="{FF2B5EF4-FFF2-40B4-BE49-F238E27FC236}">
                    <a16:creationId xmlns:a16="http://schemas.microsoft.com/office/drawing/2014/main" id="{3349CD28-A8CA-A247-8D9F-8DC756D3032C}"/>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4" name="Rectangle 173">
                <a:extLst>
                  <a:ext uri="{FF2B5EF4-FFF2-40B4-BE49-F238E27FC236}">
                    <a16:creationId xmlns:a16="http://schemas.microsoft.com/office/drawing/2014/main" id="{75C0A44D-DC6B-5247-B1BA-9E1E5893DF5C}"/>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5" name="Rectangle 174">
                <a:extLst>
                  <a:ext uri="{FF2B5EF4-FFF2-40B4-BE49-F238E27FC236}">
                    <a16:creationId xmlns:a16="http://schemas.microsoft.com/office/drawing/2014/main" id="{147BDE0E-24BB-B74B-B9A2-A26F1CEF4CFC}"/>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6" name="Rectangle 175">
                <a:extLst>
                  <a:ext uri="{FF2B5EF4-FFF2-40B4-BE49-F238E27FC236}">
                    <a16:creationId xmlns:a16="http://schemas.microsoft.com/office/drawing/2014/main" id="{634D7569-7118-FE4C-A62B-BB97F4B7C59F}"/>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7" name="Rectangle 176">
                <a:extLst>
                  <a:ext uri="{FF2B5EF4-FFF2-40B4-BE49-F238E27FC236}">
                    <a16:creationId xmlns:a16="http://schemas.microsoft.com/office/drawing/2014/main" id="{4C4BED43-FDEA-B94D-B54F-1B723661C6F5}"/>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8" name="Rectangle 177">
                <a:extLst>
                  <a:ext uri="{FF2B5EF4-FFF2-40B4-BE49-F238E27FC236}">
                    <a16:creationId xmlns:a16="http://schemas.microsoft.com/office/drawing/2014/main" id="{FCEAB446-71EA-EA42-AD4B-E04CA74CAD7E}"/>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9" name="Rectangle 178">
                <a:extLst>
                  <a:ext uri="{FF2B5EF4-FFF2-40B4-BE49-F238E27FC236}">
                    <a16:creationId xmlns:a16="http://schemas.microsoft.com/office/drawing/2014/main" id="{9E0FE115-8BD0-104D-BBDA-83D34C2283F1}"/>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96" name="Group 95">
              <a:extLst>
                <a:ext uri="{FF2B5EF4-FFF2-40B4-BE49-F238E27FC236}">
                  <a16:creationId xmlns:a16="http://schemas.microsoft.com/office/drawing/2014/main" id="{A0C02D4D-0727-EE4C-9328-1BBDCDD50CAC}"/>
                </a:ext>
              </a:extLst>
            </p:cNvPr>
            <p:cNvGrpSpPr/>
            <p:nvPr/>
          </p:nvGrpSpPr>
          <p:grpSpPr>
            <a:xfrm>
              <a:off x="873941" y="3007868"/>
              <a:ext cx="213658" cy="213658"/>
              <a:chOff x="269875" y="2854325"/>
              <a:chExt cx="333375" cy="333375"/>
            </a:xfrm>
          </p:grpSpPr>
          <p:sp>
            <p:nvSpPr>
              <p:cNvPr id="154" name="Rectangle 153">
                <a:extLst>
                  <a:ext uri="{FF2B5EF4-FFF2-40B4-BE49-F238E27FC236}">
                    <a16:creationId xmlns:a16="http://schemas.microsoft.com/office/drawing/2014/main" id="{CBCB9158-00F4-CB43-A5B9-579B21C8F907}"/>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5" name="Rectangle 154">
                <a:extLst>
                  <a:ext uri="{FF2B5EF4-FFF2-40B4-BE49-F238E27FC236}">
                    <a16:creationId xmlns:a16="http://schemas.microsoft.com/office/drawing/2014/main" id="{ED06AD21-4B53-D34A-A387-46BCC7BD565B}"/>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6" name="Rectangle 155">
                <a:extLst>
                  <a:ext uri="{FF2B5EF4-FFF2-40B4-BE49-F238E27FC236}">
                    <a16:creationId xmlns:a16="http://schemas.microsoft.com/office/drawing/2014/main" id="{B9EEDBCA-41E0-7543-913C-FFE7EC8BF379}"/>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7" name="Rectangle 156">
                <a:extLst>
                  <a:ext uri="{FF2B5EF4-FFF2-40B4-BE49-F238E27FC236}">
                    <a16:creationId xmlns:a16="http://schemas.microsoft.com/office/drawing/2014/main" id="{1BABB492-C8FC-0741-8400-6989AB4E2D45}"/>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8" name="Rectangle 157">
                <a:extLst>
                  <a:ext uri="{FF2B5EF4-FFF2-40B4-BE49-F238E27FC236}">
                    <a16:creationId xmlns:a16="http://schemas.microsoft.com/office/drawing/2014/main" id="{8A6BC50C-7588-A244-AB34-AE0915CC7D95}"/>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9" name="Rectangle 158">
                <a:extLst>
                  <a:ext uri="{FF2B5EF4-FFF2-40B4-BE49-F238E27FC236}">
                    <a16:creationId xmlns:a16="http://schemas.microsoft.com/office/drawing/2014/main" id="{CCE872BB-E430-7840-9544-8683BCB08BD8}"/>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0" name="Rectangle 159">
                <a:extLst>
                  <a:ext uri="{FF2B5EF4-FFF2-40B4-BE49-F238E27FC236}">
                    <a16:creationId xmlns:a16="http://schemas.microsoft.com/office/drawing/2014/main" id="{00B0285A-D5ED-344C-ABF7-23CC39C5B84B}"/>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1" name="Rectangle 160">
                <a:extLst>
                  <a:ext uri="{FF2B5EF4-FFF2-40B4-BE49-F238E27FC236}">
                    <a16:creationId xmlns:a16="http://schemas.microsoft.com/office/drawing/2014/main" id="{C7649A6E-6DDB-EE48-B564-6E015C72E1BD}"/>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2" name="Rectangle 161">
                <a:extLst>
                  <a:ext uri="{FF2B5EF4-FFF2-40B4-BE49-F238E27FC236}">
                    <a16:creationId xmlns:a16="http://schemas.microsoft.com/office/drawing/2014/main" id="{A06BDC2E-6D31-4A45-8FF7-26615F4AF048}"/>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3" name="Rectangle 162">
                <a:extLst>
                  <a:ext uri="{FF2B5EF4-FFF2-40B4-BE49-F238E27FC236}">
                    <a16:creationId xmlns:a16="http://schemas.microsoft.com/office/drawing/2014/main" id="{1D816E96-157D-2448-81CC-7B8E9F03C8F8}"/>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4" name="Rectangle 163">
                <a:extLst>
                  <a:ext uri="{FF2B5EF4-FFF2-40B4-BE49-F238E27FC236}">
                    <a16:creationId xmlns:a16="http://schemas.microsoft.com/office/drawing/2014/main" id="{518697A8-53F2-E646-9921-BAE70717FF96}"/>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5" name="Rectangle 164">
                <a:extLst>
                  <a:ext uri="{FF2B5EF4-FFF2-40B4-BE49-F238E27FC236}">
                    <a16:creationId xmlns:a16="http://schemas.microsoft.com/office/drawing/2014/main" id="{32CB1B7B-7AF2-5349-B08A-6B548FA0E0E7}"/>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6" name="Rectangle 165">
                <a:extLst>
                  <a:ext uri="{FF2B5EF4-FFF2-40B4-BE49-F238E27FC236}">
                    <a16:creationId xmlns:a16="http://schemas.microsoft.com/office/drawing/2014/main" id="{5378CA03-836B-5B48-A7C1-5296A12FF869}"/>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97" name="Group 96">
              <a:extLst>
                <a:ext uri="{FF2B5EF4-FFF2-40B4-BE49-F238E27FC236}">
                  <a16:creationId xmlns:a16="http://schemas.microsoft.com/office/drawing/2014/main" id="{455AE503-6AB3-BA4F-85FF-8529F536216E}"/>
                </a:ext>
              </a:extLst>
            </p:cNvPr>
            <p:cNvGrpSpPr/>
            <p:nvPr/>
          </p:nvGrpSpPr>
          <p:grpSpPr>
            <a:xfrm>
              <a:off x="1218643" y="3010175"/>
              <a:ext cx="213658" cy="213658"/>
              <a:chOff x="269875" y="2854325"/>
              <a:chExt cx="333375" cy="333375"/>
            </a:xfrm>
          </p:grpSpPr>
          <p:sp>
            <p:nvSpPr>
              <p:cNvPr id="141" name="Rectangle 140">
                <a:extLst>
                  <a:ext uri="{FF2B5EF4-FFF2-40B4-BE49-F238E27FC236}">
                    <a16:creationId xmlns:a16="http://schemas.microsoft.com/office/drawing/2014/main" id="{E6D7F0AA-35E6-2F4B-AABC-BDCEC1792E7D}"/>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2" name="Rectangle 141">
                <a:extLst>
                  <a:ext uri="{FF2B5EF4-FFF2-40B4-BE49-F238E27FC236}">
                    <a16:creationId xmlns:a16="http://schemas.microsoft.com/office/drawing/2014/main" id="{D7B252E7-DCD8-A14D-8B47-02AE29D03AAC}"/>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3" name="Rectangle 142">
                <a:extLst>
                  <a:ext uri="{FF2B5EF4-FFF2-40B4-BE49-F238E27FC236}">
                    <a16:creationId xmlns:a16="http://schemas.microsoft.com/office/drawing/2014/main" id="{932A3C9C-850F-0442-BC5B-0202F0BB0EED}"/>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4" name="Rectangle 143">
                <a:extLst>
                  <a:ext uri="{FF2B5EF4-FFF2-40B4-BE49-F238E27FC236}">
                    <a16:creationId xmlns:a16="http://schemas.microsoft.com/office/drawing/2014/main" id="{05F2D364-83F8-5646-BF72-D3118079269C}"/>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5" name="Rectangle 144">
                <a:extLst>
                  <a:ext uri="{FF2B5EF4-FFF2-40B4-BE49-F238E27FC236}">
                    <a16:creationId xmlns:a16="http://schemas.microsoft.com/office/drawing/2014/main" id="{94A6C9CE-C3C5-5649-B1F3-E1CA5E115448}"/>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6" name="Rectangle 145">
                <a:extLst>
                  <a:ext uri="{FF2B5EF4-FFF2-40B4-BE49-F238E27FC236}">
                    <a16:creationId xmlns:a16="http://schemas.microsoft.com/office/drawing/2014/main" id="{1F00689A-4C50-AB4B-AFD4-26C8729C50A4}"/>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7" name="Rectangle 146">
                <a:extLst>
                  <a:ext uri="{FF2B5EF4-FFF2-40B4-BE49-F238E27FC236}">
                    <a16:creationId xmlns:a16="http://schemas.microsoft.com/office/drawing/2014/main" id="{8DBDF714-DC00-3A4C-B65D-0C784C440075}"/>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8" name="Rectangle 147">
                <a:extLst>
                  <a:ext uri="{FF2B5EF4-FFF2-40B4-BE49-F238E27FC236}">
                    <a16:creationId xmlns:a16="http://schemas.microsoft.com/office/drawing/2014/main" id="{84F7DD58-DB6E-B942-9992-4DEDC3857F71}"/>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9" name="Rectangle 148">
                <a:extLst>
                  <a:ext uri="{FF2B5EF4-FFF2-40B4-BE49-F238E27FC236}">
                    <a16:creationId xmlns:a16="http://schemas.microsoft.com/office/drawing/2014/main" id="{341C0975-F17E-1047-A7FC-BE08F8751789}"/>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0" name="Rectangle 149">
                <a:extLst>
                  <a:ext uri="{FF2B5EF4-FFF2-40B4-BE49-F238E27FC236}">
                    <a16:creationId xmlns:a16="http://schemas.microsoft.com/office/drawing/2014/main" id="{DD500C24-3351-C64E-960B-13D051194F21}"/>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1" name="Rectangle 150">
                <a:extLst>
                  <a:ext uri="{FF2B5EF4-FFF2-40B4-BE49-F238E27FC236}">
                    <a16:creationId xmlns:a16="http://schemas.microsoft.com/office/drawing/2014/main" id="{567465D0-1B2B-BE4C-B764-6C2C1A5F9933}"/>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2" name="Rectangle 151">
                <a:extLst>
                  <a:ext uri="{FF2B5EF4-FFF2-40B4-BE49-F238E27FC236}">
                    <a16:creationId xmlns:a16="http://schemas.microsoft.com/office/drawing/2014/main" id="{45A99070-5710-574D-AB6D-E836F5671BE9}"/>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3" name="Rectangle 152">
                <a:extLst>
                  <a:ext uri="{FF2B5EF4-FFF2-40B4-BE49-F238E27FC236}">
                    <a16:creationId xmlns:a16="http://schemas.microsoft.com/office/drawing/2014/main" id="{6E82E67F-7811-B640-9352-C68AE9F46165}"/>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99" name="Group 98">
              <a:extLst>
                <a:ext uri="{FF2B5EF4-FFF2-40B4-BE49-F238E27FC236}">
                  <a16:creationId xmlns:a16="http://schemas.microsoft.com/office/drawing/2014/main" id="{2DE0D1F2-D847-3F4F-A8E5-88BB558DD97E}"/>
                </a:ext>
              </a:extLst>
            </p:cNvPr>
            <p:cNvGrpSpPr/>
            <p:nvPr/>
          </p:nvGrpSpPr>
          <p:grpSpPr>
            <a:xfrm>
              <a:off x="1784969" y="3007869"/>
              <a:ext cx="213658" cy="213658"/>
              <a:chOff x="269875" y="2854325"/>
              <a:chExt cx="333375" cy="333375"/>
            </a:xfrm>
          </p:grpSpPr>
          <p:sp>
            <p:nvSpPr>
              <p:cNvPr id="128" name="Rectangle 127">
                <a:extLst>
                  <a:ext uri="{FF2B5EF4-FFF2-40B4-BE49-F238E27FC236}">
                    <a16:creationId xmlns:a16="http://schemas.microsoft.com/office/drawing/2014/main" id="{89F54871-D001-5243-A832-9A46E0E59661}"/>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9" name="Rectangle 128">
                <a:extLst>
                  <a:ext uri="{FF2B5EF4-FFF2-40B4-BE49-F238E27FC236}">
                    <a16:creationId xmlns:a16="http://schemas.microsoft.com/office/drawing/2014/main" id="{A1F26D2B-3414-5842-A199-E8B8980F9F47}"/>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C37A6820-3A92-9B4D-AE6C-1F1DD85D63A7}"/>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1" name="Rectangle 130">
                <a:extLst>
                  <a:ext uri="{FF2B5EF4-FFF2-40B4-BE49-F238E27FC236}">
                    <a16:creationId xmlns:a16="http://schemas.microsoft.com/office/drawing/2014/main" id="{B41CF691-BD6D-FA42-AABE-F8AF279F0CA6}"/>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2" name="Rectangle 131">
                <a:extLst>
                  <a:ext uri="{FF2B5EF4-FFF2-40B4-BE49-F238E27FC236}">
                    <a16:creationId xmlns:a16="http://schemas.microsoft.com/office/drawing/2014/main" id="{071BFC4E-D30A-5944-8438-B78484558207}"/>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3" name="Rectangle 132">
                <a:extLst>
                  <a:ext uri="{FF2B5EF4-FFF2-40B4-BE49-F238E27FC236}">
                    <a16:creationId xmlns:a16="http://schemas.microsoft.com/office/drawing/2014/main" id="{BBB46359-C91F-9A40-B096-81FBE63F9E37}"/>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4" name="Rectangle 133">
                <a:extLst>
                  <a:ext uri="{FF2B5EF4-FFF2-40B4-BE49-F238E27FC236}">
                    <a16:creationId xmlns:a16="http://schemas.microsoft.com/office/drawing/2014/main" id="{B72324D4-45AF-BD4B-9CA9-BD1A73184FD9}"/>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5" name="Rectangle 134">
                <a:extLst>
                  <a:ext uri="{FF2B5EF4-FFF2-40B4-BE49-F238E27FC236}">
                    <a16:creationId xmlns:a16="http://schemas.microsoft.com/office/drawing/2014/main" id="{79EA4614-4223-5142-B2BB-142D165D990E}"/>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6" name="Rectangle 135">
                <a:extLst>
                  <a:ext uri="{FF2B5EF4-FFF2-40B4-BE49-F238E27FC236}">
                    <a16:creationId xmlns:a16="http://schemas.microsoft.com/office/drawing/2014/main" id="{0FA88A14-029D-7C45-879C-F75B69FCFFE3}"/>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7" name="Rectangle 136">
                <a:extLst>
                  <a:ext uri="{FF2B5EF4-FFF2-40B4-BE49-F238E27FC236}">
                    <a16:creationId xmlns:a16="http://schemas.microsoft.com/office/drawing/2014/main" id="{D7AA6AF8-52B4-F44F-A0EC-F5842EF0CBC8}"/>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8" name="Rectangle 137">
                <a:extLst>
                  <a:ext uri="{FF2B5EF4-FFF2-40B4-BE49-F238E27FC236}">
                    <a16:creationId xmlns:a16="http://schemas.microsoft.com/office/drawing/2014/main" id="{19C04D36-5306-4A41-8BD2-90646BD51CCE}"/>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9" name="Rectangle 138">
                <a:extLst>
                  <a:ext uri="{FF2B5EF4-FFF2-40B4-BE49-F238E27FC236}">
                    <a16:creationId xmlns:a16="http://schemas.microsoft.com/office/drawing/2014/main" id="{7D1FFC8E-EE38-434B-8A76-3CC8D7067169}"/>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0" name="Rectangle 139">
                <a:extLst>
                  <a:ext uri="{FF2B5EF4-FFF2-40B4-BE49-F238E27FC236}">
                    <a16:creationId xmlns:a16="http://schemas.microsoft.com/office/drawing/2014/main" id="{70980FD4-FD07-564E-A979-E17A391E15BC}"/>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100" name="Group 99">
              <a:extLst>
                <a:ext uri="{FF2B5EF4-FFF2-40B4-BE49-F238E27FC236}">
                  <a16:creationId xmlns:a16="http://schemas.microsoft.com/office/drawing/2014/main" id="{0D1D3BBA-E6CC-6440-A785-FB41EF2BAA56}"/>
                </a:ext>
              </a:extLst>
            </p:cNvPr>
            <p:cNvGrpSpPr/>
            <p:nvPr/>
          </p:nvGrpSpPr>
          <p:grpSpPr>
            <a:xfrm>
              <a:off x="2129671" y="3007868"/>
              <a:ext cx="213658" cy="213658"/>
              <a:chOff x="269875" y="2854325"/>
              <a:chExt cx="333375" cy="333375"/>
            </a:xfrm>
          </p:grpSpPr>
          <p:sp>
            <p:nvSpPr>
              <p:cNvPr id="115" name="Rectangle 114">
                <a:extLst>
                  <a:ext uri="{FF2B5EF4-FFF2-40B4-BE49-F238E27FC236}">
                    <a16:creationId xmlns:a16="http://schemas.microsoft.com/office/drawing/2014/main" id="{41CF0C52-7BC4-6D42-A94B-35F7CA89EC18}"/>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6" name="Rectangle 115">
                <a:extLst>
                  <a:ext uri="{FF2B5EF4-FFF2-40B4-BE49-F238E27FC236}">
                    <a16:creationId xmlns:a16="http://schemas.microsoft.com/office/drawing/2014/main" id="{C9AABAFB-1154-C942-89AD-0D94CC188E3B}"/>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7" name="Rectangle 116">
                <a:extLst>
                  <a:ext uri="{FF2B5EF4-FFF2-40B4-BE49-F238E27FC236}">
                    <a16:creationId xmlns:a16="http://schemas.microsoft.com/office/drawing/2014/main" id="{119A8F70-3F09-8741-893F-59C6E542A715}"/>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8" name="Rectangle 117">
                <a:extLst>
                  <a:ext uri="{FF2B5EF4-FFF2-40B4-BE49-F238E27FC236}">
                    <a16:creationId xmlns:a16="http://schemas.microsoft.com/office/drawing/2014/main" id="{CE1A8A66-A948-654D-B13E-9D6585201F7F}"/>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9" name="Rectangle 118">
                <a:extLst>
                  <a:ext uri="{FF2B5EF4-FFF2-40B4-BE49-F238E27FC236}">
                    <a16:creationId xmlns:a16="http://schemas.microsoft.com/office/drawing/2014/main" id="{A3B7DF57-1364-9142-8ACB-AF994CF31D4C}"/>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0" name="Rectangle 119">
                <a:extLst>
                  <a:ext uri="{FF2B5EF4-FFF2-40B4-BE49-F238E27FC236}">
                    <a16:creationId xmlns:a16="http://schemas.microsoft.com/office/drawing/2014/main" id="{5F3235C3-B286-E040-B939-8EC3F254AAFE}"/>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1" name="Rectangle 120">
                <a:extLst>
                  <a:ext uri="{FF2B5EF4-FFF2-40B4-BE49-F238E27FC236}">
                    <a16:creationId xmlns:a16="http://schemas.microsoft.com/office/drawing/2014/main" id="{8F9569F2-B345-054B-ADDF-9DD54EFD4DEE}"/>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2" name="Rectangle 121">
                <a:extLst>
                  <a:ext uri="{FF2B5EF4-FFF2-40B4-BE49-F238E27FC236}">
                    <a16:creationId xmlns:a16="http://schemas.microsoft.com/office/drawing/2014/main" id="{F512257E-5B8A-7849-8655-34C96D55571C}"/>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3" name="Rectangle 122">
                <a:extLst>
                  <a:ext uri="{FF2B5EF4-FFF2-40B4-BE49-F238E27FC236}">
                    <a16:creationId xmlns:a16="http://schemas.microsoft.com/office/drawing/2014/main" id="{C68AE9FB-A787-FD45-A196-CDBC6AD2D5E8}"/>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4" name="Rectangle 123">
                <a:extLst>
                  <a:ext uri="{FF2B5EF4-FFF2-40B4-BE49-F238E27FC236}">
                    <a16:creationId xmlns:a16="http://schemas.microsoft.com/office/drawing/2014/main" id="{64C5FFDC-94EC-6442-BF1E-3F12A35EE38C}"/>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5" name="Rectangle 124">
                <a:extLst>
                  <a:ext uri="{FF2B5EF4-FFF2-40B4-BE49-F238E27FC236}">
                    <a16:creationId xmlns:a16="http://schemas.microsoft.com/office/drawing/2014/main" id="{ECEA1CDF-BC21-8542-9914-E090BB3D2D3E}"/>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6" name="Rectangle 125">
                <a:extLst>
                  <a:ext uri="{FF2B5EF4-FFF2-40B4-BE49-F238E27FC236}">
                    <a16:creationId xmlns:a16="http://schemas.microsoft.com/office/drawing/2014/main" id="{C79F19DF-6272-DA4E-AB19-FF8C03AF4CF5}"/>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7" name="Rectangle 126">
                <a:extLst>
                  <a:ext uri="{FF2B5EF4-FFF2-40B4-BE49-F238E27FC236}">
                    <a16:creationId xmlns:a16="http://schemas.microsoft.com/office/drawing/2014/main" id="{8E1D6B91-8348-954C-8A86-1BD4E21981B0}"/>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101" name="Group 100">
              <a:extLst>
                <a:ext uri="{FF2B5EF4-FFF2-40B4-BE49-F238E27FC236}">
                  <a16:creationId xmlns:a16="http://schemas.microsoft.com/office/drawing/2014/main" id="{556F8C2B-AE61-FA49-8229-98679F4E5C39}"/>
                </a:ext>
              </a:extLst>
            </p:cNvPr>
            <p:cNvGrpSpPr/>
            <p:nvPr/>
          </p:nvGrpSpPr>
          <p:grpSpPr>
            <a:xfrm>
              <a:off x="2474373" y="3010175"/>
              <a:ext cx="213658" cy="213658"/>
              <a:chOff x="269875" y="2854325"/>
              <a:chExt cx="333375" cy="333375"/>
            </a:xfrm>
          </p:grpSpPr>
          <p:sp>
            <p:nvSpPr>
              <p:cNvPr id="102" name="Rectangle 101">
                <a:extLst>
                  <a:ext uri="{FF2B5EF4-FFF2-40B4-BE49-F238E27FC236}">
                    <a16:creationId xmlns:a16="http://schemas.microsoft.com/office/drawing/2014/main" id="{E1D875D7-E798-614B-ABD0-F46AD8D08071}"/>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3" name="Rectangle 102">
                <a:extLst>
                  <a:ext uri="{FF2B5EF4-FFF2-40B4-BE49-F238E27FC236}">
                    <a16:creationId xmlns:a16="http://schemas.microsoft.com/office/drawing/2014/main" id="{62C52259-613B-F748-8289-386A02A8A6E4}"/>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4" name="Rectangle 103">
                <a:extLst>
                  <a:ext uri="{FF2B5EF4-FFF2-40B4-BE49-F238E27FC236}">
                    <a16:creationId xmlns:a16="http://schemas.microsoft.com/office/drawing/2014/main" id="{C064B818-A818-A44B-88D5-4B8B64692BCD}"/>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5" name="Rectangle 104">
                <a:extLst>
                  <a:ext uri="{FF2B5EF4-FFF2-40B4-BE49-F238E27FC236}">
                    <a16:creationId xmlns:a16="http://schemas.microsoft.com/office/drawing/2014/main" id="{5A10EEA0-7811-774E-B4C7-753FB734E988}"/>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6" name="Rectangle 105">
                <a:extLst>
                  <a:ext uri="{FF2B5EF4-FFF2-40B4-BE49-F238E27FC236}">
                    <a16:creationId xmlns:a16="http://schemas.microsoft.com/office/drawing/2014/main" id="{1DBAE46E-049E-9E45-9D8E-7AE75E3EB17E}"/>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7" name="Rectangle 106">
                <a:extLst>
                  <a:ext uri="{FF2B5EF4-FFF2-40B4-BE49-F238E27FC236}">
                    <a16:creationId xmlns:a16="http://schemas.microsoft.com/office/drawing/2014/main" id="{300EFA72-4D5A-9F4C-A2E6-E6F3CD186B59}"/>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8" name="Rectangle 107">
                <a:extLst>
                  <a:ext uri="{FF2B5EF4-FFF2-40B4-BE49-F238E27FC236}">
                    <a16:creationId xmlns:a16="http://schemas.microsoft.com/office/drawing/2014/main" id="{B1B7A3C2-ACF4-CE42-8414-D91385C63A74}"/>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9" name="Rectangle 108">
                <a:extLst>
                  <a:ext uri="{FF2B5EF4-FFF2-40B4-BE49-F238E27FC236}">
                    <a16:creationId xmlns:a16="http://schemas.microsoft.com/office/drawing/2014/main" id="{21F807D4-F174-7E49-B657-BD80CECDD26F}"/>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0" name="Rectangle 109">
                <a:extLst>
                  <a:ext uri="{FF2B5EF4-FFF2-40B4-BE49-F238E27FC236}">
                    <a16:creationId xmlns:a16="http://schemas.microsoft.com/office/drawing/2014/main" id="{E17EED71-5462-284F-AF9C-A0A95549E317}"/>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1" name="Rectangle 110">
                <a:extLst>
                  <a:ext uri="{FF2B5EF4-FFF2-40B4-BE49-F238E27FC236}">
                    <a16:creationId xmlns:a16="http://schemas.microsoft.com/office/drawing/2014/main" id="{25DFAAB7-E5CF-8D41-B112-84AEC06335EC}"/>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2" name="Rectangle 111">
                <a:extLst>
                  <a:ext uri="{FF2B5EF4-FFF2-40B4-BE49-F238E27FC236}">
                    <a16:creationId xmlns:a16="http://schemas.microsoft.com/office/drawing/2014/main" id="{D64097AD-3E0F-7D48-A5C0-0B3AB3594600}"/>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3" name="Rectangle 112">
                <a:extLst>
                  <a:ext uri="{FF2B5EF4-FFF2-40B4-BE49-F238E27FC236}">
                    <a16:creationId xmlns:a16="http://schemas.microsoft.com/office/drawing/2014/main" id="{E2BA0815-ED9F-BD42-8C38-CEB11163CCBE}"/>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4" name="Rectangle 113">
                <a:extLst>
                  <a:ext uri="{FF2B5EF4-FFF2-40B4-BE49-F238E27FC236}">
                    <a16:creationId xmlns:a16="http://schemas.microsoft.com/office/drawing/2014/main" id="{EDB47D39-F9A0-FF4E-AF16-121CB1C65A4D}"/>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cxnSp>
          <p:nvCxnSpPr>
            <p:cNvPr id="181" name="Straight Arrow Connector 180">
              <a:extLst>
                <a:ext uri="{FF2B5EF4-FFF2-40B4-BE49-F238E27FC236}">
                  <a16:creationId xmlns:a16="http://schemas.microsoft.com/office/drawing/2014/main" id="{BA40D11E-3447-9744-81B4-27100D0F94E0}"/>
                </a:ext>
              </a:extLst>
            </p:cNvPr>
            <p:cNvCxnSpPr>
              <a:cxnSpLocks/>
            </p:cNvCxnSpPr>
            <p:nvPr/>
          </p:nvCxnSpPr>
          <p:spPr>
            <a:xfrm flipH="1">
              <a:off x="671677" y="2644663"/>
              <a:ext cx="300361" cy="30565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A648851D-67D6-6743-ADA1-C50798F37EDE}"/>
                </a:ext>
              </a:extLst>
            </p:cNvPr>
            <p:cNvCxnSpPr>
              <a:cxnSpLocks/>
            </p:cNvCxnSpPr>
            <p:nvPr/>
          </p:nvCxnSpPr>
          <p:spPr>
            <a:xfrm>
              <a:off x="984233" y="2644662"/>
              <a:ext cx="300361" cy="30565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3F193069-C379-9D44-87CF-2D8D73E6EDDA}"/>
                </a:ext>
              </a:extLst>
            </p:cNvPr>
            <p:cNvCxnSpPr>
              <a:cxnSpLocks/>
            </p:cNvCxnSpPr>
            <p:nvPr/>
          </p:nvCxnSpPr>
          <p:spPr>
            <a:xfrm>
              <a:off x="980769" y="2651501"/>
              <a:ext cx="0" cy="30644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B2E0C6A4-2CE3-6F4F-9389-0F4B164C17E3}"/>
                </a:ext>
              </a:extLst>
            </p:cNvPr>
            <p:cNvCxnSpPr>
              <a:cxnSpLocks/>
            </p:cNvCxnSpPr>
            <p:nvPr/>
          </p:nvCxnSpPr>
          <p:spPr>
            <a:xfrm flipH="1">
              <a:off x="1923896" y="2643590"/>
              <a:ext cx="300361" cy="30565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EA325B6-4EF7-6C47-AC39-0E6AF88B66CD}"/>
                </a:ext>
              </a:extLst>
            </p:cNvPr>
            <p:cNvCxnSpPr>
              <a:cxnSpLocks/>
            </p:cNvCxnSpPr>
            <p:nvPr/>
          </p:nvCxnSpPr>
          <p:spPr>
            <a:xfrm>
              <a:off x="2236452" y="2643589"/>
              <a:ext cx="300361" cy="30565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C805DB62-2AA7-5448-9BF1-8C347A8343BE}"/>
                </a:ext>
              </a:extLst>
            </p:cNvPr>
            <p:cNvCxnSpPr>
              <a:cxnSpLocks/>
            </p:cNvCxnSpPr>
            <p:nvPr/>
          </p:nvCxnSpPr>
          <p:spPr>
            <a:xfrm>
              <a:off x="2232988" y="2650428"/>
              <a:ext cx="0" cy="30644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sp>
          <p:nvSpPr>
            <p:cNvPr id="193" name="Oval 192">
              <a:extLst>
                <a:ext uri="{FF2B5EF4-FFF2-40B4-BE49-F238E27FC236}">
                  <a16:creationId xmlns:a16="http://schemas.microsoft.com/office/drawing/2014/main" id="{F90771FA-55C6-AB40-888F-48D39C857469}"/>
                </a:ext>
              </a:extLst>
            </p:cNvPr>
            <p:cNvSpPr/>
            <p:nvPr/>
          </p:nvSpPr>
          <p:spPr>
            <a:xfrm>
              <a:off x="3718150" y="2405213"/>
              <a:ext cx="300790" cy="300790"/>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2273"/>
                  </a:solidFill>
                  <a:effectLst/>
                  <a:uLnTx/>
                  <a:uFillTx/>
                  <a:latin typeface="Corbel" panose="020B0503020204020204"/>
                  <a:ea typeface="+mn-ea"/>
                  <a:cs typeface="+mn-cs"/>
                </a:rPr>
                <a:t>€</a:t>
              </a:r>
            </a:p>
          </p:txBody>
        </p:sp>
        <p:sp>
          <p:nvSpPr>
            <p:cNvPr id="194" name="TextBox 193">
              <a:extLst>
                <a:ext uri="{FF2B5EF4-FFF2-40B4-BE49-F238E27FC236}">
                  <a16:creationId xmlns:a16="http://schemas.microsoft.com/office/drawing/2014/main" id="{BD9E0F19-C627-7A44-902F-2036FEDD666B}"/>
                </a:ext>
              </a:extLst>
            </p:cNvPr>
            <p:cNvSpPr txBox="1"/>
            <p:nvPr/>
          </p:nvSpPr>
          <p:spPr>
            <a:xfrm>
              <a:off x="4099295" y="2067967"/>
              <a:ext cx="456971" cy="369332"/>
            </a:xfrm>
            <a:prstGeom prst="rect">
              <a:avLst/>
            </a:prstGeom>
            <a:noFill/>
          </p:spPr>
          <p:txBody>
            <a:bodyPr wrap="square" rtlCol="0">
              <a:spAutoFit/>
            </a:bodyPr>
            <a:lstStyle>
              <a:defPPr>
                <a:defRPr lang="en-US"/>
              </a:defPPr>
              <a:lvl1pP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2273"/>
                  </a:solidFill>
                  <a:effectLst/>
                  <a:uLnTx/>
                  <a:uFillTx/>
                  <a:latin typeface="Corbel" panose="020B0503020204020204"/>
                  <a:ea typeface="+mn-ea"/>
                  <a:cs typeface="+mn-cs"/>
                </a:rPr>
                <a:t>. . .</a:t>
              </a:r>
            </a:p>
          </p:txBody>
        </p:sp>
        <p:grpSp>
          <p:nvGrpSpPr>
            <p:cNvPr id="196" name="Group 195">
              <a:extLst>
                <a:ext uri="{FF2B5EF4-FFF2-40B4-BE49-F238E27FC236}">
                  <a16:creationId xmlns:a16="http://schemas.microsoft.com/office/drawing/2014/main" id="{3A2CDB0C-38A9-EE46-8456-983C455C7EEA}"/>
                </a:ext>
              </a:extLst>
            </p:cNvPr>
            <p:cNvGrpSpPr/>
            <p:nvPr/>
          </p:nvGrpSpPr>
          <p:grpSpPr>
            <a:xfrm>
              <a:off x="3242964" y="3007869"/>
              <a:ext cx="213658" cy="213658"/>
              <a:chOff x="269875" y="2854325"/>
              <a:chExt cx="333375" cy="333375"/>
            </a:xfrm>
          </p:grpSpPr>
          <p:sp>
            <p:nvSpPr>
              <p:cNvPr id="197" name="Rectangle 196">
                <a:extLst>
                  <a:ext uri="{FF2B5EF4-FFF2-40B4-BE49-F238E27FC236}">
                    <a16:creationId xmlns:a16="http://schemas.microsoft.com/office/drawing/2014/main" id="{97B6E170-2C3C-E94F-BF26-8707515053A3}"/>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8" name="Rectangle 197">
                <a:extLst>
                  <a:ext uri="{FF2B5EF4-FFF2-40B4-BE49-F238E27FC236}">
                    <a16:creationId xmlns:a16="http://schemas.microsoft.com/office/drawing/2014/main" id="{CB70E8EE-10E5-F94D-8A26-E43E34C1F067}"/>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9" name="Rectangle 198">
                <a:extLst>
                  <a:ext uri="{FF2B5EF4-FFF2-40B4-BE49-F238E27FC236}">
                    <a16:creationId xmlns:a16="http://schemas.microsoft.com/office/drawing/2014/main" id="{FB34A31B-D18C-7B49-99E2-201F2028731A}"/>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0" name="Rectangle 199">
                <a:extLst>
                  <a:ext uri="{FF2B5EF4-FFF2-40B4-BE49-F238E27FC236}">
                    <a16:creationId xmlns:a16="http://schemas.microsoft.com/office/drawing/2014/main" id="{C7A5F082-FB87-5343-84C2-26AB084FA9EA}"/>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1" name="Rectangle 200">
                <a:extLst>
                  <a:ext uri="{FF2B5EF4-FFF2-40B4-BE49-F238E27FC236}">
                    <a16:creationId xmlns:a16="http://schemas.microsoft.com/office/drawing/2014/main" id="{F8FA2A6E-D985-CA4C-97B2-CC518CCA26CE}"/>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2" name="Rectangle 201">
                <a:extLst>
                  <a:ext uri="{FF2B5EF4-FFF2-40B4-BE49-F238E27FC236}">
                    <a16:creationId xmlns:a16="http://schemas.microsoft.com/office/drawing/2014/main" id="{FE36B09C-6CC4-E849-B9DF-C7BC7F3DF8BA}"/>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3" name="Rectangle 202">
                <a:extLst>
                  <a:ext uri="{FF2B5EF4-FFF2-40B4-BE49-F238E27FC236}">
                    <a16:creationId xmlns:a16="http://schemas.microsoft.com/office/drawing/2014/main" id="{1231549B-83C8-2547-A7E8-E1F8A3DCA944}"/>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4" name="Rectangle 203">
                <a:extLst>
                  <a:ext uri="{FF2B5EF4-FFF2-40B4-BE49-F238E27FC236}">
                    <a16:creationId xmlns:a16="http://schemas.microsoft.com/office/drawing/2014/main" id="{9D58CC2E-D526-7443-8246-0CA683A38B41}"/>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5" name="Rectangle 204">
                <a:extLst>
                  <a:ext uri="{FF2B5EF4-FFF2-40B4-BE49-F238E27FC236}">
                    <a16:creationId xmlns:a16="http://schemas.microsoft.com/office/drawing/2014/main" id="{BDF4BFC5-05BC-7D44-A82C-3B0E345274AB}"/>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6" name="Rectangle 205">
                <a:extLst>
                  <a:ext uri="{FF2B5EF4-FFF2-40B4-BE49-F238E27FC236}">
                    <a16:creationId xmlns:a16="http://schemas.microsoft.com/office/drawing/2014/main" id="{FC7985ED-1066-8B49-BB73-5574C505ED39}"/>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7" name="Rectangle 206">
                <a:extLst>
                  <a:ext uri="{FF2B5EF4-FFF2-40B4-BE49-F238E27FC236}">
                    <a16:creationId xmlns:a16="http://schemas.microsoft.com/office/drawing/2014/main" id="{6AA7F4D4-BED7-5543-B187-F74202906FB5}"/>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8" name="Rectangle 207">
                <a:extLst>
                  <a:ext uri="{FF2B5EF4-FFF2-40B4-BE49-F238E27FC236}">
                    <a16:creationId xmlns:a16="http://schemas.microsoft.com/office/drawing/2014/main" id="{94383247-6D8C-CB49-BC80-38A53C05AEA2}"/>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9" name="Rectangle 208">
                <a:extLst>
                  <a:ext uri="{FF2B5EF4-FFF2-40B4-BE49-F238E27FC236}">
                    <a16:creationId xmlns:a16="http://schemas.microsoft.com/office/drawing/2014/main" id="{B9FACF4F-EF05-6E4D-B762-20D3245955F8}"/>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210" name="Group 209">
              <a:extLst>
                <a:ext uri="{FF2B5EF4-FFF2-40B4-BE49-F238E27FC236}">
                  <a16:creationId xmlns:a16="http://schemas.microsoft.com/office/drawing/2014/main" id="{252B9B42-8888-C646-90DA-28E29CC82E77}"/>
                </a:ext>
              </a:extLst>
            </p:cNvPr>
            <p:cNvGrpSpPr/>
            <p:nvPr/>
          </p:nvGrpSpPr>
          <p:grpSpPr>
            <a:xfrm>
              <a:off x="3587666" y="3007868"/>
              <a:ext cx="213658" cy="213658"/>
              <a:chOff x="269875" y="2854325"/>
              <a:chExt cx="333375" cy="333375"/>
            </a:xfrm>
          </p:grpSpPr>
          <p:sp>
            <p:nvSpPr>
              <p:cNvPr id="211" name="Rectangle 210">
                <a:extLst>
                  <a:ext uri="{FF2B5EF4-FFF2-40B4-BE49-F238E27FC236}">
                    <a16:creationId xmlns:a16="http://schemas.microsoft.com/office/drawing/2014/main" id="{AB84FB6F-98B7-5C4B-8D64-7C9AAF7508BB}"/>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2" name="Rectangle 211">
                <a:extLst>
                  <a:ext uri="{FF2B5EF4-FFF2-40B4-BE49-F238E27FC236}">
                    <a16:creationId xmlns:a16="http://schemas.microsoft.com/office/drawing/2014/main" id="{44F0AE17-EFC2-5049-B33F-B80EA359A7BF}"/>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3" name="Rectangle 212">
                <a:extLst>
                  <a:ext uri="{FF2B5EF4-FFF2-40B4-BE49-F238E27FC236}">
                    <a16:creationId xmlns:a16="http://schemas.microsoft.com/office/drawing/2014/main" id="{F5802EA5-4A86-5145-9C23-812EC74820BC}"/>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4" name="Rectangle 213">
                <a:extLst>
                  <a:ext uri="{FF2B5EF4-FFF2-40B4-BE49-F238E27FC236}">
                    <a16:creationId xmlns:a16="http://schemas.microsoft.com/office/drawing/2014/main" id="{1082B557-4DFC-2A47-8921-F6C7EC38158C}"/>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5" name="Rectangle 214">
                <a:extLst>
                  <a:ext uri="{FF2B5EF4-FFF2-40B4-BE49-F238E27FC236}">
                    <a16:creationId xmlns:a16="http://schemas.microsoft.com/office/drawing/2014/main" id="{7991C5A2-F67E-9948-BA45-088ADD36A557}"/>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6" name="Rectangle 215">
                <a:extLst>
                  <a:ext uri="{FF2B5EF4-FFF2-40B4-BE49-F238E27FC236}">
                    <a16:creationId xmlns:a16="http://schemas.microsoft.com/office/drawing/2014/main" id="{196D31D8-CBA3-FF40-9AE2-39524848D2F7}"/>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7" name="Rectangle 216">
                <a:extLst>
                  <a:ext uri="{FF2B5EF4-FFF2-40B4-BE49-F238E27FC236}">
                    <a16:creationId xmlns:a16="http://schemas.microsoft.com/office/drawing/2014/main" id="{BB8572AE-E907-D248-832D-AD76F87953E2}"/>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8" name="Rectangle 217">
                <a:extLst>
                  <a:ext uri="{FF2B5EF4-FFF2-40B4-BE49-F238E27FC236}">
                    <a16:creationId xmlns:a16="http://schemas.microsoft.com/office/drawing/2014/main" id="{18786D3F-E1EB-854D-B242-E14C233D2A61}"/>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9" name="Rectangle 218">
                <a:extLst>
                  <a:ext uri="{FF2B5EF4-FFF2-40B4-BE49-F238E27FC236}">
                    <a16:creationId xmlns:a16="http://schemas.microsoft.com/office/drawing/2014/main" id="{F0D2A7C0-5997-C94B-93EA-FC2129A3DCC6}"/>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0" name="Rectangle 219">
                <a:extLst>
                  <a:ext uri="{FF2B5EF4-FFF2-40B4-BE49-F238E27FC236}">
                    <a16:creationId xmlns:a16="http://schemas.microsoft.com/office/drawing/2014/main" id="{4A459AEE-D2AB-5340-8C52-922E3A61053B}"/>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1" name="Rectangle 220">
                <a:extLst>
                  <a:ext uri="{FF2B5EF4-FFF2-40B4-BE49-F238E27FC236}">
                    <a16:creationId xmlns:a16="http://schemas.microsoft.com/office/drawing/2014/main" id="{E4757F48-1661-3544-A6F5-7263C42E844D}"/>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2" name="Rectangle 221">
                <a:extLst>
                  <a:ext uri="{FF2B5EF4-FFF2-40B4-BE49-F238E27FC236}">
                    <a16:creationId xmlns:a16="http://schemas.microsoft.com/office/drawing/2014/main" id="{96593991-0F92-D94E-A640-3035C399AAD0}"/>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3" name="Rectangle 222">
                <a:extLst>
                  <a:ext uri="{FF2B5EF4-FFF2-40B4-BE49-F238E27FC236}">
                    <a16:creationId xmlns:a16="http://schemas.microsoft.com/office/drawing/2014/main" id="{9C519623-F3ED-A143-983E-770D468566A6}"/>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224" name="Group 223">
              <a:extLst>
                <a:ext uri="{FF2B5EF4-FFF2-40B4-BE49-F238E27FC236}">
                  <a16:creationId xmlns:a16="http://schemas.microsoft.com/office/drawing/2014/main" id="{BE35D8C0-96F1-AC4D-A348-2721944B9AA0}"/>
                </a:ext>
              </a:extLst>
            </p:cNvPr>
            <p:cNvGrpSpPr/>
            <p:nvPr/>
          </p:nvGrpSpPr>
          <p:grpSpPr>
            <a:xfrm>
              <a:off x="3932368" y="3010175"/>
              <a:ext cx="213658" cy="213658"/>
              <a:chOff x="269875" y="2854325"/>
              <a:chExt cx="333375" cy="333375"/>
            </a:xfrm>
          </p:grpSpPr>
          <p:sp>
            <p:nvSpPr>
              <p:cNvPr id="225" name="Rectangle 224">
                <a:extLst>
                  <a:ext uri="{FF2B5EF4-FFF2-40B4-BE49-F238E27FC236}">
                    <a16:creationId xmlns:a16="http://schemas.microsoft.com/office/drawing/2014/main" id="{68D790BA-DA66-404A-909E-36FEE817E1D4}"/>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6" name="Rectangle 225">
                <a:extLst>
                  <a:ext uri="{FF2B5EF4-FFF2-40B4-BE49-F238E27FC236}">
                    <a16:creationId xmlns:a16="http://schemas.microsoft.com/office/drawing/2014/main" id="{EAA349AD-A28A-7C47-B0B2-777F8905B21C}"/>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7" name="Rectangle 226">
                <a:extLst>
                  <a:ext uri="{FF2B5EF4-FFF2-40B4-BE49-F238E27FC236}">
                    <a16:creationId xmlns:a16="http://schemas.microsoft.com/office/drawing/2014/main" id="{80A3695A-A699-4940-B9C3-CBF4272E3874}"/>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8" name="Rectangle 227">
                <a:extLst>
                  <a:ext uri="{FF2B5EF4-FFF2-40B4-BE49-F238E27FC236}">
                    <a16:creationId xmlns:a16="http://schemas.microsoft.com/office/drawing/2014/main" id="{F94C9A1E-0996-2444-8BD0-14FE6412281E}"/>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9" name="Rectangle 228">
                <a:extLst>
                  <a:ext uri="{FF2B5EF4-FFF2-40B4-BE49-F238E27FC236}">
                    <a16:creationId xmlns:a16="http://schemas.microsoft.com/office/drawing/2014/main" id="{328C00EC-65CF-0A4F-B9A3-9DCE3E6A002B}"/>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0" name="Rectangle 229">
                <a:extLst>
                  <a:ext uri="{FF2B5EF4-FFF2-40B4-BE49-F238E27FC236}">
                    <a16:creationId xmlns:a16="http://schemas.microsoft.com/office/drawing/2014/main" id="{F5B7CCAC-E646-9C41-BDB3-CCC844A6D9E6}"/>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1" name="Rectangle 230">
                <a:extLst>
                  <a:ext uri="{FF2B5EF4-FFF2-40B4-BE49-F238E27FC236}">
                    <a16:creationId xmlns:a16="http://schemas.microsoft.com/office/drawing/2014/main" id="{F92F2C53-CE7F-CC49-B48F-0302E0F1D155}"/>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2" name="Rectangle 231">
                <a:extLst>
                  <a:ext uri="{FF2B5EF4-FFF2-40B4-BE49-F238E27FC236}">
                    <a16:creationId xmlns:a16="http://schemas.microsoft.com/office/drawing/2014/main" id="{48AC9D8D-F921-0A41-B84C-EFCFFDEBF941}"/>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3" name="Rectangle 232">
                <a:extLst>
                  <a:ext uri="{FF2B5EF4-FFF2-40B4-BE49-F238E27FC236}">
                    <a16:creationId xmlns:a16="http://schemas.microsoft.com/office/drawing/2014/main" id="{C9A21088-8F80-9744-9F16-B8CE301C7BB1}"/>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4" name="Rectangle 233">
                <a:extLst>
                  <a:ext uri="{FF2B5EF4-FFF2-40B4-BE49-F238E27FC236}">
                    <a16:creationId xmlns:a16="http://schemas.microsoft.com/office/drawing/2014/main" id="{513E1264-D1D2-3B4A-9EBB-04C5C86DF262}"/>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5" name="Rectangle 234">
                <a:extLst>
                  <a:ext uri="{FF2B5EF4-FFF2-40B4-BE49-F238E27FC236}">
                    <a16:creationId xmlns:a16="http://schemas.microsoft.com/office/drawing/2014/main" id="{4B49E476-98D1-0247-A5A6-9923CB006722}"/>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6" name="Rectangle 235">
                <a:extLst>
                  <a:ext uri="{FF2B5EF4-FFF2-40B4-BE49-F238E27FC236}">
                    <a16:creationId xmlns:a16="http://schemas.microsoft.com/office/drawing/2014/main" id="{4D37E298-E435-264B-8949-9BFD9AF4D505}"/>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7" name="Rectangle 236">
                <a:extLst>
                  <a:ext uri="{FF2B5EF4-FFF2-40B4-BE49-F238E27FC236}">
                    <a16:creationId xmlns:a16="http://schemas.microsoft.com/office/drawing/2014/main" id="{9762F2BE-DF23-3149-ABF2-54287DD29763}"/>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239" name="Group 238">
              <a:extLst>
                <a:ext uri="{FF2B5EF4-FFF2-40B4-BE49-F238E27FC236}">
                  <a16:creationId xmlns:a16="http://schemas.microsoft.com/office/drawing/2014/main" id="{40E611A2-1E92-DB40-8C05-A2C6B2EF02C7}"/>
                </a:ext>
              </a:extLst>
            </p:cNvPr>
            <p:cNvGrpSpPr/>
            <p:nvPr/>
          </p:nvGrpSpPr>
          <p:grpSpPr>
            <a:xfrm>
              <a:off x="4498694" y="3007869"/>
              <a:ext cx="213658" cy="213658"/>
              <a:chOff x="269875" y="2854325"/>
              <a:chExt cx="333375" cy="333375"/>
            </a:xfrm>
          </p:grpSpPr>
          <p:sp>
            <p:nvSpPr>
              <p:cNvPr id="240" name="Rectangle 239">
                <a:extLst>
                  <a:ext uri="{FF2B5EF4-FFF2-40B4-BE49-F238E27FC236}">
                    <a16:creationId xmlns:a16="http://schemas.microsoft.com/office/drawing/2014/main" id="{1769075C-4031-B849-A020-0F2479A101A1}"/>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1" name="Rectangle 240">
                <a:extLst>
                  <a:ext uri="{FF2B5EF4-FFF2-40B4-BE49-F238E27FC236}">
                    <a16:creationId xmlns:a16="http://schemas.microsoft.com/office/drawing/2014/main" id="{431FA4A2-57D7-444D-B14C-231C85466725}"/>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2" name="Rectangle 241">
                <a:extLst>
                  <a:ext uri="{FF2B5EF4-FFF2-40B4-BE49-F238E27FC236}">
                    <a16:creationId xmlns:a16="http://schemas.microsoft.com/office/drawing/2014/main" id="{44EE3E8E-E46D-FF46-A94D-226F39CB266F}"/>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3" name="Rectangle 242">
                <a:extLst>
                  <a:ext uri="{FF2B5EF4-FFF2-40B4-BE49-F238E27FC236}">
                    <a16:creationId xmlns:a16="http://schemas.microsoft.com/office/drawing/2014/main" id="{409EAC05-820A-D54D-81E2-8E4EE6B58367}"/>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4" name="Rectangle 243">
                <a:extLst>
                  <a:ext uri="{FF2B5EF4-FFF2-40B4-BE49-F238E27FC236}">
                    <a16:creationId xmlns:a16="http://schemas.microsoft.com/office/drawing/2014/main" id="{AF99A8F5-EF11-1748-A7F9-D1D124951E8D}"/>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5" name="Rectangle 244">
                <a:extLst>
                  <a:ext uri="{FF2B5EF4-FFF2-40B4-BE49-F238E27FC236}">
                    <a16:creationId xmlns:a16="http://schemas.microsoft.com/office/drawing/2014/main" id="{EBA78BF4-6B9A-5E4C-9728-8D2A1E3E5435}"/>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6" name="Rectangle 245">
                <a:extLst>
                  <a:ext uri="{FF2B5EF4-FFF2-40B4-BE49-F238E27FC236}">
                    <a16:creationId xmlns:a16="http://schemas.microsoft.com/office/drawing/2014/main" id="{8D50DBD7-F931-2444-99E6-88F31BF85D02}"/>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7" name="Rectangle 246">
                <a:extLst>
                  <a:ext uri="{FF2B5EF4-FFF2-40B4-BE49-F238E27FC236}">
                    <a16:creationId xmlns:a16="http://schemas.microsoft.com/office/drawing/2014/main" id="{15EB97E0-EB6F-9642-A541-041E2E8F71E3}"/>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8" name="Rectangle 247">
                <a:extLst>
                  <a:ext uri="{FF2B5EF4-FFF2-40B4-BE49-F238E27FC236}">
                    <a16:creationId xmlns:a16="http://schemas.microsoft.com/office/drawing/2014/main" id="{17F957E4-9013-3743-843D-F36864CE67BA}"/>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9" name="Rectangle 248">
                <a:extLst>
                  <a:ext uri="{FF2B5EF4-FFF2-40B4-BE49-F238E27FC236}">
                    <a16:creationId xmlns:a16="http://schemas.microsoft.com/office/drawing/2014/main" id="{40615BF5-E281-1041-B45D-7515649859CD}"/>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0" name="Rectangle 249">
                <a:extLst>
                  <a:ext uri="{FF2B5EF4-FFF2-40B4-BE49-F238E27FC236}">
                    <a16:creationId xmlns:a16="http://schemas.microsoft.com/office/drawing/2014/main" id="{FF74D93E-CE6A-774B-BFF8-8C8C38ADF0F5}"/>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1" name="Rectangle 250">
                <a:extLst>
                  <a:ext uri="{FF2B5EF4-FFF2-40B4-BE49-F238E27FC236}">
                    <a16:creationId xmlns:a16="http://schemas.microsoft.com/office/drawing/2014/main" id="{EB4214B8-380F-4047-BD89-3DB513D2441E}"/>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2" name="Rectangle 251">
                <a:extLst>
                  <a:ext uri="{FF2B5EF4-FFF2-40B4-BE49-F238E27FC236}">
                    <a16:creationId xmlns:a16="http://schemas.microsoft.com/office/drawing/2014/main" id="{E89C6831-965E-2C40-8FB9-081BE0E62338}"/>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253" name="Group 252">
              <a:extLst>
                <a:ext uri="{FF2B5EF4-FFF2-40B4-BE49-F238E27FC236}">
                  <a16:creationId xmlns:a16="http://schemas.microsoft.com/office/drawing/2014/main" id="{4BA4DA70-99C7-1346-8800-7044992ED86E}"/>
                </a:ext>
              </a:extLst>
            </p:cNvPr>
            <p:cNvGrpSpPr/>
            <p:nvPr/>
          </p:nvGrpSpPr>
          <p:grpSpPr>
            <a:xfrm>
              <a:off x="4843396" y="3007868"/>
              <a:ext cx="213658" cy="213658"/>
              <a:chOff x="269875" y="2854325"/>
              <a:chExt cx="333375" cy="333375"/>
            </a:xfrm>
          </p:grpSpPr>
          <p:sp>
            <p:nvSpPr>
              <p:cNvPr id="254" name="Rectangle 253">
                <a:extLst>
                  <a:ext uri="{FF2B5EF4-FFF2-40B4-BE49-F238E27FC236}">
                    <a16:creationId xmlns:a16="http://schemas.microsoft.com/office/drawing/2014/main" id="{971B3199-6D4A-E744-A2B0-81576949A631}"/>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5" name="Rectangle 254">
                <a:extLst>
                  <a:ext uri="{FF2B5EF4-FFF2-40B4-BE49-F238E27FC236}">
                    <a16:creationId xmlns:a16="http://schemas.microsoft.com/office/drawing/2014/main" id="{A541CF3E-D212-E04C-8F83-8EF50918F659}"/>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6" name="Rectangle 255">
                <a:extLst>
                  <a:ext uri="{FF2B5EF4-FFF2-40B4-BE49-F238E27FC236}">
                    <a16:creationId xmlns:a16="http://schemas.microsoft.com/office/drawing/2014/main" id="{99EA5E79-E6BD-4C42-A401-714F9B9543EB}"/>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7" name="Rectangle 256">
                <a:extLst>
                  <a:ext uri="{FF2B5EF4-FFF2-40B4-BE49-F238E27FC236}">
                    <a16:creationId xmlns:a16="http://schemas.microsoft.com/office/drawing/2014/main" id="{EA86FF18-FF47-9246-BBF7-8950C56CEC73}"/>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8" name="Rectangle 257">
                <a:extLst>
                  <a:ext uri="{FF2B5EF4-FFF2-40B4-BE49-F238E27FC236}">
                    <a16:creationId xmlns:a16="http://schemas.microsoft.com/office/drawing/2014/main" id="{8464ADD3-A9FC-134F-A675-3AFD1ADA8D2E}"/>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9" name="Rectangle 258">
                <a:extLst>
                  <a:ext uri="{FF2B5EF4-FFF2-40B4-BE49-F238E27FC236}">
                    <a16:creationId xmlns:a16="http://schemas.microsoft.com/office/drawing/2014/main" id="{59F961F6-A0B0-5243-9166-86A6BF9B5EFC}"/>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0" name="Rectangle 259">
                <a:extLst>
                  <a:ext uri="{FF2B5EF4-FFF2-40B4-BE49-F238E27FC236}">
                    <a16:creationId xmlns:a16="http://schemas.microsoft.com/office/drawing/2014/main" id="{1851E34F-D6A9-E842-ACA8-B7A4F1CAE7DF}"/>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1" name="Rectangle 260">
                <a:extLst>
                  <a:ext uri="{FF2B5EF4-FFF2-40B4-BE49-F238E27FC236}">
                    <a16:creationId xmlns:a16="http://schemas.microsoft.com/office/drawing/2014/main" id="{191B0698-AFD9-AC40-A805-FB9A3CBB554F}"/>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2" name="Rectangle 261">
                <a:extLst>
                  <a:ext uri="{FF2B5EF4-FFF2-40B4-BE49-F238E27FC236}">
                    <a16:creationId xmlns:a16="http://schemas.microsoft.com/office/drawing/2014/main" id="{600B9B8B-3A5F-244B-AD4E-A7BFA85C7825}"/>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3" name="Rectangle 262">
                <a:extLst>
                  <a:ext uri="{FF2B5EF4-FFF2-40B4-BE49-F238E27FC236}">
                    <a16:creationId xmlns:a16="http://schemas.microsoft.com/office/drawing/2014/main" id="{592919F9-92F2-A44E-8030-DBA7D48F79FF}"/>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4" name="Rectangle 263">
                <a:extLst>
                  <a:ext uri="{FF2B5EF4-FFF2-40B4-BE49-F238E27FC236}">
                    <a16:creationId xmlns:a16="http://schemas.microsoft.com/office/drawing/2014/main" id="{ECB02600-83A2-3846-A828-8BB42CB8E28E}"/>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5" name="Rectangle 264">
                <a:extLst>
                  <a:ext uri="{FF2B5EF4-FFF2-40B4-BE49-F238E27FC236}">
                    <a16:creationId xmlns:a16="http://schemas.microsoft.com/office/drawing/2014/main" id="{29D607AD-5A66-3F4A-84CA-C430F20AF054}"/>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6" name="Rectangle 265">
                <a:extLst>
                  <a:ext uri="{FF2B5EF4-FFF2-40B4-BE49-F238E27FC236}">
                    <a16:creationId xmlns:a16="http://schemas.microsoft.com/office/drawing/2014/main" id="{4B0D5399-2299-FF45-AE9B-A1AA479739DF}"/>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267" name="Group 266">
              <a:extLst>
                <a:ext uri="{FF2B5EF4-FFF2-40B4-BE49-F238E27FC236}">
                  <a16:creationId xmlns:a16="http://schemas.microsoft.com/office/drawing/2014/main" id="{C09D1C69-EF75-A147-8061-3443AB9A32F4}"/>
                </a:ext>
              </a:extLst>
            </p:cNvPr>
            <p:cNvGrpSpPr/>
            <p:nvPr/>
          </p:nvGrpSpPr>
          <p:grpSpPr>
            <a:xfrm>
              <a:off x="5188098" y="3010175"/>
              <a:ext cx="213658" cy="213658"/>
              <a:chOff x="269875" y="2854325"/>
              <a:chExt cx="333375" cy="333375"/>
            </a:xfrm>
          </p:grpSpPr>
          <p:sp>
            <p:nvSpPr>
              <p:cNvPr id="268" name="Rectangle 267">
                <a:extLst>
                  <a:ext uri="{FF2B5EF4-FFF2-40B4-BE49-F238E27FC236}">
                    <a16:creationId xmlns:a16="http://schemas.microsoft.com/office/drawing/2014/main" id="{D0AC3181-CA0B-8A4A-9C06-64FC15A6D263}"/>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9" name="Rectangle 268">
                <a:extLst>
                  <a:ext uri="{FF2B5EF4-FFF2-40B4-BE49-F238E27FC236}">
                    <a16:creationId xmlns:a16="http://schemas.microsoft.com/office/drawing/2014/main" id="{2221B708-8C92-1F46-A246-02037CBEE1A0}"/>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0" name="Rectangle 269">
                <a:extLst>
                  <a:ext uri="{FF2B5EF4-FFF2-40B4-BE49-F238E27FC236}">
                    <a16:creationId xmlns:a16="http://schemas.microsoft.com/office/drawing/2014/main" id="{D88D1271-A94F-E643-97A1-F25BCB41C3E7}"/>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1" name="Rectangle 270">
                <a:extLst>
                  <a:ext uri="{FF2B5EF4-FFF2-40B4-BE49-F238E27FC236}">
                    <a16:creationId xmlns:a16="http://schemas.microsoft.com/office/drawing/2014/main" id="{BA4A30B0-ECB0-0E42-A4C4-63DC55D5BDAE}"/>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2" name="Rectangle 271">
                <a:extLst>
                  <a:ext uri="{FF2B5EF4-FFF2-40B4-BE49-F238E27FC236}">
                    <a16:creationId xmlns:a16="http://schemas.microsoft.com/office/drawing/2014/main" id="{7B4FAA29-E76B-3344-8E90-F51349295972}"/>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3" name="Rectangle 272">
                <a:extLst>
                  <a:ext uri="{FF2B5EF4-FFF2-40B4-BE49-F238E27FC236}">
                    <a16:creationId xmlns:a16="http://schemas.microsoft.com/office/drawing/2014/main" id="{CFF48FD5-0D3E-574A-ACA3-4BFE082E2BA2}"/>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4" name="Rectangle 273">
                <a:extLst>
                  <a:ext uri="{FF2B5EF4-FFF2-40B4-BE49-F238E27FC236}">
                    <a16:creationId xmlns:a16="http://schemas.microsoft.com/office/drawing/2014/main" id="{5117AF10-A159-354C-BAC1-28CE4BB2F843}"/>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5" name="Rectangle 274">
                <a:extLst>
                  <a:ext uri="{FF2B5EF4-FFF2-40B4-BE49-F238E27FC236}">
                    <a16:creationId xmlns:a16="http://schemas.microsoft.com/office/drawing/2014/main" id="{ACC80C23-0FAC-E346-91F3-67F3B3B9B884}"/>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6" name="Rectangle 275">
                <a:extLst>
                  <a:ext uri="{FF2B5EF4-FFF2-40B4-BE49-F238E27FC236}">
                    <a16:creationId xmlns:a16="http://schemas.microsoft.com/office/drawing/2014/main" id="{626D139C-941F-2A44-80CA-DF14E97432E7}"/>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7" name="Rectangle 276">
                <a:extLst>
                  <a:ext uri="{FF2B5EF4-FFF2-40B4-BE49-F238E27FC236}">
                    <a16:creationId xmlns:a16="http://schemas.microsoft.com/office/drawing/2014/main" id="{F9EDB387-5E62-F748-A617-9257F0E9FC44}"/>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8" name="Rectangle 277">
                <a:extLst>
                  <a:ext uri="{FF2B5EF4-FFF2-40B4-BE49-F238E27FC236}">
                    <a16:creationId xmlns:a16="http://schemas.microsoft.com/office/drawing/2014/main" id="{732D85E7-4347-D64C-8558-E607A1EBF7AA}"/>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79" name="Rectangle 278">
                <a:extLst>
                  <a:ext uri="{FF2B5EF4-FFF2-40B4-BE49-F238E27FC236}">
                    <a16:creationId xmlns:a16="http://schemas.microsoft.com/office/drawing/2014/main" id="{BB511A1C-BCA8-E84B-A735-5DC3377B9868}"/>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0" name="Rectangle 279">
                <a:extLst>
                  <a:ext uri="{FF2B5EF4-FFF2-40B4-BE49-F238E27FC236}">
                    <a16:creationId xmlns:a16="http://schemas.microsoft.com/office/drawing/2014/main" id="{33BB458B-D17C-B043-930E-2F81B52019F7}"/>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cxnSp>
          <p:nvCxnSpPr>
            <p:cNvPr id="281" name="Straight Arrow Connector 280">
              <a:extLst>
                <a:ext uri="{FF2B5EF4-FFF2-40B4-BE49-F238E27FC236}">
                  <a16:creationId xmlns:a16="http://schemas.microsoft.com/office/drawing/2014/main" id="{1789D09B-044F-7B4B-9FF7-17E665BF78FA}"/>
                </a:ext>
              </a:extLst>
            </p:cNvPr>
            <p:cNvCxnSpPr>
              <a:cxnSpLocks/>
            </p:cNvCxnSpPr>
            <p:nvPr/>
          </p:nvCxnSpPr>
          <p:spPr>
            <a:xfrm flipH="1">
              <a:off x="3385402" y="2644663"/>
              <a:ext cx="300361" cy="30565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90A711FC-D469-3641-94C2-41B4F8593929}"/>
                </a:ext>
              </a:extLst>
            </p:cNvPr>
            <p:cNvCxnSpPr>
              <a:cxnSpLocks/>
            </p:cNvCxnSpPr>
            <p:nvPr/>
          </p:nvCxnSpPr>
          <p:spPr>
            <a:xfrm>
              <a:off x="3697958" y="2644662"/>
              <a:ext cx="300361" cy="30565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23DCC93D-F664-654A-B750-A9855713601C}"/>
                </a:ext>
              </a:extLst>
            </p:cNvPr>
            <p:cNvCxnSpPr>
              <a:cxnSpLocks/>
            </p:cNvCxnSpPr>
            <p:nvPr/>
          </p:nvCxnSpPr>
          <p:spPr>
            <a:xfrm>
              <a:off x="3694494" y="2651501"/>
              <a:ext cx="0" cy="30644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86E7DA24-48FE-5943-BF26-1E4CF62C102B}"/>
                </a:ext>
              </a:extLst>
            </p:cNvPr>
            <p:cNvCxnSpPr>
              <a:cxnSpLocks/>
            </p:cNvCxnSpPr>
            <p:nvPr/>
          </p:nvCxnSpPr>
          <p:spPr>
            <a:xfrm flipH="1">
              <a:off x="4637621" y="2643590"/>
              <a:ext cx="300361" cy="30565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CFA4D534-8DC2-2E48-B3DD-AAE87F865603}"/>
                </a:ext>
              </a:extLst>
            </p:cNvPr>
            <p:cNvCxnSpPr>
              <a:cxnSpLocks/>
            </p:cNvCxnSpPr>
            <p:nvPr/>
          </p:nvCxnSpPr>
          <p:spPr>
            <a:xfrm>
              <a:off x="4950177" y="2643589"/>
              <a:ext cx="300361" cy="30565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B79957DE-5624-6F4F-AE5F-B1DC0C3D0C24}"/>
                </a:ext>
              </a:extLst>
            </p:cNvPr>
            <p:cNvCxnSpPr>
              <a:cxnSpLocks/>
            </p:cNvCxnSpPr>
            <p:nvPr/>
          </p:nvCxnSpPr>
          <p:spPr>
            <a:xfrm>
              <a:off x="4946713" y="2650428"/>
              <a:ext cx="0" cy="30644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36C32168-8633-D54D-B8AC-5F376D03048E}"/>
                </a:ext>
              </a:extLst>
            </p:cNvPr>
            <p:cNvGrpSpPr/>
            <p:nvPr/>
          </p:nvGrpSpPr>
          <p:grpSpPr>
            <a:xfrm>
              <a:off x="2802377" y="3703062"/>
              <a:ext cx="416956" cy="416956"/>
              <a:chOff x="269875" y="2854325"/>
              <a:chExt cx="333375" cy="333375"/>
            </a:xfrm>
          </p:grpSpPr>
          <p:sp>
            <p:nvSpPr>
              <p:cNvPr id="289" name="Rectangle 288">
                <a:extLst>
                  <a:ext uri="{FF2B5EF4-FFF2-40B4-BE49-F238E27FC236}">
                    <a16:creationId xmlns:a16="http://schemas.microsoft.com/office/drawing/2014/main" id="{B8BE1973-7335-D745-BD5D-26918C647242}"/>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0" name="Rectangle 289">
                <a:extLst>
                  <a:ext uri="{FF2B5EF4-FFF2-40B4-BE49-F238E27FC236}">
                    <a16:creationId xmlns:a16="http://schemas.microsoft.com/office/drawing/2014/main" id="{081AB470-036B-2B4F-94E7-5468B2C25335}"/>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1" name="Rectangle 290">
                <a:extLst>
                  <a:ext uri="{FF2B5EF4-FFF2-40B4-BE49-F238E27FC236}">
                    <a16:creationId xmlns:a16="http://schemas.microsoft.com/office/drawing/2014/main" id="{299CB3AC-A639-2745-84E8-87B3118605AC}"/>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2" name="Rectangle 291">
                <a:extLst>
                  <a:ext uri="{FF2B5EF4-FFF2-40B4-BE49-F238E27FC236}">
                    <a16:creationId xmlns:a16="http://schemas.microsoft.com/office/drawing/2014/main" id="{57B39264-145B-F14F-81B1-851B9A1B272D}"/>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3" name="Rectangle 292">
                <a:extLst>
                  <a:ext uri="{FF2B5EF4-FFF2-40B4-BE49-F238E27FC236}">
                    <a16:creationId xmlns:a16="http://schemas.microsoft.com/office/drawing/2014/main" id="{0750FD20-C8A1-7B47-A843-4C39D8452B69}"/>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4" name="Rectangle 293">
                <a:extLst>
                  <a:ext uri="{FF2B5EF4-FFF2-40B4-BE49-F238E27FC236}">
                    <a16:creationId xmlns:a16="http://schemas.microsoft.com/office/drawing/2014/main" id="{ADF060AF-F494-EC45-8471-11A09B3A78A5}"/>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5" name="Rectangle 294">
                <a:extLst>
                  <a:ext uri="{FF2B5EF4-FFF2-40B4-BE49-F238E27FC236}">
                    <a16:creationId xmlns:a16="http://schemas.microsoft.com/office/drawing/2014/main" id="{91D4EA71-6B29-394C-B208-5E382AA60D2E}"/>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6" name="Rectangle 295">
                <a:extLst>
                  <a:ext uri="{FF2B5EF4-FFF2-40B4-BE49-F238E27FC236}">
                    <a16:creationId xmlns:a16="http://schemas.microsoft.com/office/drawing/2014/main" id="{13CB5150-DC48-854F-9481-7DF73E1AB6F4}"/>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7" name="Rectangle 296">
                <a:extLst>
                  <a:ext uri="{FF2B5EF4-FFF2-40B4-BE49-F238E27FC236}">
                    <a16:creationId xmlns:a16="http://schemas.microsoft.com/office/drawing/2014/main" id="{C4090D62-8941-F841-A36C-1A49BA020B90}"/>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8" name="Rectangle 297">
                <a:extLst>
                  <a:ext uri="{FF2B5EF4-FFF2-40B4-BE49-F238E27FC236}">
                    <a16:creationId xmlns:a16="http://schemas.microsoft.com/office/drawing/2014/main" id="{762B26AE-ABAC-5946-8615-82D4C13822A4}"/>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9" name="Rectangle 298">
                <a:extLst>
                  <a:ext uri="{FF2B5EF4-FFF2-40B4-BE49-F238E27FC236}">
                    <a16:creationId xmlns:a16="http://schemas.microsoft.com/office/drawing/2014/main" id="{AD2F0BB8-DDB0-5346-AC86-D85D09D5ACFE}"/>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00" name="Rectangle 299">
                <a:extLst>
                  <a:ext uri="{FF2B5EF4-FFF2-40B4-BE49-F238E27FC236}">
                    <a16:creationId xmlns:a16="http://schemas.microsoft.com/office/drawing/2014/main" id="{A23BF925-897E-9A4B-84A3-01F22EBC9465}"/>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01" name="Rectangle 300">
                <a:extLst>
                  <a:ext uri="{FF2B5EF4-FFF2-40B4-BE49-F238E27FC236}">
                    <a16:creationId xmlns:a16="http://schemas.microsoft.com/office/drawing/2014/main" id="{817162C2-28A7-4949-8296-415AA71FB507}"/>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372" name="TextBox 371">
              <a:extLst>
                <a:ext uri="{FF2B5EF4-FFF2-40B4-BE49-F238E27FC236}">
                  <a16:creationId xmlns:a16="http://schemas.microsoft.com/office/drawing/2014/main" id="{DB7CA030-B50C-DB40-971E-626B0734DF68}"/>
                </a:ext>
              </a:extLst>
            </p:cNvPr>
            <p:cNvSpPr txBox="1"/>
            <p:nvPr/>
          </p:nvSpPr>
          <p:spPr>
            <a:xfrm>
              <a:off x="1075917" y="1487796"/>
              <a:ext cx="10531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52273"/>
                  </a:solidFill>
                  <a:effectLst/>
                  <a:uLnTx/>
                  <a:uFillTx/>
                  <a:latin typeface="Corbel" panose="020B0503020204020204"/>
                  <a:ea typeface="+mn-ea"/>
                  <a:cs typeface="+mn-cs"/>
                </a:rPr>
                <a:t>Banks</a:t>
              </a:r>
            </a:p>
          </p:txBody>
        </p:sp>
        <p:sp>
          <p:nvSpPr>
            <p:cNvPr id="373" name="TextBox 372">
              <a:extLst>
                <a:ext uri="{FF2B5EF4-FFF2-40B4-BE49-F238E27FC236}">
                  <a16:creationId xmlns:a16="http://schemas.microsoft.com/office/drawing/2014/main" id="{0D433ED7-C876-C84A-9BFD-B18A810EC858}"/>
                </a:ext>
              </a:extLst>
            </p:cNvPr>
            <p:cNvSpPr txBox="1"/>
            <p:nvPr/>
          </p:nvSpPr>
          <p:spPr>
            <a:xfrm>
              <a:off x="3352421" y="1489270"/>
              <a:ext cx="1917004" cy="307777"/>
            </a:xfrm>
            <a:prstGeom prst="rect">
              <a:avLst/>
            </a:prstGeom>
            <a:noFill/>
          </p:spPr>
          <p:txBody>
            <a:bodyPr wrap="square" rtlCol="0">
              <a:spAutoFit/>
            </a:bodyPr>
            <a:lstStyle>
              <a:defPPr>
                <a:defRPr lang="en-US"/>
              </a:defPPr>
              <a:lvl1pP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52273"/>
                  </a:solidFill>
                  <a:effectLst/>
                  <a:uLnTx/>
                  <a:uFillTx/>
                  <a:latin typeface="Corbel" panose="020B0503020204020204"/>
                  <a:ea typeface="+mn-ea"/>
                  <a:cs typeface="+mn-cs"/>
                </a:rPr>
                <a:t>Asset Managers</a:t>
              </a:r>
            </a:p>
          </p:txBody>
        </p:sp>
        <p:cxnSp>
          <p:nvCxnSpPr>
            <p:cNvPr id="375" name="Straight Connector 374">
              <a:extLst>
                <a:ext uri="{FF2B5EF4-FFF2-40B4-BE49-F238E27FC236}">
                  <a16:creationId xmlns:a16="http://schemas.microsoft.com/office/drawing/2014/main" id="{927DDE26-B4D6-FB4A-8AA2-933B04DD7E0B}"/>
                </a:ext>
              </a:extLst>
            </p:cNvPr>
            <p:cNvCxnSpPr/>
            <p:nvPr/>
          </p:nvCxnSpPr>
          <p:spPr>
            <a:xfrm>
              <a:off x="2960557" y="1946523"/>
              <a:ext cx="0" cy="1350486"/>
            </a:xfrm>
            <a:prstGeom prst="line">
              <a:avLst/>
            </a:prstGeom>
            <a:ln w="158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25" name="Graphic 424">
              <a:extLst>
                <a:ext uri="{FF2B5EF4-FFF2-40B4-BE49-F238E27FC236}">
                  <a16:creationId xmlns:a16="http://schemas.microsoft.com/office/drawing/2014/main" id="{592E7D1C-AF5D-5D42-82A9-3A18877600D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24929" y="3610795"/>
              <a:ext cx="556281" cy="577273"/>
            </a:xfrm>
            <a:prstGeom prst="rect">
              <a:avLst/>
            </a:prstGeom>
          </p:spPr>
        </p:pic>
        <p:sp>
          <p:nvSpPr>
            <p:cNvPr id="454" name="TextBox 453">
              <a:extLst>
                <a:ext uri="{FF2B5EF4-FFF2-40B4-BE49-F238E27FC236}">
                  <a16:creationId xmlns:a16="http://schemas.microsoft.com/office/drawing/2014/main" id="{F1EF3823-DAB0-BD4A-8868-966177EF0BC1}"/>
                </a:ext>
              </a:extLst>
            </p:cNvPr>
            <p:cNvSpPr txBox="1"/>
            <p:nvPr/>
          </p:nvSpPr>
          <p:spPr>
            <a:xfrm>
              <a:off x="575601" y="3697072"/>
              <a:ext cx="161263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Is this the right amount?</a:t>
              </a:r>
            </a:p>
          </p:txBody>
        </p:sp>
        <p:grpSp>
          <p:nvGrpSpPr>
            <p:cNvPr id="499" name="Group 498">
              <a:extLst>
                <a:ext uri="{FF2B5EF4-FFF2-40B4-BE49-F238E27FC236}">
                  <a16:creationId xmlns:a16="http://schemas.microsoft.com/office/drawing/2014/main" id="{B2C8B533-3A89-944B-B1C0-BCCF992E2652}"/>
                </a:ext>
              </a:extLst>
            </p:cNvPr>
            <p:cNvGrpSpPr/>
            <p:nvPr/>
          </p:nvGrpSpPr>
          <p:grpSpPr>
            <a:xfrm>
              <a:off x="4544990" y="1861328"/>
              <a:ext cx="797590" cy="770762"/>
              <a:chOff x="6678116" y="2806093"/>
              <a:chExt cx="797590" cy="770762"/>
            </a:xfrm>
          </p:grpSpPr>
          <p:sp>
            <p:nvSpPr>
              <p:cNvPr id="500" name="Rectangle 499">
                <a:extLst>
                  <a:ext uri="{FF2B5EF4-FFF2-40B4-BE49-F238E27FC236}">
                    <a16:creationId xmlns:a16="http://schemas.microsoft.com/office/drawing/2014/main" id="{826D3EF5-8B4C-6B4D-AE2E-CE9E445750A1}"/>
                  </a:ext>
                </a:extLst>
              </p:cNvPr>
              <p:cNvSpPr/>
              <p:nvPr/>
            </p:nvSpPr>
            <p:spPr>
              <a:xfrm>
                <a:off x="6678116" y="3142027"/>
                <a:ext cx="238453" cy="434828"/>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1" name="Rectangle 500">
                <a:extLst>
                  <a:ext uri="{FF2B5EF4-FFF2-40B4-BE49-F238E27FC236}">
                    <a16:creationId xmlns:a16="http://schemas.microsoft.com/office/drawing/2014/main" id="{9D3FA338-33F7-C243-88BB-0C35C97675E0}"/>
                  </a:ext>
                </a:extLst>
              </p:cNvPr>
              <p:cNvSpPr/>
              <p:nvPr/>
            </p:nvSpPr>
            <p:spPr>
              <a:xfrm>
                <a:off x="6727715"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2" name="Rectangle 501">
                <a:extLst>
                  <a:ext uri="{FF2B5EF4-FFF2-40B4-BE49-F238E27FC236}">
                    <a16:creationId xmlns:a16="http://schemas.microsoft.com/office/drawing/2014/main" id="{E56FBFF8-4EE6-204E-B860-3912B16AA6AF}"/>
                  </a:ext>
                </a:extLst>
              </p:cNvPr>
              <p:cNvSpPr/>
              <p:nvPr/>
            </p:nvSpPr>
            <p:spPr>
              <a:xfrm>
                <a:off x="6844880"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3" name="Rectangle 502">
                <a:extLst>
                  <a:ext uri="{FF2B5EF4-FFF2-40B4-BE49-F238E27FC236}">
                    <a16:creationId xmlns:a16="http://schemas.microsoft.com/office/drawing/2014/main" id="{530D9840-CD47-3643-B296-0087904CFA92}"/>
                  </a:ext>
                </a:extLst>
              </p:cNvPr>
              <p:cNvSpPr/>
              <p:nvPr/>
            </p:nvSpPr>
            <p:spPr>
              <a:xfrm>
                <a:off x="6727715"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4" name="Rectangle 503">
                <a:extLst>
                  <a:ext uri="{FF2B5EF4-FFF2-40B4-BE49-F238E27FC236}">
                    <a16:creationId xmlns:a16="http://schemas.microsoft.com/office/drawing/2014/main" id="{23DEBEEB-7A44-9D40-8E68-FE774F7D2195}"/>
                  </a:ext>
                </a:extLst>
              </p:cNvPr>
              <p:cNvSpPr/>
              <p:nvPr/>
            </p:nvSpPr>
            <p:spPr>
              <a:xfrm>
                <a:off x="6844880"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5" name="Rectangle 504">
                <a:extLst>
                  <a:ext uri="{FF2B5EF4-FFF2-40B4-BE49-F238E27FC236}">
                    <a16:creationId xmlns:a16="http://schemas.microsoft.com/office/drawing/2014/main" id="{21975417-CE81-9148-B0F0-8B6B0F77B016}"/>
                  </a:ext>
                </a:extLst>
              </p:cNvPr>
              <p:cNvSpPr/>
              <p:nvPr/>
            </p:nvSpPr>
            <p:spPr>
              <a:xfrm>
                <a:off x="6916569" y="2996439"/>
                <a:ext cx="321396" cy="580414"/>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6" name="Rectangle 505">
                <a:extLst>
                  <a:ext uri="{FF2B5EF4-FFF2-40B4-BE49-F238E27FC236}">
                    <a16:creationId xmlns:a16="http://schemas.microsoft.com/office/drawing/2014/main" id="{01886C33-2E7C-3845-8DDA-AC726C7FCB7A}"/>
                  </a:ext>
                </a:extLst>
              </p:cNvPr>
              <p:cNvSpPr/>
              <p:nvPr/>
            </p:nvSpPr>
            <p:spPr>
              <a:xfrm>
                <a:off x="7009792" y="3407402"/>
                <a:ext cx="135263" cy="16945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507" name="Straight Connector 506">
                <a:extLst>
                  <a:ext uri="{FF2B5EF4-FFF2-40B4-BE49-F238E27FC236}">
                    <a16:creationId xmlns:a16="http://schemas.microsoft.com/office/drawing/2014/main" id="{3B951EFA-A05C-AF4B-A38B-FE984B6518F2}"/>
                  </a:ext>
                </a:extLst>
              </p:cNvPr>
              <p:cNvCxnSpPr/>
              <p:nvPr/>
            </p:nvCxnSpPr>
            <p:spPr>
              <a:xfrm>
                <a:off x="6988258" y="3198414"/>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3E9D2355-8A28-E548-87FB-2728F49A6A0F}"/>
                  </a:ext>
                </a:extLst>
              </p:cNvPr>
              <p:cNvCxnSpPr/>
              <p:nvPr/>
            </p:nvCxnSpPr>
            <p:spPr>
              <a:xfrm>
                <a:off x="6988258" y="3257478"/>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46429162-A52F-DE4C-AA50-7FD485489434}"/>
                  </a:ext>
                </a:extLst>
              </p:cNvPr>
              <p:cNvCxnSpPr/>
              <p:nvPr/>
            </p:nvCxnSpPr>
            <p:spPr>
              <a:xfrm>
                <a:off x="6988258" y="3320315"/>
                <a:ext cx="166764"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10" name="Rectangle 509">
                <a:extLst>
                  <a:ext uri="{FF2B5EF4-FFF2-40B4-BE49-F238E27FC236}">
                    <a16:creationId xmlns:a16="http://schemas.microsoft.com/office/drawing/2014/main" id="{1D4A9A53-0E65-E94F-A28C-B3F9B54FA137}"/>
                  </a:ext>
                </a:extLst>
              </p:cNvPr>
              <p:cNvSpPr/>
              <p:nvPr/>
            </p:nvSpPr>
            <p:spPr>
              <a:xfrm>
                <a:off x="6973067" y="2919562"/>
                <a:ext cx="197512" cy="754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511" name="Straight Connector 510">
                <a:extLst>
                  <a:ext uri="{FF2B5EF4-FFF2-40B4-BE49-F238E27FC236}">
                    <a16:creationId xmlns:a16="http://schemas.microsoft.com/office/drawing/2014/main" id="{4D86B295-0651-C340-ACEA-0AC139352C30}"/>
                  </a:ext>
                </a:extLst>
              </p:cNvPr>
              <p:cNvCxnSpPr>
                <a:cxnSpLocks/>
              </p:cNvCxnSpPr>
              <p:nvPr/>
            </p:nvCxnSpPr>
            <p:spPr>
              <a:xfrm flipV="1">
                <a:off x="7071723" y="2806093"/>
                <a:ext cx="0" cy="113469"/>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12" name="Rectangle 511">
                <a:extLst>
                  <a:ext uri="{FF2B5EF4-FFF2-40B4-BE49-F238E27FC236}">
                    <a16:creationId xmlns:a16="http://schemas.microsoft.com/office/drawing/2014/main" id="{61090613-CCE3-2541-87CC-7AB07B7415BB}"/>
                  </a:ext>
                </a:extLst>
              </p:cNvPr>
              <p:cNvSpPr/>
              <p:nvPr/>
            </p:nvSpPr>
            <p:spPr>
              <a:xfrm flipH="1">
                <a:off x="7237253" y="3142027"/>
                <a:ext cx="238453" cy="434826"/>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3" name="Rectangle 512">
                <a:extLst>
                  <a:ext uri="{FF2B5EF4-FFF2-40B4-BE49-F238E27FC236}">
                    <a16:creationId xmlns:a16="http://schemas.microsoft.com/office/drawing/2014/main" id="{01536FA2-51F5-7D43-BE48-961A5DF9C99F}"/>
                  </a:ext>
                </a:extLst>
              </p:cNvPr>
              <p:cNvSpPr/>
              <p:nvPr/>
            </p:nvSpPr>
            <p:spPr>
              <a:xfrm flipH="1">
                <a:off x="7354419"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4" name="Rectangle 513">
                <a:extLst>
                  <a:ext uri="{FF2B5EF4-FFF2-40B4-BE49-F238E27FC236}">
                    <a16:creationId xmlns:a16="http://schemas.microsoft.com/office/drawing/2014/main" id="{7A3C2B43-7350-F04F-9D1F-473EE67A2366}"/>
                  </a:ext>
                </a:extLst>
              </p:cNvPr>
              <p:cNvSpPr/>
              <p:nvPr/>
            </p:nvSpPr>
            <p:spPr>
              <a:xfrm flipH="1">
                <a:off x="7237254" y="3191894"/>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5" name="Rectangle 514">
                <a:extLst>
                  <a:ext uri="{FF2B5EF4-FFF2-40B4-BE49-F238E27FC236}">
                    <a16:creationId xmlns:a16="http://schemas.microsoft.com/office/drawing/2014/main" id="{97A694F4-A10B-414B-AE22-367BC03287A1}"/>
                  </a:ext>
                </a:extLst>
              </p:cNvPr>
              <p:cNvSpPr/>
              <p:nvPr/>
            </p:nvSpPr>
            <p:spPr>
              <a:xfrm flipH="1">
                <a:off x="7354419"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6" name="Rectangle 515">
                <a:extLst>
                  <a:ext uri="{FF2B5EF4-FFF2-40B4-BE49-F238E27FC236}">
                    <a16:creationId xmlns:a16="http://schemas.microsoft.com/office/drawing/2014/main" id="{DCCB9AEB-4086-AE47-848A-B2EA5512ED53}"/>
                  </a:ext>
                </a:extLst>
              </p:cNvPr>
              <p:cNvSpPr/>
              <p:nvPr/>
            </p:nvSpPr>
            <p:spPr>
              <a:xfrm flipH="1">
                <a:off x="7237254" y="3315705"/>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7" name="Rectangle 516">
                <a:extLst>
                  <a:ext uri="{FF2B5EF4-FFF2-40B4-BE49-F238E27FC236}">
                    <a16:creationId xmlns:a16="http://schemas.microsoft.com/office/drawing/2014/main" id="{F07667A4-0B8F-1349-B534-93B9436220E8}"/>
                  </a:ext>
                </a:extLst>
              </p:cNvPr>
              <p:cNvSpPr/>
              <p:nvPr/>
            </p:nvSpPr>
            <p:spPr>
              <a:xfrm>
                <a:off x="6727715" y="3439516"/>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8" name="Rectangle 517">
                <a:extLst>
                  <a:ext uri="{FF2B5EF4-FFF2-40B4-BE49-F238E27FC236}">
                    <a16:creationId xmlns:a16="http://schemas.microsoft.com/office/drawing/2014/main" id="{1CD5569C-3CF3-7547-A79F-FDE8A9DE390A}"/>
                  </a:ext>
                </a:extLst>
              </p:cNvPr>
              <p:cNvSpPr/>
              <p:nvPr/>
            </p:nvSpPr>
            <p:spPr>
              <a:xfrm>
                <a:off x="6844880" y="3439516"/>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9" name="Rectangle 518">
                <a:extLst>
                  <a:ext uri="{FF2B5EF4-FFF2-40B4-BE49-F238E27FC236}">
                    <a16:creationId xmlns:a16="http://schemas.microsoft.com/office/drawing/2014/main" id="{AA6E5FAD-0FD5-6642-93E8-488A905C5B96}"/>
                  </a:ext>
                </a:extLst>
              </p:cNvPr>
              <p:cNvSpPr/>
              <p:nvPr/>
            </p:nvSpPr>
            <p:spPr>
              <a:xfrm flipH="1">
                <a:off x="7354419" y="3444099"/>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20" name="Rectangle 519">
                <a:extLst>
                  <a:ext uri="{FF2B5EF4-FFF2-40B4-BE49-F238E27FC236}">
                    <a16:creationId xmlns:a16="http://schemas.microsoft.com/office/drawing/2014/main" id="{5C6117C2-67D2-6D42-A412-3E0F13227E1E}"/>
                  </a:ext>
                </a:extLst>
              </p:cNvPr>
              <p:cNvSpPr/>
              <p:nvPr/>
            </p:nvSpPr>
            <p:spPr>
              <a:xfrm flipH="1">
                <a:off x="7237254" y="3444099"/>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21" name="Rectangle 520">
                <a:extLst>
                  <a:ext uri="{FF2B5EF4-FFF2-40B4-BE49-F238E27FC236}">
                    <a16:creationId xmlns:a16="http://schemas.microsoft.com/office/drawing/2014/main" id="{B3E6C022-46DB-3D41-9873-098538520BEF}"/>
                  </a:ext>
                </a:extLst>
              </p:cNvPr>
              <p:cNvSpPr/>
              <p:nvPr/>
            </p:nvSpPr>
            <p:spPr>
              <a:xfrm flipH="1">
                <a:off x="7098822" y="3059048"/>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22" name="Rectangle 521">
                <a:extLst>
                  <a:ext uri="{FF2B5EF4-FFF2-40B4-BE49-F238E27FC236}">
                    <a16:creationId xmlns:a16="http://schemas.microsoft.com/office/drawing/2014/main" id="{60D04A5E-DCE6-0B47-AA38-48883F935215}"/>
                  </a:ext>
                </a:extLst>
              </p:cNvPr>
              <p:cNvSpPr/>
              <p:nvPr/>
            </p:nvSpPr>
            <p:spPr>
              <a:xfrm flipH="1">
                <a:off x="6981657" y="3059048"/>
                <a:ext cx="71689" cy="79232"/>
              </a:xfrm>
              <a:prstGeom prst="rect">
                <a:avLst/>
              </a:prstGeom>
              <a:noFill/>
              <a:ln w="158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191" name="Oval 190">
              <a:extLst>
                <a:ext uri="{FF2B5EF4-FFF2-40B4-BE49-F238E27FC236}">
                  <a16:creationId xmlns:a16="http://schemas.microsoft.com/office/drawing/2014/main" id="{614DCCB5-544E-D24A-8BBF-6FF4A225C5ED}"/>
                </a:ext>
              </a:extLst>
            </p:cNvPr>
            <p:cNvSpPr/>
            <p:nvPr/>
          </p:nvSpPr>
          <p:spPr>
            <a:xfrm>
              <a:off x="4971534" y="2405213"/>
              <a:ext cx="300790" cy="300790"/>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2273"/>
                  </a:solidFill>
                  <a:effectLst/>
                  <a:uLnTx/>
                  <a:uFillTx/>
                  <a:latin typeface="Corbel" panose="020B0503020204020204"/>
                  <a:ea typeface="+mn-ea"/>
                  <a:cs typeface="+mn-cs"/>
                </a:rPr>
                <a:t>£</a:t>
              </a:r>
            </a:p>
          </p:txBody>
        </p:sp>
        <p:cxnSp>
          <p:nvCxnSpPr>
            <p:cNvPr id="524" name="Straight Arrow Connector 523">
              <a:extLst>
                <a:ext uri="{FF2B5EF4-FFF2-40B4-BE49-F238E27FC236}">
                  <a16:creationId xmlns:a16="http://schemas.microsoft.com/office/drawing/2014/main" id="{835B846B-8B8E-B842-B1D9-CCABF1C55B1C}"/>
                </a:ext>
              </a:extLst>
            </p:cNvPr>
            <p:cNvCxnSpPr>
              <a:cxnSpLocks/>
            </p:cNvCxnSpPr>
            <p:nvPr/>
          </p:nvCxnSpPr>
          <p:spPr>
            <a:xfrm>
              <a:off x="635489" y="3235040"/>
              <a:ext cx="2335917" cy="369237"/>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582" name="Straight Arrow Connector 581">
              <a:extLst>
                <a:ext uri="{FF2B5EF4-FFF2-40B4-BE49-F238E27FC236}">
                  <a16:creationId xmlns:a16="http://schemas.microsoft.com/office/drawing/2014/main" id="{69A97981-DEDF-C641-A11A-0218F2719411}"/>
                </a:ext>
              </a:extLst>
            </p:cNvPr>
            <p:cNvCxnSpPr>
              <a:cxnSpLocks/>
            </p:cNvCxnSpPr>
            <p:nvPr/>
          </p:nvCxnSpPr>
          <p:spPr>
            <a:xfrm>
              <a:off x="968482" y="3228484"/>
              <a:ext cx="1992075" cy="377288"/>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583" name="Straight Arrow Connector 582">
              <a:extLst>
                <a:ext uri="{FF2B5EF4-FFF2-40B4-BE49-F238E27FC236}">
                  <a16:creationId xmlns:a16="http://schemas.microsoft.com/office/drawing/2014/main" id="{1928EF86-AB8F-9248-8CF2-67A675C622BD}"/>
                </a:ext>
              </a:extLst>
            </p:cNvPr>
            <p:cNvCxnSpPr>
              <a:cxnSpLocks/>
            </p:cNvCxnSpPr>
            <p:nvPr/>
          </p:nvCxnSpPr>
          <p:spPr>
            <a:xfrm>
              <a:off x="1308588" y="3233177"/>
              <a:ext cx="1651969" cy="38439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584" name="Straight Arrow Connector 583">
              <a:extLst>
                <a:ext uri="{FF2B5EF4-FFF2-40B4-BE49-F238E27FC236}">
                  <a16:creationId xmlns:a16="http://schemas.microsoft.com/office/drawing/2014/main" id="{D711AB5E-4A54-404E-B022-467ADC9B3F02}"/>
                </a:ext>
              </a:extLst>
            </p:cNvPr>
            <p:cNvCxnSpPr>
              <a:cxnSpLocks/>
            </p:cNvCxnSpPr>
            <p:nvPr/>
          </p:nvCxnSpPr>
          <p:spPr>
            <a:xfrm>
              <a:off x="1869156" y="3230050"/>
              <a:ext cx="1102250" cy="375722"/>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585" name="Straight Arrow Connector 584">
              <a:extLst>
                <a:ext uri="{FF2B5EF4-FFF2-40B4-BE49-F238E27FC236}">
                  <a16:creationId xmlns:a16="http://schemas.microsoft.com/office/drawing/2014/main" id="{872A2CE8-4E1E-7045-9FCD-F25A50FBCD67}"/>
                </a:ext>
              </a:extLst>
            </p:cNvPr>
            <p:cNvCxnSpPr>
              <a:cxnSpLocks/>
            </p:cNvCxnSpPr>
            <p:nvPr/>
          </p:nvCxnSpPr>
          <p:spPr>
            <a:xfrm>
              <a:off x="2244127" y="3231489"/>
              <a:ext cx="727279" cy="386087"/>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588" name="Straight Arrow Connector 587">
              <a:extLst>
                <a:ext uri="{FF2B5EF4-FFF2-40B4-BE49-F238E27FC236}">
                  <a16:creationId xmlns:a16="http://schemas.microsoft.com/office/drawing/2014/main" id="{F70B4DC3-6D08-004C-9A84-24D2BA3882D0}"/>
                </a:ext>
              </a:extLst>
            </p:cNvPr>
            <p:cNvCxnSpPr>
              <a:cxnSpLocks/>
            </p:cNvCxnSpPr>
            <p:nvPr/>
          </p:nvCxnSpPr>
          <p:spPr>
            <a:xfrm>
              <a:off x="2562012" y="3232991"/>
              <a:ext cx="398545" cy="384585"/>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263BB73-9BFF-1C42-A87B-BAE7097B197E}"/>
                </a:ext>
              </a:extLst>
            </p:cNvPr>
            <p:cNvGrpSpPr/>
            <p:nvPr/>
          </p:nvGrpSpPr>
          <p:grpSpPr>
            <a:xfrm flipH="1">
              <a:off x="2970496" y="3231489"/>
              <a:ext cx="2335917" cy="389092"/>
              <a:chOff x="787889" y="2966418"/>
              <a:chExt cx="2335917" cy="389092"/>
            </a:xfrm>
          </p:grpSpPr>
          <p:cxnSp>
            <p:nvCxnSpPr>
              <p:cNvPr id="589" name="Straight Arrow Connector 588">
                <a:extLst>
                  <a:ext uri="{FF2B5EF4-FFF2-40B4-BE49-F238E27FC236}">
                    <a16:creationId xmlns:a16="http://schemas.microsoft.com/office/drawing/2014/main" id="{D303E3A7-163C-EE42-B2DE-5EBBA79DCF37}"/>
                  </a:ext>
                </a:extLst>
              </p:cNvPr>
              <p:cNvCxnSpPr>
                <a:cxnSpLocks/>
              </p:cNvCxnSpPr>
              <p:nvPr/>
            </p:nvCxnSpPr>
            <p:spPr>
              <a:xfrm>
                <a:off x="787889" y="2972974"/>
                <a:ext cx="2335917" cy="369237"/>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590" name="Straight Arrow Connector 589">
                <a:extLst>
                  <a:ext uri="{FF2B5EF4-FFF2-40B4-BE49-F238E27FC236}">
                    <a16:creationId xmlns:a16="http://schemas.microsoft.com/office/drawing/2014/main" id="{605CE5D4-9115-5245-BD78-B141AF4D0BA7}"/>
                  </a:ext>
                </a:extLst>
              </p:cNvPr>
              <p:cNvCxnSpPr>
                <a:cxnSpLocks/>
              </p:cNvCxnSpPr>
              <p:nvPr/>
            </p:nvCxnSpPr>
            <p:spPr>
              <a:xfrm>
                <a:off x="1120882" y="2966418"/>
                <a:ext cx="1992075" cy="377288"/>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591" name="Straight Arrow Connector 590">
                <a:extLst>
                  <a:ext uri="{FF2B5EF4-FFF2-40B4-BE49-F238E27FC236}">
                    <a16:creationId xmlns:a16="http://schemas.microsoft.com/office/drawing/2014/main" id="{CE5B7D92-7B90-0749-8619-34ADDC9D52E7}"/>
                  </a:ext>
                </a:extLst>
              </p:cNvPr>
              <p:cNvCxnSpPr>
                <a:cxnSpLocks/>
              </p:cNvCxnSpPr>
              <p:nvPr/>
            </p:nvCxnSpPr>
            <p:spPr>
              <a:xfrm>
                <a:off x="1460988" y="2971111"/>
                <a:ext cx="1651969" cy="384399"/>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600" name="Straight Arrow Connector 599">
                <a:extLst>
                  <a:ext uri="{FF2B5EF4-FFF2-40B4-BE49-F238E27FC236}">
                    <a16:creationId xmlns:a16="http://schemas.microsoft.com/office/drawing/2014/main" id="{6D8656E4-CD58-BE4E-ACB5-6417B08BF318}"/>
                  </a:ext>
                </a:extLst>
              </p:cNvPr>
              <p:cNvCxnSpPr>
                <a:cxnSpLocks/>
              </p:cNvCxnSpPr>
              <p:nvPr/>
            </p:nvCxnSpPr>
            <p:spPr>
              <a:xfrm>
                <a:off x="2021556" y="2967984"/>
                <a:ext cx="1102250" cy="375722"/>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613" name="Straight Arrow Connector 612">
                <a:extLst>
                  <a:ext uri="{FF2B5EF4-FFF2-40B4-BE49-F238E27FC236}">
                    <a16:creationId xmlns:a16="http://schemas.microsoft.com/office/drawing/2014/main" id="{E7E50FCC-DC0B-0748-A9CC-D0B45B0E697D}"/>
                  </a:ext>
                </a:extLst>
              </p:cNvPr>
              <p:cNvCxnSpPr>
                <a:cxnSpLocks/>
              </p:cNvCxnSpPr>
              <p:nvPr/>
            </p:nvCxnSpPr>
            <p:spPr>
              <a:xfrm>
                <a:off x="2396527" y="2969423"/>
                <a:ext cx="727279" cy="386087"/>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cxnSp>
            <p:nvCxnSpPr>
              <p:cNvPr id="614" name="Straight Arrow Connector 613">
                <a:extLst>
                  <a:ext uri="{FF2B5EF4-FFF2-40B4-BE49-F238E27FC236}">
                    <a16:creationId xmlns:a16="http://schemas.microsoft.com/office/drawing/2014/main" id="{D3E56272-2988-9D47-AD89-208F212C0054}"/>
                  </a:ext>
                </a:extLst>
              </p:cNvPr>
              <p:cNvCxnSpPr>
                <a:cxnSpLocks/>
              </p:cNvCxnSpPr>
              <p:nvPr/>
            </p:nvCxnSpPr>
            <p:spPr>
              <a:xfrm>
                <a:off x="2714412" y="2970925"/>
                <a:ext cx="398545" cy="384585"/>
              </a:xfrm>
              <a:prstGeom prst="straightConnector1">
                <a:avLst/>
              </a:prstGeom>
              <a:ln w="15875" cap="rnd">
                <a:round/>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DB7D6B2-A5CB-4B4F-8C6D-F696E37495F6}"/>
                </a:ext>
              </a:extLst>
            </p:cNvPr>
            <p:cNvGrpSpPr/>
            <p:nvPr/>
          </p:nvGrpSpPr>
          <p:grpSpPr>
            <a:xfrm>
              <a:off x="2627018" y="3763846"/>
              <a:ext cx="157714" cy="306449"/>
              <a:chOff x="2771278" y="4086294"/>
              <a:chExt cx="157714" cy="306449"/>
            </a:xfrm>
            <a:solidFill>
              <a:schemeClr val="accent2"/>
            </a:solidFill>
          </p:grpSpPr>
          <p:pic>
            <p:nvPicPr>
              <p:cNvPr id="22" name="Graphic 21">
                <a:extLst>
                  <a:ext uri="{FF2B5EF4-FFF2-40B4-BE49-F238E27FC236}">
                    <a16:creationId xmlns:a16="http://schemas.microsoft.com/office/drawing/2014/main" id="{FDD78BAA-A3F7-E046-AA41-0071580D36F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771278" y="4107576"/>
                <a:ext cx="157714" cy="205029"/>
              </a:xfrm>
              <a:prstGeom prst="rect">
                <a:avLst/>
              </a:prstGeom>
            </p:spPr>
          </p:pic>
          <p:cxnSp>
            <p:nvCxnSpPr>
              <p:cNvPr id="616" name="Straight Arrow Connector 615">
                <a:extLst>
                  <a:ext uri="{FF2B5EF4-FFF2-40B4-BE49-F238E27FC236}">
                    <a16:creationId xmlns:a16="http://schemas.microsoft.com/office/drawing/2014/main" id="{83EEC9E6-86AF-7F4A-99B1-F14EE2342877}"/>
                  </a:ext>
                </a:extLst>
              </p:cNvPr>
              <p:cNvCxnSpPr>
                <a:cxnSpLocks/>
              </p:cNvCxnSpPr>
              <p:nvPr/>
            </p:nvCxnSpPr>
            <p:spPr>
              <a:xfrm>
                <a:off x="2851612" y="4086294"/>
                <a:ext cx="0" cy="306449"/>
              </a:xfrm>
              <a:prstGeom prst="straightConnector1">
                <a:avLst/>
              </a:prstGeom>
              <a:grpFill/>
              <a:ln w="12700" cap="rnd">
                <a:solidFill>
                  <a:srgbClr val="FF0000"/>
                </a:solidFill>
                <a:round/>
                <a:tailEnd type="arrow" w="sm" len="sm"/>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2532CE0-D56D-4587-BB69-18D24683DFB1}"/>
              </a:ext>
            </a:extLst>
          </p:cNvPr>
          <p:cNvGrpSpPr/>
          <p:nvPr/>
        </p:nvGrpSpPr>
        <p:grpSpPr>
          <a:xfrm>
            <a:off x="755295" y="4034859"/>
            <a:ext cx="4351819" cy="2144563"/>
            <a:chOff x="822670" y="4034859"/>
            <a:chExt cx="4351819" cy="2144563"/>
          </a:xfrm>
        </p:grpSpPr>
        <p:grpSp>
          <p:nvGrpSpPr>
            <p:cNvPr id="34" name="Group 33">
              <a:extLst>
                <a:ext uri="{FF2B5EF4-FFF2-40B4-BE49-F238E27FC236}">
                  <a16:creationId xmlns:a16="http://schemas.microsoft.com/office/drawing/2014/main" id="{7A1503A8-9604-6E4D-B2EB-B499EB617ACC}"/>
                </a:ext>
              </a:extLst>
            </p:cNvPr>
            <p:cNvGrpSpPr/>
            <p:nvPr/>
          </p:nvGrpSpPr>
          <p:grpSpPr>
            <a:xfrm>
              <a:off x="822670" y="4261403"/>
              <a:ext cx="4351819" cy="1918019"/>
              <a:chOff x="822670" y="4261403"/>
              <a:chExt cx="4351819" cy="1918019"/>
            </a:xfrm>
          </p:grpSpPr>
          <p:grpSp>
            <p:nvGrpSpPr>
              <p:cNvPr id="378" name="Group 377">
                <a:extLst>
                  <a:ext uri="{FF2B5EF4-FFF2-40B4-BE49-F238E27FC236}">
                    <a16:creationId xmlns:a16="http://schemas.microsoft.com/office/drawing/2014/main" id="{FCDE8A93-DCB1-A548-88AE-5AE9DAEF04A9}"/>
                  </a:ext>
                </a:extLst>
              </p:cNvPr>
              <p:cNvGrpSpPr/>
              <p:nvPr/>
            </p:nvGrpSpPr>
            <p:grpSpPr>
              <a:xfrm>
                <a:off x="4389972" y="5374833"/>
                <a:ext cx="344592" cy="344592"/>
                <a:chOff x="269875" y="2854325"/>
                <a:chExt cx="333375" cy="333375"/>
              </a:xfrm>
            </p:grpSpPr>
            <p:sp>
              <p:nvSpPr>
                <p:cNvPr id="379" name="Rectangle 378">
                  <a:extLst>
                    <a:ext uri="{FF2B5EF4-FFF2-40B4-BE49-F238E27FC236}">
                      <a16:creationId xmlns:a16="http://schemas.microsoft.com/office/drawing/2014/main" id="{47695D10-DD5B-EB48-A8C0-F4C44A850474}"/>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0" name="Rectangle 379">
                  <a:extLst>
                    <a:ext uri="{FF2B5EF4-FFF2-40B4-BE49-F238E27FC236}">
                      <a16:creationId xmlns:a16="http://schemas.microsoft.com/office/drawing/2014/main" id="{6CE917D2-069C-6C4A-AF81-0DF2086BA618}"/>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1" name="Rectangle 380">
                  <a:extLst>
                    <a:ext uri="{FF2B5EF4-FFF2-40B4-BE49-F238E27FC236}">
                      <a16:creationId xmlns:a16="http://schemas.microsoft.com/office/drawing/2014/main" id="{F027C31A-D106-8C4E-82FE-137B22284251}"/>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2" name="Rectangle 381">
                  <a:extLst>
                    <a:ext uri="{FF2B5EF4-FFF2-40B4-BE49-F238E27FC236}">
                      <a16:creationId xmlns:a16="http://schemas.microsoft.com/office/drawing/2014/main" id="{41060830-EFCB-3D41-830A-98739E01324B}"/>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3" name="Rectangle 382">
                  <a:extLst>
                    <a:ext uri="{FF2B5EF4-FFF2-40B4-BE49-F238E27FC236}">
                      <a16:creationId xmlns:a16="http://schemas.microsoft.com/office/drawing/2014/main" id="{FF99C4E3-322F-E14B-825E-E3025190DA1F}"/>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4" name="Rectangle 383">
                  <a:extLst>
                    <a:ext uri="{FF2B5EF4-FFF2-40B4-BE49-F238E27FC236}">
                      <a16:creationId xmlns:a16="http://schemas.microsoft.com/office/drawing/2014/main" id="{9402637F-D67E-2249-9268-387FD29D9B2A}"/>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5" name="Rectangle 384">
                  <a:extLst>
                    <a:ext uri="{FF2B5EF4-FFF2-40B4-BE49-F238E27FC236}">
                      <a16:creationId xmlns:a16="http://schemas.microsoft.com/office/drawing/2014/main" id="{58205E63-EE63-CC47-B98C-C156C5CE7BA3}"/>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6" name="Rectangle 385">
                  <a:extLst>
                    <a:ext uri="{FF2B5EF4-FFF2-40B4-BE49-F238E27FC236}">
                      <a16:creationId xmlns:a16="http://schemas.microsoft.com/office/drawing/2014/main" id="{4E1AE0F4-DAD3-524A-BC33-34A7301CA9F2}"/>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7" name="Rectangle 386">
                  <a:extLst>
                    <a:ext uri="{FF2B5EF4-FFF2-40B4-BE49-F238E27FC236}">
                      <a16:creationId xmlns:a16="http://schemas.microsoft.com/office/drawing/2014/main" id="{50B771EA-438E-6A43-9149-74A2BFA464BA}"/>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8" name="Rectangle 387">
                  <a:extLst>
                    <a:ext uri="{FF2B5EF4-FFF2-40B4-BE49-F238E27FC236}">
                      <a16:creationId xmlns:a16="http://schemas.microsoft.com/office/drawing/2014/main" id="{095C1865-F6DF-CD46-B380-72BA63CFEF9C}"/>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89" name="Rectangle 388">
                  <a:extLst>
                    <a:ext uri="{FF2B5EF4-FFF2-40B4-BE49-F238E27FC236}">
                      <a16:creationId xmlns:a16="http://schemas.microsoft.com/office/drawing/2014/main" id="{39C27C19-5547-A040-A1CF-F963C8E6C8D1}"/>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90" name="Rectangle 389">
                  <a:extLst>
                    <a:ext uri="{FF2B5EF4-FFF2-40B4-BE49-F238E27FC236}">
                      <a16:creationId xmlns:a16="http://schemas.microsoft.com/office/drawing/2014/main" id="{E093A5D3-D752-0B46-A031-8637547FBA1F}"/>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91" name="Rectangle 390">
                  <a:extLst>
                    <a:ext uri="{FF2B5EF4-FFF2-40B4-BE49-F238E27FC236}">
                      <a16:creationId xmlns:a16="http://schemas.microsoft.com/office/drawing/2014/main" id="{0186283D-CA20-EB4E-BFD1-9628A4C73DDD}"/>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grpSp>
          <p:grpSp>
            <p:nvGrpSpPr>
              <p:cNvPr id="392" name="Group 391">
                <a:extLst>
                  <a:ext uri="{FF2B5EF4-FFF2-40B4-BE49-F238E27FC236}">
                    <a16:creationId xmlns:a16="http://schemas.microsoft.com/office/drawing/2014/main" id="{9FD7DFBB-2A91-B349-8675-9B4F431275B4}"/>
                  </a:ext>
                </a:extLst>
              </p:cNvPr>
              <p:cNvGrpSpPr/>
              <p:nvPr/>
            </p:nvGrpSpPr>
            <p:grpSpPr>
              <a:xfrm>
                <a:off x="1568263" y="5370863"/>
                <a:ext cx="344592" cy="344592"/>
                <a:chOff x="269875" y="2854325"/>
                <a:chExt cx="333375" cy="333375"/>
              </a:xfrm>
            </p:grpSpPr>
            <p:sp>
              <p:nvSpPr>
                <p:cNvPr id="393" name="Rectangle 392">
                  <a:extLst>
                    <a:ext uri="{FF2B5EF4-FFF2-40B4-BE49-F238E27FC236}">
                      <a16:creationId xmlns:a16="http://schemas.microsoft.com/office/drawing/2014/main" id="{4A0B6E7F-2BB0-0E41-9531-D11F64DA956C}"/>
                    </a:ext>
                  </a:extLst>
                </p:cNvPr>
                <p:cNvSpPr/>
                <p:nvPr/>
              </p:nvSpPr>
              <p:spPr>
                <a:xfrm>
                  <a:off x="26987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94" name="Rectangle 393">
                  <a:extLst>
                    <a:ext uri="{FF2B5EF4-FFF2-40B4-BE49-F238E27FC236}">
                      <a16:creationId xmlns:a16="http://schemas.microsoft.com/office/drawing/2014/main" id="{4182DB3E-A0ED-B44A-9790-565DAA99B338}"/>
                    </a:ext>
                  </a:extLst>
                </p:cNvPr>
                <p:cNvSpPr/>
                <p:nvPr/>
              </p:nvSpPr>
              <p:spPr>
                <a:xfrm>
                  <a:off x="381000"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95" name="Rectangle 394">
                  <a:extLst>
                    <a:ext uri="{FF2B5EF4-FFF2-40B4-BE49-F238E27FC236}">
                      <a16:creationId xmlns:a16="http://schemas.microsoft.com/office/drawing/2014/main" id="{E7A821D9-35F9-2D43-B9BA-725A069CBD0C}"/>
                    </a:ext>
                  </a:extLst>
                </p:cNvPr>
                <p:cNvSpPr/>
                <p:nvPr/>
              </p:nvSpPr>
              <p:spPr>
                <a:xfrm>
                  <a:off x="492125" y="292100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96" name="Rectangle 395">
                  <a:extLst>
                    <a:ext uri="{FF2B5EF4-FFF2-40B4-BE49-F238E27FC236}">
                      <a16:creationId xmlns:a16="http://schemas.microsoft.com/office/drawing/2014/main" id="{60F6A7EA-F90A-9C4E-952E-01D9F5C8437E}"/>
                    </a:ext>
                  </a:extLst>
                </p:cNvPr>
                <p:cNvSpPr/>
                <p:nvPr/>
              </p:nvSpPr>
              <p:spPr>
                <a:xfrm>
                  <a:off x="269875" y="2854325"/>
                  <a:ext cx="33337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97" name="Rectangle 396">
                  <a:extLst>
                    <a:ext uri="{FF2B5EF4-FFF2-40B4-BE49-F238E27FC236}">
                      <a16:creationId xmlns:a16="http://schemas.microsoft.com/office/drawing/2014/main" id="{329E3D20-A885-E84F-B558-E37EB509C087}"/>
                    </a:ext>
                  </a:extLst>
                </p:cNvPr>
                <p:cNvSpPr/>
                <p:nvPr/>
              </p:nvSpPr>
              <p:spPr>
                <a:xfrm>
                  <a:off x="26987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98" name="Rectangle 397">
                  <a:extLst>
                    <a:ext uri="{FF2B5EF4-FFF2-40B4-BE49-F238E27FC236}">
                      <a16:creationId xmlns:a16="http://schemas.microsoft.com/office/drawing/2014/main" id="{809FA20D-D992-0E47-9897-2AE480B96EB9}"/>
                    </a:ext>
                  </a:extLst>
                </p:cNvPr>
                <p:cNvSpPr/>
                <p:nvPr/>
              </p:nvSpPr>
              <p:spPr>
                <a:xfrm>
                  <a:off x="381000"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399" name="Rectangle 398">
                  <a:extLst>
                    <a:ext uri="{FF2B5EF4-FFF2-40B4-BE49-F238E27FC236}">
                      <a16:creationId xmlns:a16="http://schemas.microsoft.com/office/drawing/2014/main" id="{3B9F7351-211C-B04A-AD1E-1F6946CDE84C}"/>
                    </a:ext>
                  </a:extLst>
                </p:cNvPr>
                <p:cNvSpPr/>
                <p:nvPr/>
              </p:nvSpPr>
              <p:spPr>
                <a:xfrm>
                  <a:off x="492125" y="298767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400" name="Rectangle 399">
                  <a:extLst>
                    <a:ext uri="{FF2B5EF4-FFF2-40B4-BE49-F238E27FC236}">
                      <a16:creationId xmlns:a16="http://schemas.microsoft.com/office/drawing/2014/main" id="{7D322E4D-94B1-934A-A877-4B10A0E416EA}"/>
                    </a:ext>
                  </a:extLst>
                </p:cNvPr>
                <p:cNvSpPr/>
                <p:nvPr/>
              </p:nvSpPr>
              <p:spPr>
                <a:xfrm>
                  <a:off x="26987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401" name="Rectangle 400">
                  <a:extLst>
                    <a:ext uri="{FF2B5EF4-FFF2-40B4-BE49-F238E27FC236}">
                      <a16:creationId xmlns:a16="http://schemas.microsoft.com/office/drawing/2014/main" id="{D9770ABC-6783-9C4B-BC38-02F46314EDC3}"/>
                    </a:ext>
                  </a:extLst>
                </p:cNvPr>
                <p:cNvSpPr/>
                <p:nvPr/>
              </p:nvSpPr>
              <p:spPr>
                <a:xfrm>
                  <a:off x="381000"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402" name="Rectangle 401">
                  <a:extLst>
                    <a:ext uri="{FF2B5EF4-FFF2-40B4-BE49-F238E27FC236}">
                      <a16:creationId xmlns:a16="http://schemas.microsoft.com/office/drawing/2014/main" id="{6E195E8D-5B7A-CE4F-AE15-C85A769595AA}"/>
                    </a:ext>
                  </a:extLst>
                </p:cNvPr>
                <p:cNvSpPr/>
                <p:nvPr/>
              </p:nvSpPr>
              <p:spPr>
                <a:xfrm>
                  <a:off x="492125" y="3054350"/>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403" name="Rectangle 402">
                  <a:extLst>
                    <a:ext uri="{FF2B5EF4-FFF2-40B4-BE49-F238E27FC236}">
                      <a16:creationId xmlns:a16="http://schemas.microsoft.com/office/drawing/2014/main" id="{0187EB8B-43B0-AE46-B2A7-C15D373E3D5D}"/>
                    </a:ext>
                  </a:extLst>
                </p:cNvPr>
                <p:cNvSpPr/>
                <p:nvPr/>
              </p:nvSpPr>
              <p:spPr>
                <a:xfrm>
                  <a:off x="26987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404" name="Rectangle 403">
                  <a:extLst>
                    <a:ext uri="{FF2B5EF4-FFF2-40B4-BE49-F238E27FC236}">
                      <a16:creationId xmlns:a16="http://schemas.microsoft.com/office/drawing/2014/main" id="{85E14B1F-F1C6-DA40-9FB8-4D104CDD5641}"/>
                    </a:ext>
                  </a:extLst>
                </p:cNvPr>
                <p:cNvSpPr/>
                <p:nvPr/>
              </p:nvSpPr>
              <p:spPr>
                <a:xfrm>
                  <a:off x="381000"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sp>
              <p:nvSpPr>
                <p:cNvPr id="405" name="Rectangle 404">
                  <a:extLst>
                    <a:ext uri="{FF2B5EF4-FFF2-40B4-BE49-F238E27FC236}">
                      <a16:creationId xmlns:a16="http://schemas.microsoft.com/office/drawing/2014/main" id="{EFCF9C50-75BF-F349-AA06-19CADA934461}"/>
                    </a:ext>
                  </a:extLst>
                </p:cNvPr>
                <p:cNvSpPr/>
                <p:nvPr/>
              </p:nvSpPr>
              <p:spPr>
                <a:xfrm>
                  <a:off x="492125" y="3121025"/>
                  <a:ext cx="111125" cy="66675"/>
                </a:xfrm>
                <a:prstGeom prst="rect">
                  <a:avLst/>
                </a:prstGeom>
                <a:noFill/>
                <a:ln w="158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grpSp>
          <p:pic>
            <p:nvPicPr>
              <p:cNvPr id="416" name="Graphic 415">
                <a:extLst>
                  <a:ext uri="{FF2B5EF4-FFF2-40B4-BE49-F238E27FC236}">
                    <a16:creationId xmlns:a16="http://schemas.microsoft.com/office/drawing/2014/main" id="{B5D842A9-F965-BC46-BBC8-47B8CE8652C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866314" y="5541264"/>
                <a:ext cx="285460" cy="247757"/>
              </a:xfrm>
              <a:prstGeom prst="rect">
                <a:avLst/>
              </a:prstGeom>
            </p:spPr>
          </p:pic>
          <p:cxnSp>
            <p:nvCxnSpPr>
              <p:cNvPr id="417" name="Straight Arrow Connector 416">
                <a:extLst>
                  <a:ext uri="{FF2B5EF4-FFF2-40B4-BE49-F238E27FC236}">
                    <a16:creationId xmlns:a16="http://schemas.microsoft.com/office/drawing/2014/main" id="{9CED4226-E152-9648-A520-9CF8B9B5E98A}"/>
                  </a:ext>
                </a:extLst>
              </p:cNvPr>
              <p:cNvCxnSpPr>
                <a:cxnSpLocks/>
              </p:cNvCxnSpPr>
              <p:nvPr/>
            </p:nvCxnSpPr>
            <p:spPr>
              <a:xfrm>
                <a:off x="2677369" y="4261403"/>
                <a:ext cx="1078117" cy="1058038"/>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420" name="Straight Arrow Connector 419">
                <a:extLst>
                  <a:ext uri="{FF2B5EF4-FFF2-40B4-BE49-F238E27FC236}">
                    <a16:creationId xmlns:a16="http://schemas.microsoft.com/office/drawing/2014/main" id="{9D0565F5-958F-F24E-A06D-458BD325199F}"/>
                  </a:ext>
                </a:extLst>
              </p:cNvPr>
              <p:cNvCxnSpPr>
                <a:cxnSpLocks/>
              </p:cNvCxnSpPr>
              <p:nvPr/>
            </p:nvCxnSpPr>
            <p:spPr>
              <a:xfrm>
                <a:off x="2501314" y="5463486"/>
                <a:ext cx="1259235" cy="0"/>
              </a:xfrm>
              <a:prstGeom prst="straightConnector1">
                <a:avLst/>
              </a:prstGeom>
              <a:ln w="15875" cap="rnd">
                <a:solidFill>
                  <a:schemeClr val="accent1"/>
                </a:solidFill>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a:extLst>
                  <a:ext uri="{FF2B5EF4-FFF2-40B4-BE49-F238E27FC236}">
                    <a16:creationId xmlns:a16="http://schemas.microsoft.com/office/drawing/2014/main" id="{2DB48B3A-6CD9-794D-AAAA-01EDBF6A6778}"/>
                  </a:ext>
                </a:extLst>
              </p:cNvPr>
              <p:cNvCxnSpPr>
                <a:cxnSpLocks/>
              </p:cNvCxnSpPr>
              <p:nvPr/>
            </p:nvCxnSpPr>
            <p:spPr>
              <a:xfrm flipH="1">
                <a:off x="2535975" y="4292826"/>
                <a:ext cx="90301" cy="1036417"/>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pic>
            <p:nvPicPr>
              <p:cNvPr id="431" name="Graphic 430">
                <a:extLst>
                  <a:ext uri="{FF2B5EF4-FFF2-40B4-BE49-F238E27FC236}">
                    <a16:creationId xmlns:a16="http://schemas.microsoft.com/office/drawing/2014/main" id="{123391C4-3429-D14B-B205-AF887AE7024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39973" y="5293663"/>
                <a:ext cx="459736" cy="477085"/>
              </a:xfrm>
              <a:prstGeom prst="rect">
                <a:avLst/>
              </a:prstGeom>
            </p:spPr>
          </p:pic>
          <p:sp>
            <p:nvSpPr>
              <p:cNvPr id="432" name="Oval 431">
                <a:extLst>
                  <a:ext uri="{FF2B5EF4-FFF2-40B4-BE49-F238E27FC236}">
                    <a16:creationId xmlns:a16="http://schemas.microsoft.com/office/drawing/2014/main" id="{15BA32D1-B45C-7F4F-94BE-1AB07CE994F4}"/>
                  </a:ext>
                </a:extLst>
              </p:cNvPr>
              <p:cNvSpPr/>
              <p:nvPr/>
            </p:nvSpPr>
            <p:spPr>
              <a:xfrm>
                <a:off x="2323756" y="5325748"/>
                <a:ext cx="169788" cy="169788"/>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grpSp>
            <p:nvGrpSpPr>
              <p:cNvPr id="433" name="Group 432">
                <a:extLst>
                  <a:ext uri="{FF2B5EF4-FFF2-40B4-BE49-F238E27FC236}">
                    <a16:creationId xmlns:a16="http://schemas.microsoft.com/office/drawing/2014/main" id="{65F48CD6-1894-174B-90FA-B42B8F88FAFC}"/>
                  </a:ext>
                </a:extLst>
              </p:cNvPr>
              <p:cNvGrpSpPr/>
              <p:nvPr/>
            </p:nvGrpSpPr>
            <p:grpSpPr>
              <a:xfrm>
                <a:off x="2375170" y="5379570"/>
                <a:ext cx="67072" cy="67072"/>
                <a:chOff x="1958986" y="3469863"/>
                <a:chExt cx="143774" cy="143774"/>
              </a:xfrm>
              <a:solidFill>
                <a:schemeClr val="bg1"/>
              </a:solidFill>
            </p:grpSpPr>
            <p:cxnSp>
              <p:nvCxnSpPr>
                <p:cNvPr id="434" name="Straight Connector 433">
                  <a:extLst>
                    <a:ext uri="{FF2B5EF4-FFF2-40B4-BE49-F238E27FC236}">
                      <a16:creationId xmlns:a16="http://schemas.microsoft.com/office/drawing/2014/main" id="{917A23A7-517C-314F-BB79-2EA79486ED61}"/>
                    </a:ext>
                  </a:extLst>
                </p:cNvPr>
                <p:cNvCxnSpPr/>
                <p:nvPr/>
              </p:nvCxnSpPr>
              <p:spPr>
                <a:xfrm>
                  <a:off x="1958986" y="3469863"/>
                  <a:ext cx="143774" cy="143774"/>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1A05D270-38AE-1247-A9A9-9F431739E12A}"/>
                    </a:ext>
                  </a:extLst>
                </p:cNvPr>
                <p:cNvCxnSpPr>
                  <a:cxnSpLocks/>
                </p:cNvCxnSpPr>
                <p:nvPr/>
              </p:nvCxnSpPr>
              <p:spPr>
                <a:xfrm flipH="1">
                  <a:off x="1958986" y="3469863"/>
                  <a:ext cx="143774" cy="143774"/>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36" name="Graphic 435">
                <a:extLst>
                  <a:ext uri="{FF2B5EF4-FFF2-40B4-BE49-F238E27FC236}">
                    <a16:creationId xmlns:a16="http://schemas.microsoft.com/office/drawing/2014/main" id="{A24E6F1A-6BB0-804C-8C55-18F5C3A05E6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06220" y="5293663"/>
                <a:ext cx="459736" cy="477085"/>
              </a:xfrm>
              <a:prstGeom prst="rect">
                <a:avLst/>
              </a:prstGeom>
            </p:spPr>
          </p:pic>
          <p:sp>
            <p:nvSpPr>
              <p:cNvPr id="437" name="Oval 436">
                <a:extLst>
                  <a:ext uri="{FF2B5EF4-FFF2-40B4-BE49-F238E27FC236}">
                    <a16:creationId xmlns:a16="http://schemas.microsoft.com/office/drawing/2014/main" id="{889B9991-6003-004D-BD79-0AEF6D907413}"/>
                  </a:ext>
                </a:extLst>
              </p:cNvPr>
              <p:cNvSpPr/>
              <p:nvPr/>
            </p:nvSpPr>
            <p:spPr>
              <a:xfrm>
                <a:off x="3809763" y="5325748"/>
                <a:ext cx="169788" cy="169788"/>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orbel" panose="020B0503020204020204"/>
                  <a:ea typeface="+mn-ea"/>
                  <a:cs typeface="+mn-cs"/>
                </a:endParaRPr>
              </a:p>
            </p:txBody>
          </p:sp>
          <p:grpSp>
            <p:nvGrpSpPr>
              <p:cNvPr id="438" name="Group 437">
                <a:extLst>
                  <a:ext uri="{FF2B5EF4-FFF2-40B4-BE49-F238E27FC236}">
                    <a16:creationId xmlns:a16="http://schemas.microsoft.com/office/drawing/2014/main" id="{A8329D49-9554-534F-B939-557DF194360C}"/>
                  </a:ext>
                </a:extLst>
              </p:cNvPr>
              <p:cNvGrpSpPr/>
              <p:nvPr/>
            </p:nvGrpSpPr>
            <p:grpSpPr>
              <a:xfrm>
                <a:off x="3861177" y="5379570"/>
                <a:ext cx="67072" cy="67072"/>
                <a:chOff x="1958986" y="3469863"/>
                <a:chExt cx="143774" cy="143774"/>
              </a:xfrm>
              <a:solidFill>
                <a:schemeClr val="bg1"/>
              </a:solidFill>
            </p:grpSpPr>
            <p:cxnSp>
              <p:nvCxnSpPr>
                <p:cNvPr id="439" name="Straight Connector 438">
                  <a:extLst>
                    <a:ext uri="{FF2B5EF4-FFF2-40B4-BE49-F238E27FC236}">
                      <a16:creationId xmlns:a16="http://schemas.microsoft.com/office/drawing/2014/main" id="{A9E18E22-E247-294F-ABCD-F27E35F16C4D}"/>
                    </a:ext>
                  </a:extLst>
                </p:cNvPr>
                <p:cNvCxnSpPr/>
                <p:nvPr/>
              </p:nvCxnSpPr>
              <p:spPr>
                <a:xfrm>
                  <a:off x="1958986" y="3469863"/>
                  <a:ext cx="143774" cy="143774"/>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672F1701-73DD-B54F-B99E-1A46589BD33B}"/>
                    </a:ext>
                  </a:extLst>
                </p:cNvPr>
                <p:cNvCxnSpPr>
                  <a:cxnSpLocks/>
                </p:cNvCxnSpPr>
                <p:nvPr/>
              </p:nvCxnSpPr>
              <p:spPr>
                <a:xfrm flipH="1">
                  <a:off x="1958986" y="3469863"/>
                  <a:ext cx="143774" cy="143774"/>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42" name="Graphic 441">
                <a:extLst>
                  <a:ext uri="{FF2B5EF4-FFF2-40B4-BE49-F238E27FC236}">
                    <a16:creationId xmlns:a16="http://schemas.microsoft.com/office/drawing/2014/main" id="{AD8685F8-AA65-844F-BC6B-621944A9BDA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180102" y="5528728"/>
                <a:ext cx="314006" cy="272533"/>
              </a:xfrm>
              <a:prstGeom prst="rect">
                <a:avLst/>
              </a:prstGeom>
            </p:spPr>
          </p:pic>
          <p:pic>
            <p:nvPicPr>
              <p:cNvPr id="445" name="Graphic 444">
                <a:extLst>
                  <a:ext uri="{FF2B5EF4-FFF2-40B4-BE49-F238E27FC236}">
                    <a16:creationId xmlns:a16="http://schemas.microsoft.com/office/drawing/2014/main" id="{AE00B56B-2384-9645-BDD5-043DF9F6CFE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175952" y="4765122"/>
                <a:ext cx="285460" cy="247757"/>
              </a:xfrm>
              <a:prstGeom prst="rect">
                <a:avLst/>
              </a:prstGeom>
            </p:spPr>
          </p:pic>
          <p:pic>
            <p:nvPicPr>
              <p:cNvPr id="446" name="Graphic 445">
                <a:extLst>
                  <a:ext uri="{FF2B5EF4-FFF2-40B4-BE49-F238E27FC236}">
                    <a16:creationId xmlns:a16="http://schemas.microsoft.com/office/drawing/2014/main" id="{8CC91E20-9672-0B4E-915C-8483883BC64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249853" y="4459088"/>
                <a:ext cx="314006" cy="272533"/>
              </a:xfrm>
              <a:prstGeom prst="rect">
                <a:avLst/>
              </a:prstGeom>
            </p:spPr>
          </p:pic>
          <p:pic>
            <p:nvPicPr>
              <p:cNvPr id="447" name="Graphic 446">
                <a:extLst>
                  <a:ext uri="{FF2B5EF4-FFF2-40B4-BE49-F238E27FC236}">
                    <a16:creationId xmlns:a16="http://schemas.microsoft.com/office/drawing/2014/main" id="{449AC1F7-7623-CA4D-94C6-061684BD0C2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432334" y="4765042"/>
                <a:ext cx="285460" cy="247757"/>
              </a:xfrm>
              <a:prstGeom prst="rect">
                <a:avLst/>
              </a:prstGeom>
            </p:spPr>
          </p:pic>
          <p:pic>
            <p:nvPicPr>
              <p:cNvPr id="448" name="Graphic 447">
                <a:extLst>
                  <a:ext uri="{FF2B5EF4-FFF2-40B4-BE49-F238E27FC236}">
                    <a16:creationId xmlns:a16="http://schemas.microsoft.com/office/drawing/2014/main" id="{6C7CC9F6-6E71-A943-8A83-4644BF1D59E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127607" y="4459769"/>
                <a:ext cx="314006" cy="272533"/>
              </a:xfrm>
              <a:prstGeom prst="rect">
                <a:avLst/>
              </a:prstGeom>
            </p:spPr>
          </p:pic>
          <p:sp>
            <p:nvSpPr>
              <p:cNvPr id="456" name="TextBox 455">
                <a:extLst>
                  <a:ext uri="{FF2B5EF4-FFF2-40B4-BE49-F238E27FC236}">
                    <a16:creationId xmlns:a16="http://schemas.microsoft.com/office/drawing/2014/main" id="{22ABF93F-6611-7D43-ACF1-4738144044FC}"/>
                  </a:ext>
                </a:extLst>
              </p:cNvPr>
              <p:cNvSpPr txBox="1"/>
              <p:nvPr/>
            </p:nvSpPr>
            <p:spPr>
              <a:xfrm>
                <a:off x="1490684" y="5719213"/>
                <a:ext cx="800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Is this the latest data?</a:t>
                </a:r>
              </a:p>
            </p:txBody>
          </p:sp>
          <p:sp>
            <p:nvSpPr>
              <p:cNvPr id="457" name="TextBox 456">
                <a:extLst>
                  <a:ext uri="{FF2B5EF4-FFF2-40B4-BE49-F238E27FC236}">
                    <a16:creationId xmlns:a16="http://schemas.microsoft.com/office/drawing/2014/main" id="{A6DEF9D7-2AA7-144D-B929-05B60B8B7916}"/>
                  </a:ext>
                </a:extLst>
              </p:cNvPr>
              <p:cNvSpPr txBox="1"/>
              <p:nvPr/>
            </p:nvSpPr>
            <p:spPr>
              <a:xfrm>
                <a:off x="2741155" y="5780170"/>
                <a:ext cx="1168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A5A5A5"/>
                    </a:solidFill>
                    <a:effectLst/>
                    <a:uLnTx/>
                    <a:uFillTx/>
                    <a:latin typeface="Corbel" panose="020B0503020204020204"/>
                    <a:ea typeface="+mn-ea"/>
                    <a:cs typeface="+mn-cs"/>
                  </a:rPr>
                  <a:t>Is this an error?</a:t>
                </a:r>
              </a:p>
            </p:txBody>
          </p:sp>
          <p:sp>
            <p:nvSpPr>
              <p:cNvPr id="458" name="TextBox 457">
                <a:extLst>
                  <a:ext uri="{FF2B5EF4-FFF2-40B4-BE49-F238E27FC236}">
                    <a16:creationId xmlns:a16="http://schemas.microsoft.com/office/drawing/2014/main" id="{8217C2F4-E1C7-9A43-975A-255759B412E0}"/>
                  </a:ext>
                </a:extLst>
              </p:cNvPr>
              <p:cNvSpPr txBox="1"/>
              <p:nvPr/>
            </p:nvSpPr>
            <p:spPr>
              <a:xfrm>
                <a:off x="4014169" y="5719213"/>
                <a:ext cx="8836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Will this meet the deadline?</a:t>
                </a:r>
              </a:p>
            </p:txBody>
          </p:sp>
          <p:sp>
            <p:nvSpPr>
              <p:cNvPr id="459" name="TextBox 458">
                <a:extLst>
                  <a:ext uri="{FF2B5EF4-FFF2-40B4-BE49-F238E27FC236}">
                    <a16:creationId xmlns:a16="http://schemas.microsoft.com/office/drawing/2014/main" id="{5FA4CEBA-00CB-8445-90EA-0E52666C9D55}"/>
                  </a:ext>
                </a:extLst>
              </p:cNvPr>
              <p:cNvSpPr txBox="1"/>
              <p:nvPr/>
            </p:nvSpPr>
            <p:spPr>
              <a:xfrm>
                <a:off x="822670" y="4460982"/>
                <a:ext cx="146427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Can you approve this?</a:t>
                </a:r>
              </a:p>
            </p:txBody>
          </p:sp>
          <p:sp>
            <p:nvSpPr>
              <p:cNvPr id="460" name="TextBox 459">
                <a:extLst>
                  <a:ext uri="{FF2B5EF4-FFF2-40B4-BE49-F238E27FC236}">
                    <a16:creationId xmlns:a16="http://schemas.microsoft.com/office/drawing/2014/main" id="{BCBC496D-DB3F-C74F-A94F-2560122FCD6C}"/>
                  </a:ext>
                </a:extLst>
              </p:cNvPr>
              <p:cNvSpPr txBox="1"/>
              <p:nvPr/>
            </p:nvSpPr>
            <p:spPr>
              <a:xfrm>
                <a:off x="2522539" y="5948590"/>
                <a:ext cx="13002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Is this in compliance?</a:t>
                </a:r>
              </a:p>
            </p:txBody>
          </p:sp>
          <p:sp>
            <p:nvSpPr>
              <p:cNvPr id="461" name="TextBox 460">
                <a:extLst>
                  <a:ext uri="{FF2B5EF4-FFF2-40B4-BE49-F238E27FC236}">
                    <a16:creationId xmlns:a16="http://schemas.microsoft.com/office/drawing/2014/main" id="{8E6A15AA-1475-B14B-B86A-FF2A0DE38E08}"/>
                  </a:ext>
                </a:extLst>
              </p:cNvPr>
              <p:cNvSpPr txBox="1"/>
              <p:nvPr/>
            </p:nvSpPr>
            <p:spPr>
              <a:xfrm>
                <a:off x="1346289" y="4785901"/>
                <a:ext cx="86302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Is this Fraud?</a:t>
                </a:r>
              </a:p>
            </p:txBody>
          </p:sp>
          <p:sp>
            <p:nvSpPr>
              <p:cNvPr id="462" name="TextBox 461">
                <a:extLst>
                  <a:ext uri="{FF2B5EF4-FFF2-40B4-BE49-F238E27FC236}">
                    <a16:creationId xmlns:a16="http://schemas.microsoft.com/office/drawing/2014/main" id="{C90355B5-3D5A-C547-A2B7-0CE6125468AE}"/>
                  </a:ext>
                </a:extLst>
              </p:cNvPr>
              <p:cNvSpPr txBox="1"/>
              <p:nvPr/>
            </p:nvSpPr>
            <p:spPr>
              <a:xfrm>
                <a:off x="3426575" y="4458898"/>
                <a:ext cx="122692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Are you done?</a:t>
                </a:r>
              </a:p>
            </p:txBody>
          </p:sp>
          <p:sp>
            <p:nvSpPr>
              <p:cNvPr id="463" name="TextBox 462">
                <a:extLst>
                  <a:ext uri="{FF2B5EF4-FFF2-40B4-BE49-F238E27FC236}">
                    <a16:creationId xmlns:a16="http://schemas.microsoft.com/office/drawing/2014/main" id="{6273D43F-356C-1F48-81CA-63247FB84C94}"/>
                  </a:ext>
                </a:extLst>
              </p:cNvPr>
              <p:cNvSpPr txBox="1"/>
              <p:nvPr/>
            </p:nvSpPr>
            <p:spPr>
              <a:xfrm>
                <a:off x="3691027" y="4785439"/>
                <a:ext cx="14834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A5A5A5"/>
                    </a:solidFill>
                    <a:effectLst/>
                    <a:uLnTx/>
                    <a:uFillTx/>
                    <a:latin typeface="Corbel" panose="020B0503020204020204"/>
                    <a:ea typeface="+mn-ea"/>
                    <a:cs typeface="+mn-cs"/>
                  </a:rPr>
                  <a:t>Did you get my email?</a:t>
                </a:r>
              </a:p>
            </p:txBody>
          </p:sp>
          <p:grpSp>
            <p:nvGrpSpPr>
              <p:cNvPr id="620" name="Group 619">
                <a:extLst>
                  <a:ext uri="{FF2B5EF4-FFF2-40B4-BE49-F238E27FC236}">
                    <a16:creationId xmlns:a16="http://schemas.microsoft.com/office/drawing/2014/main" id="{FDAF26E3-62F4-DA4C-AA94-C96E983F0209}"/>
                  </a:ext>
                </a:extLst>
              </p:cNvPr>
              <p:cNvGrpSpPr/>
              <p:nvPr/>
            </p:nvGrpSpPr>
            <p:grpSpPr>
              <a:xfrm>
                <a:off x="4203856" y="5406458"/>
                <a:ext cx="157714" cy="306449"/>
                <a:chOff x="2771278" y="4086294"/>
                <a:chExt cx="157714" cy="306449"/>
              </a:xfrm>
              <a:solidFill>
                <a:schemeClr val="accent2"/>
              </a:solidFill>
            </p:grpSpPr>
            <p:pic>
              <p:nvPicPr>
                <p:cNvPr id="631" name="Graphic 630">
                  <a:extLst>
                    <a:ext uri="{FF2B5EF4-FFF2-40B4-BE49-F238E27FC236}">
                      <a16:creationId xmlns:a16="http://schemas.microsoft.com/office/drawing/2014/main" id="{BCD99D7C-9A4D-004C-B410-7B09BCD8D43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771278" y="4107576"/>
                  <a:ext cx="157714" cy="205029"/>
                </a:xfrm>
                <a:prstGeom prst="rect">
                  <a:avLst/>
                </a:prstGeom>
              </p:spPr>
            </p:pic>
            <p:cxnSp>
              <p:nvCxnSpPr>
                <p:cNvPr id="633" name="Straight Arrow Connector 632">
                  <a:extLst>
                    <a:ext uri="{FF2B5EF4-FFF2-40B4-BE49-F238E27FC236}">
                      <a16:creationId xmlns:a16="http://schemas.microsoft.com/office/drawing/2014/main" id="{BF8F3A3A-1312-D24D-9518-4997C1BBBFA8}"/>
                    </a:ext>
                  </a:extLst>
                </p:cNvPr>
                <p:cNvCxnSpPr>
                  <a:cxnSpLocks/>
                </p:cNvCxnSpPr>
                <p:nvPr/>
              </p:nvCxnSpPr>
              <p:spPr>
                <a:xfrm>
                  <a:off x="2851612" y="4086294"/>
                  <a:ext cx="0" cy="306449"/>
                </a:xfrm>
                <a:prstGeom prst="straightConnector1">
                  <a:avLst/>
                </a:prstGeom>
                <a:grpFill/>
                <a:ln w="12700" cap="rnd">
                  <a:solidFill>
                    <a:srgbClr val="FF0000"/>
                  </a:solidFill>
                  <a:round/>
                  <a:tailEnd type="arrow" w="sm" len="sm"/>
                </a:ln>
              </p:spPr>
              <p:style>
                <a:lnRef idx="1">
                  <a:schemeClr val="accent1"/>
                </a:lnRef>
                <a:fillRef idx="0">
                  <a:schemeClr val="accent1"/>
                </a:fillRef>
                <a:effectRef idx="0">
                  <a:schemeClr val="accent1"/>
                </a:effectRef>
                <a:fontRef idx="minor">
                  <a:schemeClr val="tx1"/>
                </a:fontRef>
              </p:style>
            </p:cxnSp>
          </p:grpSp>
          <p:grpSp>
            <p:nvGrpSpPr>
              <p:cNvPr id="636" name="Group 635">
                <a:extLst>
                  <a:ext uri="{FF2B5EF4-FFF2-40B4-BE49-F238E27FC236}">
                    <a16:creationId xmlns:a16="http://schemas.microsoft.com/office/drawing/2014/main" id="{0DC589C4-62CE-014B-8732-75DE959444F5}"/>
                  </a:ext>
                </a:extLst>
              </p:cNvPr>
              <p:cNvGrpSpPr/>
              <p:nvPr/>
            </p:nvGrpSpPr>
            <p:grpSpPr>
              <a:xfrm>
                <a:off x="1934063" y="5410642"/>
                <a:ext cx="157714" cy="306449"/>
                <a:chOff x="2771278" y="4086294"/>
                <a:chExt cx="157714" cy="306449"/>
              </a:xfrm>
              <a:solidFill>
                <a:schemeClr val="accent2"/>
              </a:solidFill>
            </p:grpSpPr>
            <p:pic>
              <p:nvPicPr>
                <p:cNvPr id="639" name="Graphic 638">
                  <a:extLst>
                    <a:ext uri="{FF2B5EF4-FFF2-40B4-BE49-F238E27FC236}">
                      <a16:creationId xmlns:a16="http://schemas.microsoft.com/office/drawing/2014/main" id="{E2D31DBB-C9E1-0149-812D-ADCFD4AF958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771278" y="4107576"/>
                  <a:ext cx="157714" cy="205029"/>
                </a:xfrm>
                <a:prstGeom prst="rect">
                  <a:avLst/>
                </a:prstGeom>
              </p:spPr>
            </p:pic>
            <p:cxnSp>
              <p:nvCxnSpPr>
                <p:cNvPr id="643" name="Straight Arrow Connector 642">
                  <a:extLst>
                    <a:ext uri="{FF2B5EF4-FFF2-40B4-BE49-F238E27FC236}">
                      <a16:creationId xmlns:a16="http://schemas.microsoft.com/office/drawing/2014/main" id="{64BAB297-0FBF-9948-9E68-54F8EC4570E1}"/>
                    </a:ext>
                  </a:extLst>
                </p:cNvPr>
                <p:cNvCxnSpPr>
                  <a:cxnSpLocks/>
                </p:cNvCxnSpPr>
                <p:nvPr/>
              </p:nvCxnSpPr>
              <p:spPr>
                <a:xfrm>
                  <a:off x="2851612" y="4086294"/>
                  <a:ext cx="0" cy="306449"/>
                </a:xfrm>
                <a:prstGeom prst="straightConnector1">
                  <a:avLst/>
                </a:prstGeom>
                <a:grpFill/>
                <a:ln w="12700" cap="rnd">
                  <a:solidFill>
                    <a:srgbClr val="FF0000"/>
                  </a:solidFill>
                  <a:round/>
                  <a:tailEnd type="arrow" w="sm" len="sm"/>
                </a:ln>
              </p:spPr>
              <p:style>
                <a:lnRef idx="1">
                  <a:schemeClr val="accent1"/>
                </a:lnRef>
                <a:fillRef idx="0">
                  <a:schemeClr val="accent1"/>
                </a:fillRef>
                <a:effectRef idx="0">
                  <a:schemeClr val="accent1"/>
                </a:effectRef>
                <a:fontRef idx="minor">
                  <a:schemeClr val="tx1"/>
                </a:fontRef>
              </p:style>
            </p:cxnSp>
          </p:grpSp>
        </p:grpSp>
        <p:sp>
          <p:nvSpPr>
            <p:cNvPr id="426" name="Oval 425">
              <a:extLst>
                <a:ext uri="{FF2B5EF4-FFF2-40B4-BE49-F238E27FC236}">
                  <a16:creationId xmlns:a16="http://schemas.microsoft.com/office/drawing/2014/main" id="{608121EF-023D-8B4A-86A4-78C61589FFDD}"/>
                </a:ext>
              </a:extLst>
            </p:cNvPr>
            <p:cNvSpPr/>
            <p:nvPr/>
          </p:nvSpPr>
          <p:spPr>
            <a:xfrm>
              <a:off x="2434715" y="4034859"/>
              <a:ext cx="205443" cy="205443"/>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428" name="Straight Connector 427">
              <a:extLst>
                <a:ext uri="{FF2B5EF4-FFF2-40B4-BE49-F238E27FC236}">
                  <a16:creationId xmlns:a16="http://schemas.microsoft.com/office/drawing/2014/main" id="{C9F2B7D0-1352-D341-AEE7-6966765312F0}"/>
                </a:ext>
              </a:extLst>
            </p:cNvPr>
            <p:cNvCxnSpPr/>
            <p:nvPr/>
          </p:nvCxnSpPr>
          <p:spPr>
            <a:xfrm>
              <a:off x="2496926" y="4099983"/>
              <a:ext cx="81157" cy="8115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5A4E17F7-98A2-794B-B03C-16F3667AE7F5}"/>
                </a:ext>
              </a:extLst>
            </p:cNvPr>
            <p:cNvCxnSpPr>
              <a:cxnSpLocks/>
            </p:cNvCxnSpPr>
            <p:nvPr/>
          </p:nvCxnSpPr>
          <p:spPr>
            <a:xfrm flipH="1">
              <a:off x="2496926" y="4099983"/>
              <a:ext cx="81157" cy="8115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7431D79A-2414-4D12-898C-FB0BCF01B925}"/>
              </a:ext>
            </a:extLst>
          </p:cNvPr>
          <p:cNvGrpSpPr/>
          <p:nvPr/>
        </p:nvGrpSpPr>
        <p:grpSpPr>
          <a:xfrm>
            <a:off x="142970" y="4086282"/>
            <a:ext cx="2005327" cy="603448"/>
            <a:chOff x="210345" y="4086282"/>
            <a:chExt cx="2005327" cy="603448"/>
          </a:xfrm>
        </p:grpSpPr>
        <p:grpSp>
          <p:nvGrpSpPr>
            <p:cNvPr id="17" name="Group 16">
              <a:extLst>
                <a:ext uri="{FF2B5EF4-FFF2-40B4-BE49-F238E27FC236}">
                  <a16:creationId xmlns:a16="http://schemas.microsoft.com/office/drawing/2014/main" id="{F92CB347-712B-4513-AE15-8A4687CF1A26}"/>
                </a:ext>
              </a:extLst>
            </p:cNvPr>
            <p:cNvGrpSpPr/>
            <p:nvPr/>
          </p:nvGrpSpPr>
          <p:grpSpPr>
            <a:xfrm>
              <a:off x="210345" y="4144547"/>
              <a:ext cx="835057" cy="545183"/>
              <a:chOff x="210345" y="4144547"/>
              <a:chExt cx="835057" cy="545183"/>
            </a:xfrm>
          </p:grpSpPr>
          <p:sp>
            <p:nvSpPr>
              <p:cNvPr id="645" name="Rounded Rectangle 644">
                <a:extLst>
                  <a:ext uri="{FF2B5EF4-FFF2-40B4-BE49-F238E27FC236}">
                    <a16:creationId xmlns:a16="http://schemas.microsoft.com/office/drawing/2014/main" id="{D341CA11-0331-774D-BA49-4C087B863544}"/>
                  </a:ext>
                </a:extLst>
              </p:cNvPr>
              <p:cNvSpPr/>
              <p:nvPr/>
            </p:nvSpPr>
            <p:spPr>
              <a:xfrm>
                <a:off x="210345" y="4144547"/>
                <a:ext cx="835057" cy="545183"/>
              </a:xfrm>
              <a:prstGeom prst="round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2273"/>
                  </a:solidFill>
                  <a:effectLst/>
                  <a:uLnTx/>
                  <a:uFillTx/>
                  <a:latin typeface="Corbel" panose="020B0503020204020204"/>
                  <a:ea typeface="+mn-ea"/>
                  <a:cs typeface="+mn-cs"/>
                </a:endParaRPr>
              </a:p>
            </p:txBody>
          </p:sp>
          <p:sp>
            <p:nvSpPr>
              <p:cNvPr id="646" name="TextBox 645">
                <a:extLst>
                  <a:ext uri="{FF2B5EF4-FFF2-40B4-BE49-F238E27FC236}">
                    <a16:creationId xmlns:a16="http://schemas.microsoft.com/office/drawing/2014/main" id="{9935A092-C844-C147-B400-6677CD6D3858}"/>
                  </a:ext>
                </a:extLst>
              </p:cNvPr>
              <p:cNvSpPr txBox="1"/>
              <p:nvPr/>
            </p:nvSpPr>
            <p:spPr>
              <a:xfrm>
                <a:off x="210345" y="4209377"/>
                <a:ext cx="83505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52273"/>
                    </a:solidFill>
                    <a:effectLst/>
                    <a:uLnTx/>
                    <a:uFillTx/>
                    <a:latin typeface="Corbel" panose="020B0503020204020204"/>
                    <a:ea typeface="+mn-ea"/>
                    <a:cs typeface="+mn-cs"/>
                  </a:rPr>
                  <a:t>Enterprise Systems</a:t>
                </a:r>
              </a:p>
            </p:txBody>
          </p:sp>
        </p:grpSp>
        <p:cxnSp>
          <p:nvCxnSpPr>
            <p:cNvPr id="572" name="Straight Arrow Connector 571">
              <a:extLst>
                <a:ext uri="{FF2B5EF4-FFF2-40B4-BE49-F238E27FC236}">
                  <a16:creationId xmlns:a16="http://schemas.microsoft.com/office/drawing/2014/main" id="{13282684-A6AD-44F3-9BEC-76AB4263CF00}"/>
                </a:ext>
              </a:extLst>
            </p:cNvPr>
            <p:cNvCxnSpPr>
              <a:cxnSpLocks/>
            </p:cNvCxnSpPr>
            <p:nvPr/>
          </p:nvCxnSpPr>
          <p:spPr>
            <a:xfrm flipH="1">
              <a:off x="1072834" y="4086282"/>
              <a:ext cx="1142838" cy="321713"/>
            </a:xfrm>
            <a:prstGeom prst="straightConnector1">
              <a:avLst/>
            </a:prstGeom>
            <a:ln w="15875" cap="rnd">
              <a:round/>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720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p:bldP spid="371" grpId="0"/>
      <p:bldP spid="5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C9C259-AF09-1448-BCCF-7DEAF644B30A}"/>
              </a:ext>
            </a:extLst>
          </p:cNvPr>
          <p:cNvSpPr>
            <a:spLocks noGrp="1"/>
          </p:cNvSpPr>
          <p:nvPr>
            <p:ph type="title"/>
          </p:nvPr>
        </p:nvSpPr>
        <p:spPr/>
        <p:txBody>
          <a:bodyPr/>
          <a:lstStyle/>
          <a:p>
            <a:r>
              <a:rPr lang="en-US" dirty="0"/>
              <a:t>Current Treasury Ecosystems</a:t>
            </a:r>
          </a:p>
        </p:txBody>
      </p:sp>
      <p:sp>
        <p:nvSpPr>
          <p:cNvPr id="2" name="TextBox 1">
            <a:extLst>
              <a:ext uri="{FF2B5EF4-FFF2-40B4-BE49-F238E27FC236}">
                <a16:creationId xmlns:a16="http://schemas.microsoft.com/office/drawing/2014/main" id="{C9DC5BA1-53D9-4B46-AD48-2101426540C1}"/>
              </a:ext>
            </a:extLst>
          </p:cNvPr>
          <p:cNvSpPr txBox="1"/>
          <p:nvPr/>
        </p:nvSpPr>
        <p:spPr>
          <a:xfrm>
            <a:off x="838200" y="1352758"/>
            <a:ext cx="10668000"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600" dirty="0">
                <a:solidFill>
                  <a:srgbClr val="000000"/>
                </a:solidFill>
                <a:latin typeface="Corbel" panose="020B0503020204020204"/>
              </a:rPr>
              <a:t>Limited integrations and automations between layers:</a:t>
            </a:r>
            <a:endParaRPr kumimoji="0" lang="en-US" sz="3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Rectangle 2">
            <a:extLst>
              <a:ext uri="{FF2B5EF4-FFF2-40B4-BE49-F238E27FC236}">
                <a16:creationId xmlns:a16="http://schemas.microsoft.com/office/drawing/2014/main" id="{EF3FBBED-F59E-4B8C-80CF-EC3B7C716869}"/>
              </a:ext>
            </a:extLst>
          </p:cNvPr>
          <p:cNvSpPr/>
          <p:nvPr/>
        </p:nvSpPr>
        <p:spPr>
          <a:xfrm>
            <a:off x="5295900" y="2298711"/>
            <a:ext cx="16002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4400" dirty="0"/>
              <a:t>Banks</a:t>
            </a:r>
          </a:p>
        </p:txBody>
      </p:sp>
      <p:sp>
        <p:nvSpPr>
          <p:cNvPr id="5" name="Rectangle 4">
            <a:extLst>
              <a:ext uri="{FF2B5EF4-FFF2-40B4-BE49-F238E27FC236}">
                <a16:creationId xmlns:a16="http://schemas.microsoft.com/office/drawing/2014/main" id="{3B370EDE-BB4A-40E8-A321-18EBD30FD34F}"/>
              </a:ext>
            </a:extLst>
          </p:cNvPr>
          <p:cNvSpPr/>
          <p:nvPr/>
        </p:nvSpPr>
        <p:spPr>
          <a:xfrm>
            <a:off x="4210050" y="3268178"/>
            <a:ext cx="39243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4400" dirty="0"/>
              <a:t>Fund Managers</a:t>
            </a:r>
          </a:p>
        </p:txBody>
      </p:sp>
      <p:sp>
        <p:nvSpPr>
          <p:cNvPr id="7" name="Rectangle 6">
            <a:extLst>
              <a:ext uri="{FF2B5EF4-FFF2-40B4-BE49-F238E27FC236}">
                <a16:creationId xmlns:a16="http://schemas.microsoft.com/office/drawing/2014/main" id="{66FF9FD0-E146-4DAB-AFF9-B703F0C6DCD9}"/>
              </a:ext>
            </a:extLst>
          </p:cNvPr>
          <p:cNvSpPr/>
          <p:nvPr/>
        </p:nvSpPr>
        <p:spPr>
          <a:xfrm>
            <a:off x="2200275" y="4237645"/>
            <a:ext cx="779145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4400" dirty="0"/>
              <a:t>Treasury Management Solutions</a:t>
            </a:r>
          </a:p>
        </p:txBody>
      </p:sp>
      <p:sp>
        <p:nvSpPr>
          <p:cNvPr id="8" name="Rectangle 7">
            <a:extLst>
              <a:ext uri="{FF2B5EF4-FFF2-40B4-BE49-F238E27FC236}">
                <a16:creationId xmlns:a16="http://schemas.microsoft.com/office/drawing/2014/main" id="{39C5028B-ED31-433E-A012-1A71862418F8}"/>
              </a:ext>
            </a:extLst>
          </p:cNvPr>
          <p:cNvSpPr/>
          <p:nvPr/>
        </p:nvSpPr>
        <p:spPr>
          <a:xfrm>
            <a:off x="2000250" y="5207112"/>
            <a:ext cx="83439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4400" dirty="0"/>
              <a:t>Money Market Investment Portals</a:t>
            </a:r>
          </a:p>
        </p:txBody>
      </p:sp>
    </p:spTree>
    <p:extLst>
      <p:ext uri="{BB962C8B-B14F-4D97-AF65-F5344CB8AC3E}">
        <p14:creationId xmlns:p14="http://schemas.microsoft.com/office/powerpoint/2010/main" val="1640038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C9C259-AF09-1448-BCCF-7DEAF644B30A}"/>
              </a:ext>
            </a:extLst>
          </p:cNvPr>
          <p:cNvSpPr>
            <a:spLocks noGrp="1"/>
          </p:cNvSpPr>
          <p:nvPr>
            <p:ph type="title"/>
          </p:nvPr>
        </p:nvSpPr>
        <p:spPr>
          <a:xfrm>
            <a:off x="657225" y="0"/>
            <a:ext cx="10515600" cy="1325563"/>
          </a:xfrm>
        </p:spPr>
        <p:txBody>
          <a:bodyPr>
            <a:normAutofit fontScale="90000"/>
          </a:bodyPr>
          <a:lstStyle/>
          <a:p>
            <a:br>
              <a:rPr lang="en-US" dirty="0"/>
            </a:br>
            <a:r>
              <a:rPr lang="en-US" dirty="0"/>
              <a:t>What does this all mean for the future of the ecosystem</a:t>
            </a:r>
          </a:p>
        </p:txBody>
      </p:sp>
      <p:sp>
        <p:nvSpPr>
          <p:cNvPr id="2" name="TextBox 1">
            <a:extLst>
              <a:ext uri="{FF2B5EF4-FFF2-40B4-BE49-F238E27FC236}">
                <a16:creationId xmlns:a16="http://schemas.microsoft.com/office/drawing/2014/main" id="{C9DC5BA1-53D9-4B46-AD48-2101426540C1}"/>
              </a:ext>
            </a:extLst>
          </p:cNvPr>
          <p:cNvSpPr txBox="1"/>
          <p:nvPr/>
        </p:nvSpPr>
        <p:spPr>
          <a:xfrm>
            <a:off x="1609725" y="1617586"/>
            <a:ext cx="8972550"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t>Integration between TMS providers, Banks, Portals, and Fund Managers</a:t>
            </a:r>
          </a:p>
        </p:txBody>
      </p:sp>
      <p:sp>
        <p:nvSpPr>
          <p:cNvPr id="5" name="TextBox 4">
            <a:extLst>
              <a:ext uri="{FF2B5EF4-FFF2-40B4-BE49-F238E27FC236}">
                <a16:creationId xmlns:a16="http://schemas.microsoft.com/office/drawing/2014/main" id="{18D5E05E-8A2A-4941-866C-A56DA49C4BFB}"/>
              </a:ext>
            </a:extLst>
          </p:cNvPr>
          <p:cNvSpPr txBox="1"/>
          <p:nvPr/>
        </p:nvSpPr>
        <p:spPr>
          <a:xfrm>
            <a:off x="1609725" y="2817915"/>
            <a:ext cx="9109044" cy="1200329"/>
          </a:xfrm>
          <a:prstGeom prst="rect">
            <a:avLst/>
          </a:prstGeom>
          <a:noFill/>
        </p:spPr>
        <p:txBody>
          <a:bodyPr wrap="square">
            <a:spAutoFit/>
          </a:bodyPr>
          <a:lstStyle/>
          <a:p>
            <a:pPr marL="571500" indent="-571500">
              <a:buFont typeface="Arial" panose="020B0604020202020204" pitchFamily="34" charset="0"/>
              <a:buChar char="•"/>
            </a:pPr>
            <a:r>
              <a:rPr lang="en-US" sz="3600" dirty="0"/>
              <a:t>Data Sharing moving from files to SWIFT and APIs</a:t>
            </a:r>
          </a:p>
        </p:txBody>
      </p:sp>
      <p:sp>
        <p:nvSpPr>
          <p:cNvPr id="7" name="TextBox 6">
            <a:extLst>
              <a:ext uri="{FF2B5EF4-FFF2-40B4-BE49-F238E27FC236}">
                <a16:creationId xmlns:a16="http://schemas.microsoft.com/office/drawing/2014/main" id="{80E6C65A-B049-4A57-A434-14B73D869E34}"/>
              </a:ext>
            </a:extLst>
          </p:cNvPr>
          <p:cNvSpPr txBox="1"/>
          <p:nvPr/>
        </p:nvSpPr>
        <p:spPr>
          <a:xfrm>
            <a:off x="1609725" y="4018244"/>
            <a:ext cx="9109044" cy="646331"/>
          </a:xfrm>
          <a:prstGeom prst="rect">
            <a:avLst/>
          </a:prstGeom>
          <a:noFill/>
        </p:spPr>
        <p:txBody>
          <a:bodyPr wrap="square">
            <a:spAutoFit/>
          </a:bodyPr>
          <a:lstStyle/>
          <a:p>
            <a:pPr marL="571500" indent="-571500">
              <a:buFont typeface="Arial" panose="020B0604020202020204" pitchFamily="34" charset="0"/>
              <a:buChar char="•"/>
            </a:pPr>
            <a:r>
              <a:rPr lang="en-US" sz="3600" dirty="0"/>
              <a:t>Single Sign On for all applications</a:t>
            </a:r>
          </a:p>
        </p:txBody>
      </p:sp>
      <p:sp>
        <p:nvSpPr>
          <p:cNvPr id="8" name="TextBox 7">
            <a:extLst>
              <a:ext uri="{FF2B5EF4-FFF2-40B4-BE49-F238E27FC236}">
                <a16:creationId xmlns:a16="http://schemas.microsoft.com/office/drawing/2014/main" id="{1578C41A-2F6D-4771-AEB6-E2BAB2539F7C}"/>
              </a:ext>
            </a:extLst>
          </p:cNvPr>
          <p:cNvSpPr txBox="1"/>
          <p:nvPr/>
        </p:nvSpPr>
        <p:spPr>
          <a:xfrm>
            <a:off x="1609725" y="4664575"/>
            <a:ext cx="9109044" cy="1200329"/>
          </a:xfrm>
          <a:prstGeom prst="rect">
            <a:avLst/>
          </a:prstGeom>
          <a:noFill/>
        </p:spPr>
        <p:txBody>
          <a:bodyPr wrap="square">
            <a:spAutoFit/>
          </a:bodyPr>
          <a:lstStyle/>
          <a:p>
            <a:pPr marL="571500" indent="-571500">
              <a:buFont typeface="Arial" panose="020B0604020202020204" pitchFamily="34" charset="0"/>
              <a:buChar char="•"/>
            </a:pPr>
            <a:r>
              <a:rPr lang="en-US" sz="3600" dirty="0"/>
              <a:t>SAAS model reducing costs for technology</a:t>
            </a:r>
          </a:p>
          <a:p>
            <a:pPr lvl="1"/>
            <a:r>
              <a:rPr lang="en-US" sz="3600" dirty="0"/>
              <a:t>-technology credits  </a:t>
            </a:r>
          </a:p>
        </p:txBody>
      </p:sp>
    </p:spTree>
    <p:extLst>
      <p:ext uri="{BB962C8B-B14F-4D97-AF65-F5344CB8AC3E}">
        <p14:creationId xmlns:p14="http://schemas.microsoft.com/office/powerpoint/2010/main" val="3819855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theme/theme1.xml><?xml version="1.0" encoding="utf-8"?>
<a:theme xmlns:a="http://schemas.openxmlformats.org/drawingml/2006/main" name="1_Office Theme">
  <a:themeElements>
    <a:clrScheme name="Treasury Curve 1">
      <a:dk1>
        <a:srgbClr val="000000"/>
      </a:dk1>
      <a:lt1>
        <a:srgbClr val="FFFFFF"/>
      </a:lt1>
      <a:dk2>
        <a:srgbClr val="44546A"/>
      </a:dk2>
      <a:lt2>
        <a:srgbClr val="E7E6E6"/>
      </a:lt2>
      <a:accent1>
        <a:srgbClr val="007BB8"/>
      </a:accent1>
      <a:accent2>
        <a:srgbClr val="152273"/>
      </a:accent2>
      <a:accent3>
        <a:srgbClr val="A5A5A5"/>
      </a:accent3>
      <a:accent4>
        <a:srgbClr val="009241"/>
      </a:accent4>
      <a:accent5>
        <a:srgbClr val="238891"/>
      </a:accent5>
      <a:accent6>
        <a:srgbClr val="006934"/>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3967</TotalTime>
  <Words>2443</Words>
  <Application>Microsoft Office PowerPoint</Application>
  <PresentationFormat>Widescreen</PresentationFormat>
  <Paragraphs>268</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Corbel</vt:lpstr>
      <vt:lpstr>1_Office Theme</vt:lpstr>
      <vt:lpstr>How Technology Can Help in the New Normal</vt:lpstr>
      <vt:lpstr>  Technology Companies boom during Covid</vt:lpstr>
      <vt:lpstr> What is the New Normal and How it Changed Daily Routines and Operations</vt:lpstr>
      <vt:lpstr>Disruption in the Industry</vt:lpstr>
      <vt:lpstr>What’s propelled the move in technology</vt:lpstr>
      <vt:lpstr>Treasury Priorities</vt:lpstr>
      <vt:lpstr>PowerPoint Presentation</vt:lpstr>
      <vt:lpstr>Current Treasury Ecosystems</vt:lpstr>
      <vt:lpstr> What does this all mean for the future of the ecosystem</vt:lpstr>
      <vt:lpstr>PowerPoint Presentation</vt:lpstr>
      <vt:lpstr>PowerPoint Presentation</vt:lpstr>
      <vt:lpstr>PowerPoint Presentation</vt:lpstr>
      <vt:lpstr>PowerPoint Presentation</vt:lpstr>
      <vt:lpstr>Key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Optimized Treasury</dc:title>
  <dc:creator>Bruce Scheer</dc:creator>
  <cp:lastModifiedBy>Andrew Dorato</cp:lastModifiedBy>
  <cp:revision>33</cp:revision>
  <dcterms:created xsi:type="dcterms:W3CDTF">2020-12-01T00:21:47Z</dcterms:created>
  <dcterms:modified xsi:type="dcterms:W3CDTF">2021-11-13T00:31:53Z</dcterms:modified>
</cp:coreProperties>
</file>