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7" r:id="rId5"/>
  </p:sldMasterIdLst>
  <p:notesMasterIdLst>
    <p:notesMasterId r:id="rId32"/>
  </p:notesMasterIdLst>
  <p:sldIdLst>
    <p:sldId id="291" r:id="rId6"/>
    <p:sldId id="292" r:id="rId7"/>
    <p:sldId id="318" r:id="rId8"/>
    <p:sldId id="319" r:id="rId9"/>
    <p:sldId id="298" r:id="rId10"/>
    <p:sldId id="321" r:id="rId11"/>
    <p:sldId id="322" r:id="rId12"/>
    <p:sldId id="323" r:id="rId13"/>
    <p:sldId id="324" r:id="rId14"/>
    <p:sldId id="325" r:id="rId15"/>
    <p:sldId id="326" r:id="rId16"/>
    <p:sldId id="327" r:id="rId17"/>
    <p:sldId id="301" r:id="rId18"/>
    <p:sldId id="329" r:id="rId19"/>
    <p:sldId id="330" r:id="rId20"/>
    <p:sldId id="331" r:id="rId21"/>
    <p:sldId id="334" r:id="rId22"/>
    <p:sldId id="293" r:id="rId23"/>
    <p:sldId id="299" r:id="rId24"/>
    <p:sldId id="303" r:id="rId25"/>
    <p:sldId id="304" r:id="rId26"/>
    <p:sldId id="305" r:id="rId27"/>
    <p:sldId id="306" r:id="rId28"/>
    <p:sldId id="308" r:id="rId29"/>
    <p:sldId id="333" r:id="rId30"/>
    <p:sldId id="332" r:id="rId31"/>
  </p:sldIdLst>
  <p:sldSz cx="12192000" cy="6858000"/>
  <p:notesSz cx="6858000" cy="9144000"/>
  <p:embeddedFontLst>
    <p:embeddedFont>
      <p:font typeface="Calibri Light" panose="020F0302020204030204" pitchFamily="34" charset="0"/>
      <p:regular r:id="rId33"/>
      <p:italic r:id="rId34"/>
    </p:embeddedFont>
    <p:embeddedFont>
      <p:font typeface="Franklin Gothic Medium" panose="020B0603020102020204" pitchFamily="34" charset="0"/>
      <p:regular r:id="rId35"/>
      <p:italic r:id="rId36"/>
    </p:embeddedFont>
    <p:embeddedFont>
      <p:font typeface="Helvetica" panose="020B0604020202020204" pitchFamily="34" charset="0"/>
      <p:regular r:id="rId37"/>
      <p:bold r:id="rId38"/>
      <p:italic r:id="rId39"/>
      <p:boldItalic r:id="rId40"/>
    </p:embeddedFont>
    <p:embeddedFont>
      <p:font typeface="Nexa" panose="02000500000000000000" pitchFamily="50" charset="0"/>
      <p:regular r:id="rId41"/>
      <p:bold r:id="rId42"/>
      <p:italic r:id="rId43"/>
    </p:embeddedFont>
    <p:embeddedFont>
      <p:font typeface="Nexa Book" panose="02000000000000000000" pitchFamily="50" charset="0"/>
      <p:regular r:id="rId44"/>
      <p:bold r:id="rId45"/>
      <p:italic r:id="rId46"/>
    </p:embeddedFont>
    <p:embeddedFont>
      <p:font typeface="Nexa XBold" panose="02000000000000000000" pitchFamily="50" charset="0"/>
      <p:regular r:id="rId47"/>
      <p:bold r:id="rId48"/>
      <p:italic r:id="rId49"/>
    </p:embeddedFont>
    <p:embeddedFont>
      <p:font typeface="OCR A Extended" panose="02010509020102010303" pitchFamily="50" charset="0"/>
      <p:regular r:id="rId50"/>
    </p:embeddedFont>
    <p:embeddedFont>
      <p:font typeface="Tahoma" panose="020B0604030504040204" pitchFamily="34" charset="0"/>
      <p:regular r:id="rId51"/>
      <p:bold r:id="rId52"/>
    </p:embeddedFont>
  </p:embeddedFontLst>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96176" autoAdjust="0"/>
  </p:normalViewPr>
  <p:slideViewPr>
    <p:cSldViewPr snapToGrid="0" showGuides="1">
      <p:cViewPr varScale="1">
        <p:scale>
          <a:sx n="77" d="100"/>
          <a:sy n="77"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gs" Target="tags/tag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E4002B"/>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1-3CEC-478A-8C7D-30CF0ED74C99}"/>
              </c:ext>
            </c:extLst>
          </c:dPt>
          <c:dPt>
            <c:idx val="1"/>
            <c:bubble3D val="0"/>
            <c:spPr>
              <a:solidFill>
                <a:srgbClr val="1D2947"/>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3-3CEC-478A-8C7D-30CF0ED74C99}"/>
              </c:ext>
            </c:extLst>
          </c:dPt>
          <c:dPt>
            <c:idx val="2"/>
            <c:bubble3D val="0"/>
            <c:spPr>
              <a:solidFill>
                <a:srgbClr val="DCDEE2"/>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5-3CEC-478A-8C7D-30CF0ED74C99}"/>
              </c:ext>
            </c:extLst>
          </c:dPt>
          <c:dPt>
            <c:idx val="3"/>
            <c:bubble3D val="0"/>
            <c:spPr>
              <a:solidFill>
                <a:srgbClr val="155DED"/>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7-3CEC-478A-8C7D-30CF0ED74C99}"/>
              </c:ext>
            </c:extLst>
          </c:dPt>
          <c:dPt>
            <c:idx val="4"/>
            <c:bubble3D val="0"/>
            <c:spPr>
              <a:solidFill>
                <a:srgbClr val="F9C350"/>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9-3CEC-478A-8C7D-30CF0ED74C99}"/>
              </c:ext>
            </c:extLst>
          </c:dPt>
          <c:dPt>
            <c:idx val="5"/>
            <c:bubble3D val="0"/>
            <c:spPr>
              <a:solidFill>
                <a:srgbClr val="6C8AE5"/>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B-3CEC-478A-8C7D-30CF0ED74C99}"/>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Book"/>
                      <a:ea typeface="Nexa Book"/>
                      <a:cs typeface="Nexa Book"/>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3CEC-478A-8C7D-30CF0ED74C99}"/>
                </c:ext>
              </c:extLst>
            </c:dLbl>
            <c:dLbl>
              <c:idx val="1"/>
              <c:layout>
                <c:manualLayout>
                  <c:x val="6.5418579349808131E-2"/>
                  <c:y val="-0.1010972586759987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Book"/>
                      <a:ea typeface="Nexa Book"/>
                      <a:cs typeface="Nexa Book"/>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EC-478A-8C7D-30CF0ED74C99}"/>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Book"/>
                      <a:ea typeface="Nexa Book"/>
                      <a:cs typeface="Nexa Book"/>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3CEC-478A-8C7D-30CF0ED74C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Nexa Book"/>
                    <a:ea typeface="Nexa Book"/>
                    <a:cs typeface="Nexa Book"/>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16'!$A$23:$A$28</c:f>
              <c:strCache>
                <c:ptCount val="6"/>
                <c:pt idx="0">
                  <c:v>Visa </c:v>
                </c:pt>
                <c:pt idx="1">
                  <c:v>Mastercard</c:v>
                </c:pt>
                <c:pt idx="2">
                  <c:v>Discover</c:v>
                </c:pt>
                <c:pt idx="3">
                  <c:v>Debit</c:v>
                </c:pt>
                <c:pt idx="4">
                  <c:v>ChaseNet </c:v>
                </c:pt>
                <c:pt idx="5">
                  <c:v>American Express</c:v>
                </c:pt>
              </c:strCache>
            </c:strRef>
          </c:cat>
          <c:val>
            <c:numRef>
              <c:f>'Slide 16'!$B$23:$B$28</c:f>
              <c:numCache>
                <c:formatCode>0%</c:formatCode>
                <c:ptCount val="6"/>
                <c:pt idx="0">
                  <c:v>0.49</c:v>
                </c:pt>
                <c:pt idx="1">
                  <c:v>0.24</c:v>
                </c:pt>
                <c:pt idx="2">
                  <c:v>0.01</c:v>
                </c:pt>
                <c:pt idx="3">
                  <c:v>0</c:v>
                </c:pt>
                <c:pt idx="4">
                  <c:v>0.06</c:v>
                </c:pt>
                <c:pt idx="5">
                  <c:v>0.2</c:v>
                </c:pt>
              </c:numCache>
            </c:numRef>
          </c:val>
          <c:extLst>
            <c:ext xmlns:c16="http://schemas.microsoft.com/office/drawing/2014/chart" uri="{C3380CC4-5D6E-409C-BE32-E72D297353CC}">
              <c16:uniqueId val="{0000000C-3CEC-478A-8C7D-30CF0ED74C99}"/>
            </c:ext>
          </c:extLst>
        </c:ser>
        <c:dLbls>
          <c:dLblPos val="bestFit"/>
          <c:showLegendKey val="0"/>
          <c:showVal val="1"/>
          <c:showCatName val="0"/>
          <c:showSerName val="0"/>
          <c:showPercent val="0"/>
          <c:showBubbleSize val="0"/>
          <c:showLeaderLines val="1"/>
        </c:dLbls>
        <c:firstSliceAng val="0"/>
      </c:pieChart>
      <c:spPr>
        <a:noFill/>
        <a:ln w="25400">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1D2947"/>
              </a:solidFill>
              <a:latin typeface="Nexa Book"/>
              <a:ea typeface="Nexa Book"/>
              <a:cs typeface="Nexa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900">
          <a:latin typeface="Nexa Book"/>
          <a:ea typeface="Nexa Book"/>
          <a:cs typeface="Nexa Book"/>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F98D50"/>
            </a:solidFill>
          </c:spPr>
          <c:dPt>
            <c:idx val="0"/>
            <c:bubble3D val="0"/>
            <c:spPr>
              <a:solidFill>
                <a:srgbClr val="1D2947"/>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1-FD34-48D2-8BDA-EE00343FC2DA}"/>
              </c:ext>
            </c:extLst>
          </c:dPt>
          <c:dPt>
            <c:idx val="1"/>
            <c:bubble3D val="0"/>
            <c:spPr>
              <a:solidFill>
                <a:srgbClr val="F98D50"/>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3-FD34-48D2-8BDA-EE00343FC2DA}"/>
              </c:ext>
            </c:extLst>
          </c:dPt>
          <c:dPt>
            <c:idx val="2"/>
            <c:bubble3D val="0"/>
            <c:spPr>
              <a:solidFill>
                <a:srgbClr val="6C8AE5"/>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5-FD34-48D2-8BDA-EE00343FC2DA}"/>
              </c:ext>
            </c:extLst>
          </c:dPt>
          <c:dPt>
            <c:idx val="3"/>
            <c:bubble3D val="0"/>
            <c:spPr>
              <a:solidFill>
                <a:srgbClr val="F9C350"/>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7-FD34-48D2-8BDA-EE00343FC2DA}"/>
              </c:ext>
            </c:extLst>
          </c:dPt>
          <c:dPt>
            <c:idx val="4"/>
            <c:bubble3D val="0"/>
            <c:spPr>
              <a:solidFill>
                <a:srgbClr val="E4002B"/>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9-FD34-48D2-8BDA-EE00343FC2DA}"/>
              </c:ext>
            </c:extLst>
          </c:dPt>
          <c:dPt>
            <c:idx val="5"/>
            <c:bubble3D val="0"/>
            <c:spPr>
              <a:solidFill>
                <a:srgbClr val="DCDEE2"/>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B-FD34-48D2-8BDA-EE00343FC2DA}"/>
              </c:ext>
            </c:extLst>
          </c:dPt>
          <c:dPt>
            <c:idx val="6"/>
            <c:bubble3D val="0"/>
            <c:spPr>
              <a:solidFill>
                <a:srgbClr val="14C6EF"/>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D-FD34-48D2-8BDA-EE00343FC2DA}"/>
              </c:ext>
            </c:extLst>
          </c:dPt>
          <c:dPt>
            <c:idx val="7"/>
            <c:bubble3D val="0"/>
            <c:spPr>
              <a:solidFill>
                <a:srgbClr val="008E9A"/>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0F-FD34-48D2-8BDA-EE00343FC2DA}"/>
              </c:ext>
            </c:extLst>
          </c:dPt>
          <c:dPt>
            <c:idx val="8"/>
            <c:bubble3D val="0"/>
            <c:spPr>
              <a:solidFill>
                <a:srgbClr val="71002B"/>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11-FD34-48D2-8BDA-EE00343FC2DA}"/>
              </c:ext>
            </c:extLst>
          </c:dPt>
          <c:dPt>
            <c:idx val="9"/>
            <c:bubble3D val="0"/>
            <c:spPr>
              <a:solidFill>
                <a:srgbClr val="F98D50"/>
              </a:solidFill>
              <a:ln w="19050">
                <a:noFill/>
              </a:ln>
              <a:effectLst/>
              <a:extLst>
                <a:ext uri="{91240B29-F687-4F45-9708-019B960494DF}">
                  <a14:hiddenLine xmlns:a14="http://schemas.microsoft.com/office/drawing/2010/main" w="19050">
                    <a:solidFill>
                      <a:sysClr val="window" lastClr="FFFFFF"/>
                    </a:solidFill>
                  </a14:hiddenLine>
                </a:ext>
              </a:extLst>
            </c:spPr>
            <c:extLst>
              <c:ext xmlns:c16="http://schemas.microsoft.com/office/drawing/2014/chart" uri="{C3380CC4-5D6E-409C-BE32-E72D297353CC}">
                <c16:uniqueId val="{00000013-FD34-48D2-8BDA-EE00343FC2DA}"/>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Book"/>
                      <a:ea typeface="Nexa Book"/>
                      <a:cs typeface="Nexa Book"/>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FD34-48D2-8BDA-EE00343FC2DA}"/>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Book"/>
                      <a:ea typeface="Nexa Book"/>
                      <a:cs typeface="Nexa Book"/>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FD34-48D2-8BDA-EE00343FC2DA}"/>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Book"/>
                      <a:ea typeface="Nexa Book"/>
                      <a:cs typeface="Nexa Book"/>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FD34-48D2-8BDA-EE00343FC2DA}"/>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Nexa Book"/>
                      <a:ea typeface="Nexa Book"/>
                      <a:cs typeface="Nexa Book"/>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FD34-48D2-8BDA-EE00343FC2D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Nexa Book"/>
                    <a:ea typeface="Nexa Book"/>
                    <a:cs typeface="Nexa Book"/>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16'!$A$3:$A$12</c:f>
              <c:strCache>
                <c:ptCount val="10"/>
                <c:pt idx="0">
                  <c:v>Business </c:v>
                </c:pt>
                <c:pt idx="1">
                  <c:v>BusinessDB </c:v>
                </c:pt>
                <c:pt idx="2">
                  <c:v>BusinessRw</c:v>
                </c:pt>
                <c:pt idx="3">
                  <c:v>Consumer </c:v>
                </c:pt>
                <c:pt idx="4">
                  <c:v>ConsumerDB </c:v>
                </c:pt>
                <c:pt idx="5">
                  <c:v>ConsumerRw</c:v>
                </c:pt>
                <c:pt idx="6">
                  <c:v>International</c:v>
                </c:pt>
                <c:pt idx="7">
                  <c:v>InternationalDB</c:v>
                </c:pt>
                <c:pt idx="8">
                  <c:v>InternationalRw</c:v>
                </c:pt>
                <c:pt idx="9">
                  <c:v>PINDB</c:v>
                </c:pt>
              </c:strCache>
            </c:strRef>
          </c:cat>
          <c:val>
            <c:numRef>
              <c:f>'Slide 16'!$B$3:$B$12</c:f>
              <c:numCache>
                <c:formatCode>0.00%</c:formatCode>
                <c:ptCount val="10"/>
                <c:pt idx="0" formatCode="0%">
                  <c:v>0.43130000000000002</c:v>
                </c:pt>
                <c:pt idx="1">
                  <c:v>1.89E-2</c:v>
                </c:pt>
                <c:pt idx="2">
                  <c:v>1.55E-2</c:v>
                </c:pt>
                <c:pt idx="3">
                  <c:v>6.6799999999999998E-2</c:v>
                </c:pt>
                <c:pt idx="4">
                  <c:v>0.35759999999999997</c:v>
                </c:pt>
                <c:pt idx="5">
                  <c:v>0.1074</c:v>
                </c:pt>
                <c:pt idx="6">
                  <c:v>1.1000000000000001E-3</c:v>
                </c:pt>
                <c:pt idx="7">
                  <c:v>1E-3</c:v>
                </c:pt>
                <c:pt idx="8">
                  <c:v>8.9999999999999998E-4</c:v>
                </c:pt>
                <c:pt idx="9">
                  <c:v>5.0000000000000001E-4</c:v>
                </c:pt>
              </c:numCache>
            </c:numRef>
          </c:val>
          <c:extLst>
            <c:ext xmlns:c16="http://schemas.microsoft.com/office/drawing/2014/chart" uri="{C3380CC4-5D6E-409C-BE32-E72D297353CC}">
              <c16:uniqueId val="{00000014-FD34-48D2-8BDA-EE00343FC2DA}"/>
            </c:ext>
          </c:extLst>
        </c:ser>
        <c:dLbls>
          <c:dLblPos val="bestFit"/>
          <c:showLegendKey val="0"/>
          <c:showVal val="1"/>
          <c:showCatName val="0"/>
          <c:showSerName val="0"/>
          <c:showPercent val="0"/>
          <c:showBubbleSize val="0"/>
          <c:showLeaderLines val="1"/>
        </c:dLbls>
        <c:firstSliceAng val="0"/>
      </c:pieChart>
      <c:spPr>
        <a:noFill/>
        <a:ln w="25400">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1D2947"/>
              </a:solidFill>
              <a:latin typeface="Nexa Book"/>
              <a:ea typeface="Nexa Book"/>
              <a:cs typeface="Nexa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1D2947"/>
          </a:solidFill>
        </a14:hiddenFill>
      </a:ext>
    </a:extLst>
  </c:spPr>
  <c:txPr>
    <a:bodyPr/>
    <a:lstStyle/>
    <a:p>
      <a:pPr>
        <a:defRPr sz="900">
          <a:latin typeface="Nexa Book"/>
          <a:ea typeface="Nexa Book"/>
          <a:cs typeface="Nexa Book"/>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FC9DA-AC49-485A-B1E9-E8B117A1F9D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C7ED705-4EFB-49A5-8F00-3BB225876A7C}">
      <dgm:prSet phldrT="[Text]"/>
      <dgm:spPr>
        <a:solidFill>
          <a:schemeClr val="accent5"/>
        </a:solidFill>
      </dgm:spPr>
      <dgm:t>
        <a:bodyPr/>
        <a:lstStyle/>
        <a:p>
          <a:r>
            <a:rPr lang="en-US" b="1" dirty="0"/>
            <a:t>Cash/Coin</a:t>
          </a:r>
        </a:p>
      </dgm:t>
    </dgm:pt>
    <dgm:pt modelId="{FF5163C4-5165-42A9-8B1F-408999AC98CC}" type="parTrans" cxnId="{48A9D6E9-CC0B-46B8-9F32-7B2EAE6B8B08}">
      <dgm:prSet/>
      <dgm:spPr/>
      <dgm:t>
        <a:bodyPr/>
        <a:lstStyle/>
        <a:p>
          <a:endParaRPr lang="en-US"/>
        </a:p>
      </dgm:t>
    </dgm:pt>
    <dgm:pt modelId="{A660D32D-A73F-4C68-B49D-C86F96C66439}" type="sibTrans" cxnId="{48A9D6E9-CC0B-46B8-9F32-7B2EAE6B8B08}">
      <dgm:prSet/>
      <dgm:spPr/>
      <dgm:t>
        <a:bodyPr/>
        <a:lstStyle/>
        <a:p>
          <a:endParaRPr lang="en-US"/>
        </a:p>
      </dgm:t>
    </dgm:pt>
    <dgm:pt modelId="{4650B12F-CE82-4604-8F56-D68D2889E29A}">
      <dgm:prSet phldrT="[Text]" custT="1"/>
      <dgm:spPr/>
      <dgm:t>
        <a:bodyPr/>
        <a:lstStyle/>
        <a:p>
          <a:r>
            <a:rPr lang="en-US" sz="1600" dirty="0"/>
            <a:t>Armored Carriers</a:t>
          </a:r>
        </a:p>
      </dgm:t>
    </dgm:pt>
    <dgm:pt modelId="{DDC517EB-E63E-40B2-9E73-70CF5152FC27}" type="parTrans" cxnId="{5D6794BE-C38C-44E5-827E-E62EC22AF758}">
      <dgm:prSet/>
      <dgm:spPr/>
      <dgm:t>
        <a:bodyPr/>
        <a:lstStyle/>
        <a:p>
          <a:endParaRPr lang="en-US"/>
        </a:p>
      </dgm:t>
    </dgm:pt>
    <dgm:pt modelId="{E6E7C02F-7AA2-44BF-A098-190A555EC7A8}" type="sibTrans" cxnId="{5D6794BE-C38C-44E5-827E-E62EC22AF758}">
      <dgm:prSet/>
      <dgm:spPr/>
      <dgm:t>
        <a:bodyPr/>
        <a:lstStyle/>
        <a:p>
          <a:endParaRPr lang="en-US"/>
        </a:p>
      </dgm:t>
    </dgm:pt>
    <dgm:pt modelId="{6D67AA57-A49A-491C-8977-94EA0DC96A69}">
      <dgm:prSet phldrT="[Text]" custT="1"/>
      <dgm:spPr/>
      <dgm:t>
        <a:bodyPr/>
        <a:lstStyle/>
        <a:p>
          <a:r>
            <a:rPr lang="en-US" sz="1600" dirty="0"/>
            <a:t>Software</a:t>
          </a:r>
        </a:p>
      </dgm:t>
    </dgm:pt>
    <dgm:pt modelId="{B736AC61-27FF-48DA-8655-7A9B5B361C31}" type="parTrans" cxnId="{1F4BC0CE-FFFC-4468-A5A1-D6BA022BFF25}">
      <dgm:prSet/>
      <dgm:spPr/>
      <dgm:t>
        <a:bodyPr/>
        <a:lstStyle/>
        <a:p>
          <a:endParaRPr lang="en-US"/>
        </a:p>
      </dgm:t>
    </dgm:pt>
    <dgm:pt modelId="{98C7B097-A5D1-4DB9-9710-E0F0B8871901}" type="sibTrans" cxnId="{1F4BC0CE-FFFC-4468-A5A1-D6BA022BFF25}">
      <dgm:prSet/>
      <dgm:spPr/>
      <dgm:t>
        <a:bodyPr/>
        <a:lstStyle/>
        <a:p>
          <a:endParaRPr lang="en-US"/>
        </a:p>
      </dgm:t>
    </dgm:pt>
    <dgm:pt modelId="{B0E24566-2892-449F-8A70-81ED6E5E64C9}">
      <dgm:prSet phldrT="[Text]"/>
      <dgm:spPr>
        <a:solidFill>
          <a:schemeClr val="accent5"/>
        </a:solidFill>
      </dgm:spPr>
      <dgm:t>
        <a:bodyPr/>
        <a:lstStyle/>
        <a:p>
          <a:r>
            <a:rPr lang="en-US" b="1" dirty="0"/>
            <a:t>Checks</a:t>
          </a:r>
        </a:p>
      </dgm:t>
    </dgm:pt>
    <dgm:pt modelId="{1E9E9C0F-4F29-4595-80E8-AD7352905743}" type="parTrans" cxnId="{A6DC2A7E-257D-4021-9A45-433C5F424AF2}">
      <dgm:prSet/>
      <dgm:spPr/>
      <dgm:t>
        <a:bodyPr/>
        <a:lstStyle/>
        <a:p>
          <a:endParaRPr lang="en-US"/>
        </a:p>
      </dgm:t>
    </dgm:pt>
    <dgm:pt modelId="{EF260721-32AB-4A4D-B0DF-ED3174420313}" type="sibTrans" cxnId="{A6DC2A7E-257D-4021-9A45-433C5F424AF2}">
      <dgm:prSet/>
      <dgm:spPr/>
      <dgm:t>
        <a:bodyPr/>
        <a:lstStyle/>
        <a:p>
          <a:endParaRPr lang="en-US"/>
        </a:p>
      </dgm:t>
    </dgm:pt>
    <dgm:pt modelId="{4E59F4F1-5EB3-4671-8AAA-5BF6CBB182AC}">
      <dgm:prSet phldrT="[Text]" custT="1"/>
      <dgm:spPr/>
      <dgm:t>
        <a:bodyPr/>
        <a:lstStyle/>
        <a:p>
          <a:r>
            <a:rPr lang="en-US" sz="1600" dirty="0"/>
            <a:t>Lockboxes</a:t>
          </a:r>
        </a:p>
      </dgm:t>
    </dgm:pt>
    <dgm:pt modelId="{F77E4E22-E7BE-46A9-B0D6-9997A85FFD37}" type="parTrans" cxnId="{A304258A-53C6-4211-99A8-D269E2F673EB}">
      <dgm:prSet/>
      <dgm:spPr/>
      <dgm:t>
        <a:bodyPr/>
        <a:lstStyle/>
        <a:p>
          <a:endParaRPr lang="en-US"/>
        </a:p>
      </dgm:t>
    </dgm:pt>
    <dgm:pt modelId="{8BE81B86-D339-4893-A377-768B52AFB1D1}" type="sibTrans" cxnId="{A304258A-53C6-4211-99A8-D269E2F673EB}">
      <dgm:prSet/>
      <dgm:spPr/>
      <dgm:t>
        <a:bodyPr/>
        <a:lstStyle/>
        <a:p>
          <a:endParaRPr lang="en-US"/>
        </a:p>
      </dgm:t>
    </dgm:pt>
    <dgm:pt modelId="{17BA17B5-260C-42B9-AC51-BFF85DD3303D}">
      <dgm:prSet phldrT="[Text]" custT="1"/>
      <dgm:spPr/>
      <dgm:t>
        <a:bodyPr/>
        <a:lstStyle/>
        <a:p>
          <a:r>
            <a:rPr lang="en-US" sz="1600" dirty="0"/>
            <a:t>Check Print</a:t>
          </a:r>
        </a:p>
      </dgm:t>
    </dgm:pt>
    <dgm:pt modelId="{EDA0E5E7-8D64-4AB2-8ADD-51CBBDD53ED2}" type="parTrans" cxnId="{B57D72D4-B840-4FC0-86E7-EB726E06CABB}">
      <dgm:prSet/>
      <dgm:spPr/>
      <dgm:t>
        <a:bodyPr/>
        <a:lstStyle/>
        <a:p>
          <a:endParaRPr lang="en-US"/>
        </a:p>
      </dgm:t>
    </dgm:pt>
    <dgm:pt modelId="{DAA4C2BF-72EF-456E-BE22-669208B919DC}" type="sibTrans" cxnId="{B57D72D4-B840-4FC0-86E7-EB726E06CABB}">
      <dgm:prSet/>
      <dgm:spPr/>
      <dgm:t>
        <a:bodyPr/>
        <a:lstStyle/>
        <a:p>
          <a:endParaRPr lang="en-US"/>
        </a:p>
      </dgm:t>
    </dgm:pt>
    <dgm:pt modelId="{B3402DAB-40CB-4684-83A5-F1787CA34E16}">
      <dgm:prSet phldrT="[Text]"/>
      <dgm:spPr>
        <a:solidFill>
          <a:schemeClr val="accent5"/>
        </a:solidFill>
      </dgm:spPr>
      <dgm:t>
        <a:bodyPr/>
        <a:lstStyle/>
        <a:p>
          <a:r>
            <a:rPr lang="en-US" b="1" dirty="0" err="1"/>
            <a:t>EFTs</a:t>
          </a:r>
          <a:endParaRPr lang="en-US" b="1" dirty="0"/>
        </a:p>
      </dgm:t>
    </dgm:pt>
    <dgm:pt modelId="{FCCD32C9-0C6F-4FC6-94D6-236F9CD0D703}" type="parTrans" cxnId="{ED2AA3AC-FBA7-4BA8-BFA1-234E5AAD29A8}">
      <dgm:prSet/>
      <dgm:spPr/>
      <dgm:t>
        <a:bodyPr/>
        <a:lstStyle/>
        <a:p>
          <a:endParaRPr lang="en-US"/>
        </a:p>
      </dgm:t>
    </dgm:pt>
    <dgm:pt modelId="{C3550C14-62CE-45C6-8474-8E7156EDB243}" type="sibTrans" cxnId="{ED2AA3AC-FBA7-4BA8-BFA1-234E5AAD29A8}">
      <dgm:prSet/>
      <dgm:spPr/>
      <dgm:t>
        <a:bodyPr/>
        <a:lstStyle/>
        <a:p>
          <a:endParaRPr lang="en-US"/>
        </a:p>
      </dgm:t>
    </dgm:pt>
    <dgm:pt modelId="{43BC928C-4FBE-4476-B1DE-867DBDF0145E}">
      <dgm:prSet phldrT="[Text]" custT="1"/>
      <dgm:spPr/>
      <dgm:t>
        <a:bodyPr/>
        <a:lstStyle/>
        <a:p>
          <a:r>
            <a:rPr lang="en-US" sz="1600" dirty="0"/>
            <a:t>Aggregators</a:t>
          </a:r>
        </a:p>
      </dgm:t>
    </dgm:pt>
    <dgm:pt modelId="{F2E81905-2507-4209-AD15-E57C26BBA3B5}" type="parTrans" cxnId="{230A77BD-E8F1-4CD6-AA86-49BD74F5AEBE}">
      <dgm:prSet/>
      <dgm:spPr/>
      <dgm:t>
        <a:bodyPr/>
        <a:lstStyle/>
        <a:p>
          <a:endParaRPr lang="en-US"/>
        </a:p>
      </dgm:t>
    </dgm:pt>
    <dgm:pt modelId="{A38D7D26-DA25-46CC-B0D7-0A00EC37A7E6}" type="sibTrans" cxnId="{230A77BD-E8F1-4CD6-AA86-49BD74F5AEBE}">
      <dgm:prSet/>
      <dgm:spPr/>
      <dgm:t>
        <a:bodyPr/>
        <a:lstStyle/>
        <a:p>
          <a:endParaRPr lang="en-US"/>
        </a:p>
      </dgm:t>
    </dgm:pt>
    <dgm:pt modelId="{BAA9E376-8D5A-4068-9E1A-8D4F244BB762}">
      <dgm:prSet phldrT="[Text]" custT="1"/>
      <dgm:spPr/>
      <dgm:t>
        <a:bodyPr/>
        <a:lstStyle/>
        <a:p>
          <a:r>
            <a:rPr lang="en-US" sz="1600" dirty="0"/>
            <a:t>Integrated Service Providers</a:t>
          </a:r>
        </a:p>
      </dgm:t>
    </dgm:pt>
    <dgm:pt modelId="{A8685D1B-8747-471D-9DE5-84D06C0D5136}" type="parTrans" cxnId="{F7F5D634-52B3-4D86-A72C-4121343BDC3B}">
      <dgm:prSet/>
      <dgm:spPr/>
      <dgm:t>
        <a:bodyPr/>
        <a:lstStyle/>
        <a:p>
          <a:endParaRPr lang="en-US"/>
        </a:p>
      </dgm:t>
    </dgm:pt>
    <dgm:pt modelId="{885AA06B-93E5-4CA8-857B-4CD867B751F9}" type="sibTrans" cxnId="{F7F5D634-52B3-4D86-A72C-4121343BDC3B}">
      <dgm:prSet/>
      <dgm:spPr/>
      <dgm:t>
        <a:bodyPr/>
        <a:lstStyle/>
        <a:p>
          <a:endParaRPr lang="en-US"/>
        </a:p>
      </dgm:t>
    </dgm:pt>
    <dgm:pt modelId="{DF37B875-DEA1-4959-A063-CFD0446EBE6D}" type="pres">
      <dgm:prSet presAssocID="{335FC9DA-AC49-485A-B1E9-E8B117A1F9DD}" presName="composite" presStyleCnt="0">
        <dgm:presLayoutVars>
          <dgm:chMax val="5"/>
          <dgm:dir/>
          <dgm:animLvl val="ctr"/>
          <dgm:resizeHandles val="exact"/>
        </dgm:presLayoutVars>
      </dgm:prSet>
      <dgm:spPr/>
    </dgm:pt>
    <dgm:pt modelId="{988AC86E-ADB1-4A25-B46A-210EBC5B1C06}" type="pres">
      <dgm:prSet presAssocID="{335FC9DA-AC49-485A-B1E9-E8B117A1F9DD}" presName="cycle" presStyleCnt="0"/>
      <dgm:spPr/>
    </dgm:pt>
    <dgm:pt modelId="{7AC84E91-60E9-493A-9959-6C5036167DFA}" type="pres">
      <dgm:prSet presAssocID="{335FC9DA-AC49-485A-B1E9-E8B117A1F9DD}" presName="centerShape" presStyleCnt="0"/>
      <dgm:spPr/>
    </dgm:pt>
    <dgm:pt modelId="{B8A6EAE2-D8E0-431C-A553-6715E2DB9118}" type="pres">
      <dgm:prSet presAssocID="{335FC9DA-AC49-485A-B1E9-E8B117A1F9DD}" presName="connSite" presStyleLbl="node1" presStyleIdx="0" presStyleCnt="4"/>
      <dgm:spPr/>
    </dgm:pt>
    <dgm:pt modelId="{C0C7B185-8C9E-4BFB-B7A8-F2FD17337E22}" type="pres">
      <dgm:prSet presAssocID="{335FC9DA-AC49-485A-B1E9-E8B117A1F9DD}" presName="visible" presStyleLbl="node1" presStyleIdx="0" presStyleCnt="4"/>
      <dgm:spPr>
        <a:solidFill>
          <a:schemeClr val="accent6">
            <a:lumMod val="60000"/>
            <a:lumOff val="40000"/>
          </a:schemeClr>
        </a:solidFill>
      </dgm:spPr>
    </dgm:pt>
    <dgm:pt modelId="{800477A0-0318-4C38-9DC5-D5F751435A28}" type="pres">
      <dgm:prSet presAssocID="{FF5163C4-5165-42A9-8B1F-408999AC98CC}" presName="Name25" presStyleLbl="parChTrans1D1" presStyleIdx="0" presStyleCnt="3"/>
      <dgm:spPr/>
    </dgm:pt>
    <dgm:pt modelId="{F1B5677B-AA01-4903-AD9B-043DC50B0F59}" type="pres">
      <dgm:prSet presAssocID="{AC7ED705-4EFB-49A5-8F00-3BB225876A7C}" presName="node" presStyleCnt="0"/>
      <dgm:spPr/>
    </dgm:pt>
    <dgm:pt modelId="{6D0D13A8-B16F-41C9-B6E7-9F5400970D0A}" type="pres">
      <dgm:prSet presAssocID="{AC7ED705-4EFB-49A5-8F00-3BB225876A7C}" presName="parentNode" presStyleLbl="node1" presStyleIdx="1" presStyleCnt="4" custScaleX="100844">
        <dgm:presLayoutVars>
          <dgm:chMax val="1"/>
          <dgm:bulletEnabled val="1"/>
        </dgm:presLayoutVars>
      </dgm:prSet>
      <dgm:spPr/>
    </dgm:pt>
    <dgm:pt modelId="{D959CE78-C864-48AE-AAEB-23BA117C4506}" type="pres">
      <dgm:prSet presAssocID="{AC7ED705-4EFB-49A5-8F00-3BB225876A7C}" presName="childNode" presStyleLbl="revTx" presStyleIdx="0" presStyleCnt="3">
        <dgm:presLayoutVars>
          <dgm:bulletEnabled val="1"/>
        </dgm:presLayoutVars>
      </dgm:prSet>
      <dgm:spPr>
        <a:prstGeom prst="rect">
          <a:avLst/>
        </a:prstGeom>
      </dgm:spPr>
    </dgm:pt>
    <dgm:pt modelId="{7376416B-68C1-4DC5-B788-A3B6714E206F}" type="pres">
      <dgm:prSet presAssocID="{1E9E9C0F-4F29-4595-80E8-AD7352905743}" presName="Name25" presStyleLbl="parChTrans1D1" presStyleIdx="1" presStyleCnt="3"/>
      <dgm:spPr/>
    </dgm:pt>
    <dgm:pt modelId="{E1AC0000-99EF-43F3-9F64-70F2231ED1DB}" type="pres">
      <dgm:prSet presAssocID="{B0E24566-2892-449F-8A70-81ED6E5E64C9}" presName="node" presStyleCnt="0"/>
      <dgm:spPr/>
    </dgm:pt>
    <dgm:pt modelId="{A08C78BC-FFD4-4D7B-B64C-88BE914CC9C8}" type="pres">
      <dgm:prSet presAssocID="{B0E24566-2892-449F-8A70-81ED6E5E64C9}" presName="parentNode" presStyleLbl="node1" presStyleIdx="2" presStyleCnt="4">
        <dgm:presLayoutVars>
          <dgm:chMax val="1"/>
          <dgm:bulletEnabled val="1"/>
        </dgm:presLayoutVars>
      </dgm:prSet>
      <dgm:spPr/>
    </dgm:pt>
    <dgm:pt modelId="{434B6373-FB56-47CC-8142-C069BBCB2ED0}" type="pres">
      <dgm:prSet presAssocID="{B0E24566-2892-449F-8A70-81ED6E5E64C9}" presName="childNode" presStyleLbl="revTx" presStyleIdx="1" presStyleCnt="3">
        <dgm:presLayoutVars>
          <dgm:bulletEnabled val="1"/>
        </dgm:presLayoutVars>
      </dgm:prSet>
      <dgm:spPr/>
    </dgm:pt>
    <dgm:pt modelId="{E69CFCB4-C041-40AC-90BF-B7F34B6E6131}" type="pres">
      <dgm:prSet presAssocID="{FCCD32C9-0C6F-4FC6-94D6-236F9CD0D703}" presName="Name25" presStyleLbl="parChTrans1D1" presStyleIdx="2" presStyleCnt="3"/>
      <dgm:spPr/>
    </dgm:pt>
    <dgm:pt modelId="{B56E093C-04BC-435B-A75D-438FE5457094}" type="pres">
      <dgm:prSet presAssocID="{B3402DAB-40CB-4684-83A5-F1787CA34E16}" presName="node" presStyleCnt="0"/>
      <dgm:spPr/>
    </dgm:pt>
    <dgm:pt modelId="{C7237422-482B-4D1C-AE9C-D55003171097}" type="pres">
      <dgm:prSet presAssocID="{B3402DAB-40CB-4684-83A5-F1787CA34E16}" presName="parentNode" presStyleLbl="node1" presStyleIdx="3" presStyleCnt="4" custLinFactNeighborX="-1275" custLinFactNeighborY="3036">
        <dgm:presLayoutVars>
          <dgm:chMax val="1"/>
          <dgm:bulletEnabled val="1"/>
        </dgm:presLayoutVars>
      </dgm:prSet>
      <dgm:spPr/>
    </dgm:pt>
    <dgm:pt modelId="{E34F4373-4DDD-4CFC-9D7B-3D8A532FB6C2}" type="pres">
      <dgm:prSet presAssocID="{B3402DAB-40CB-4684-83A5-F1787CA34E16}" presName="childNode" presStyleLbl="revTx" presStyleIdx="2" presStyleCnt="3">
        <dgm:presLayoutVars>
          <dgm:bulletEnabled val="1"/>
        </dgm:presLayoutVars>
      </dgm:prSet>
      <dgm:spPr/>
    </dgm:pt>
  </dgm:ptLst>
  <dgm:cxnLst>
    <dgm:cxn modelId="{82785B05-55D7-4CD4-9F55-C08ECA8F99BD}" type="presOf" srcId="{335FC9DA-AC49-485A-B1E9-E8B117A1F9DD}" destId="{DF37B875-DEA1-4959-A063-CFD0446EBE6D}" srcOrd="0" destOrd="0" presId="urn:microsoft.com/office/officeart/2005/8/layout/radial2"/>
    <dgm:cxn modelId="{FC59480C-71A8-4CC5-9DDF-3616C69932E9}" type="presOf" srcId="{AC7ED705-4EFB-49A5-8F00-3BB225876A7C}" destId="{6D0D13A8-B16F-41C9-B6E7-9F5400970D0A}" srcOrd="0" destOrd="0" presId="urn:microsoft.com/office/officeart/2005/8/layout/radial2"/>
    <dgm:cxn modelId="{E80D2F1E-216D-4AD1-B6EA-23186772B452}" type="presOf" srcId="{B3402DAB-40CB-4684-83A5-F1787CA34E16}" destId="{C7237422-482B-4D1C-AE9C-D55003171097}" srcOrd="0" destOrd="0" presId="urn:microsoft.com/office/officeart/2005/8/layout/radial2"/>
    <dgm:cxn modelId="{CE63EE23-C61E-4402-A67A-AD506DA0E3FF}" type="presOf" srcId="{FF5163C4-5165-42A9-8B1F-408999AC98CC}" destId="{800477A0-0318-4C38-9DC5-D5F751435A28}" srcOrd="0" destOrd="0" presId="urn:microsoft.com/office/officeart/2005/8/layout/radial2"/>
    <dgm:cxn modelId="{F7F5D634-52B3-4D86-A72C-4121343BDC3B}" srcId="{B3402DAB-40CB-4684-83A5-F1787CA34E16}" destId="{BAA9E376-8D5A-4068-9E1A-8D4F244BB762}" srcOrd="1" destOrd="0" parTransId="{A8685D1B-8747-471D-9DE5-84D06C0D5136}" sibTransId="{885AA06B-93E5-4CA8-857B-4CD867B751F9}"/>
    <dgm:cxn modelId="{87AF7135-94DB-43A7-96CD-E2C765570C0D}" type="presOf" srcId="{1E9E9C0F-4F29-4595-80E8-AD7352905743}" destId="{7376416B-68C1-4DC5-B788-A3B6714E206F}" srcOrd="0" destOrd="0" presId="urn:microsoft.com/office/officeart/2005/8/layout/radial2"/>
    <dgm:cxn modelId="{F5ECBD43-43F5-49E4-BFD5-C57A72DF2016}" type="presOf" srcId="{43BC928C-4FBE-4476-B1DE-867DBDF0145E}" destId="{E34F4373-4DDD-4CFC-9D7B-3D8A532FB6C2}" srcOrd="0" destOrd="0" presId="urn:microsoft.com/office/officeart/2005/8/layout/radial2"/>
    <dgm:cxn modelId="{A6DC2A7E-257D-4021-9A45-433C5F424AF2}" srcId="{335FC9DA-AC49-485A-B1E9-E8B117A1F9DD}" destId="{B0E24566-2892-449F-8A70-81ED6E5E64C9}" srcOrd="1" destOrd="0" parTransId="{1E9E9C0F-4F29-4595-80E8-AD7352905743}" sibTransId="{EF260721-32AB-4A4D-B0DF-ED3174420313}"/>
    <dgm:cxn modelId="{0D301981-2BAF-4A9E-A756-3AC58F574CB9}" type="presOf" srcId="{BAA9E376-8D5A-4068-9E1A-8D4F244BB762}" destId="{E34F4373-4DDD-4CFC-9D7B-3D8A532FB6C2}" srcOrd="0" destOrd="1" presId="urn:microsoft.com/office/officeart/2005/8/layout/radial2"/>
    <dgm:cxn modelId="{4FB24C83-B196-4D93-A4DB-C8EAA7FEB51F}" type="presOf" srcId="{4E59F4F1-5EB3-4671-8AAA-5BF6CBB182AC}" destId="{434B6373-FB56-47CC-8142-C069BBCB2ED0}" srcOrd="0" destOrd="0" presId="urn:microsoft.com/office/officeart/2005/8/layout/radial2"/>
    <dgm:cxn modelId="{A304258A-53C6-4211-99A8-D269E2F673EB}" srcId="{B0E24566-2892-449F-8A70-81ED6E5E64C9}" destId="{4E59F4F1-5EB3-4671-8AAA-5BF6CBB182AC}" srcOrd="0" destOrd="0" parTransId="{F77E4E22-E7BE-46A9-B0D6-9997A85FFD37}" sibTransId="{8BE81B86-D339-4893-A377-768B52AFB1D1}"/>
    <dgm:cxn modelId="{573B0795-E5AA-4DED-BB51-1585D859FCA0}" type="presOf" srcId="{B0E24566-2892-449F-8A70-81ED6E5E64C9}" destId="{A08C78BC-FFD4-4D7B-B64C-88BE914CC9C8}" srcOrd="0" destOrd="0" presId="urn:microsoft.com/office/officeart/2005/8/layout/radial2"/>
    <dgm:cxn modelId="{56CB67A7-E808-4A89-8BC7-60918ADC6A70}" type="presOf" srcId="{17BA17B5-260C-42B9-AC51-BFF85DD3303D}" destId="{434B6373-FB56-47CC-8142-C069BBCB2ED0}" srcOrd="0" destOrd="1" presId="urn:microsoft.com/office/officeart/2005/8/layout/radial2"/>
    <dgm:cxn modelId="{ED2AA3AC-FBA7-4BA8-BFA1-234E5AAD29A8}" srcId="{335FC9DA-AC49-485A-B1E9-E8B117A1F9DD}" destId="{B3402DAB-40CB-4684-83A5-F1787CA34E16}" srcOrd="2" destOrd="0" parTransId="{FCCD32C9-0C6F-4FC6-94D6-236F9CD0D703}" sibTransId="{C3550C14-62CE-45C6-8474-8E7156EDB243}"/>
    <dgm:cxn modelId="{669CD8BA-5C39-446C-94EE-B77107068F3E}" type="presOf" srcId="{6D67AA57-A49A-491C-8977-94EA0DC96A69}" destId="{D959CE78-C864-48AE-AAEB-23BA117C4506}" srcOrd="0" destOrd="1" presId="urn:microsoft.com/office/officeart/2005/8/layout/radial2"/>
    <dgm:cxn modelId="{230A77BD-E8F1-4CD6-AA86-49BD74F5AEBE}" srcId="{B3402DAB-40CB-4684-83A5-F1787CA34E16}" destId="{43BC928C-4FBE-4476-B1DE-867DBDF0145E}" srcOrd="0" destOrd="0" parTransId="{F2E81905-2507-4209-AD15-E57C26BBA3B5}" sibTransId="{A38D7D26-DA25-46CC-B0D7-0A00EC37A7E6}"/>
    <dgm:cxn modelId="{5D6794BE-C38C-44E5-827E-E62EC22AF758}" srcId="{AC7ED705-4EFB-49A5-8F00-3BB225876A7C}" destId="{4650B12F-CE82-4604-8F56-D68D2889E29A}" srcOrd="0" destOrd="0" parTransId="{DDC517EB-E63E-40B2-9E73-70CF5152FC27}" sibTransId="{E6E7C02F-7AA2-44BF-A098-190A555EC7A8}"/>
    <dgm:cxn modelId="{1F4BC0CE-FFFC-4468-A5A1-D6BA022BFF25}" srcId="{AC7ED705-4EFB-49A5-8F00-3BB225876A7C}" destId="{6D67AA57-A49A-491C-8977-94EA0DC96A69}" srcOrd="1" destOrd="0" parTransId="{B736AC61-27FF-48DA-8655-7A9B5B361C31}" sibTransId="{98C7B097-A5D1-4DB9-9710-E0F0B8871901}"/>
    <dgm:cxn modelId="{B57D72D4-B840-4FC0-86E7-EB726E06CABB}" srcId="{B0E24566-2892-449F-8A70-81ED6E5E64C9}" destId="{17BA17B5-260C-42B9-AC51-BFF85DD3303D}" srcOrd="1" destOrd="0" parTransId="{EDA0E5E7-8D64-4AB2-8ADD-51CBBDD53ED2}" sibTransId="{DAA4C2BF-72EF-456E-BE22-669208B919DC}"/>
    <dgm:cxn modelId="{48A9D6E9-CC0B-46B8-9F32-7B2EAE6B8B08}" srcId="{335FC9DA-AC49-485A-B1E9-E8B117A1F9DD}" destId="{AC7ED705-4EFB-49A5-8F00-3BB225876A7C}" srcOrd="0" destOrd="0" parTransId="{FF5163C4-5165-42A9-8B1F-408999AC98CC}" sibTransId="{A660D32D-A73F-4C68-B49D-C86F96C66439}"/>
    <dgm:cxn modelId="{36B15FF6-AD00-4B14-94F3-06094D0AF59F}" type="presOf" srcId="{4650B12F-CE82-4604-8F56-D68D2889E29A}" destId="{D959CE78-C864-48AE-AAEB-23BA117C4506}" srcOrd="0" destOrd="0" presId="urn:microsoft.com/office/officeart/2005/8/layout/radial2"/>
    <dgm:cxn modelId="{912D2EFE-4822-460F-8534-F234F5987B19}" type="presOf" srcId="{FCCD32C9-0C6F-4FC6-94D6-236F9CD0D703}" destId="{E69CFCB4-C041-40AC-90BF-B7F34B6E6131}" srcOrd="0" destOrd="0" presId="urn:microsoft.com/office/officeart/2005/8/layout/radial2"/>
    <dgm:cxn modelId="{7A5FE49D-A631-437D-A7EA-8D65CFE2A485}" type="presParOf" srcId="{DF37B875-DEA1-4959-A063-CFD0446EBE6D}" destId="{988AC86E-ADB1-4A25-B46A-210EBC5B1C06}" srcOrd="0" destOrd="0" presId="urn:microsoft.com/office/officeart/2005/8/layout/radial2"/>
    <dgm:cxn modelId="{F000679E-D91B-42EB-AF07-082D982100F5}" type="presParOf" srcId="{988AC86E-ADB1-4A25-B46A-210EBC5B1C06}" destId="{7AC84E91-60E9-493A-9959-6C5036167DFA}" srcOrd="0" destOrd="0" presId="urn:microsoft.com/office/officeart/2005/8/layout/radial2"/>
    <dgm:cxn modelId="{88600211-32D3-44E7-9406-786BBC758928}" type="presParOf" srcId="{7AC84E91-60E9-493A-9959-6C5036167DFA}" destId="{B8A6EAE2-D8E0-431C-A553-6715E2DB9118}" srcOrd="0" destOrd="0" presId="urn:microsoft.com/office/officeart/2005/8/layout/radial2"/>
    <dgm:cxn modelId="{CAA2218A-E5CE-4B1C-A77E-6C04FF57FBC2}" type="presParOf" srcId="{7AC84E91-60E9-493A-9959-6C5036167DFA}" destId="{C0C7B185-8C9E-4BFB-B7A8-F2FD17337E22}" srcOrd="1" destOrd="0" presId="urn:microsoft.com/office/officeart/2005/8/layout/radial2"/>
    <dgm:cxn modelId="{5DA133E7-DBDC-4817-B662-B1A82852F917}" type="presParOf" srcId="{988AC86E-ADB1-4A25-B46A-210EBC5B1C06}" destId="{800477A0-0318-4C38-9DC5-D5F751435A28}" srcOrd="1" destOrd="0" presId="urn:microsoft.com/office/officeart/2005/8/layout/radial2"/>
    <dgm:cxn modelId="{C89F20E8-71E9-4B87-8989-DC879F2FF1CA}" type="presParOf" srcId="{988AC86E-ADB1-4A25-B46A-210EBC5B1C06}" destId="{F1B5677B-AA01-4903-AD9B-043DC50B0F59}" srcOrd="2" destOrd="0" presId="urn:microsoft.com/office/officeart/2005/8/layout/radial2"/>
    <dgm:cxn modelId="{E3B5258E-FDF8-4BAF-9537-23E9ED1C15DB}" type="presParOf" srcId="{F1B5677B-AA01-4903-AD9B-043DC50B0F59}" destId="{6D0D13A8-B16F-41C9-B6E7-9F5400970D0A}" srcOrd="0" destOrd="0" presId="urn:microsoft.com/office/officeart/2005/8/layout/radial2"/>
    <dgm:cxn modelId="{9D657921-8045-4758-BBAB-F55DA2220832}" type="presParOf" srcId="{F1B5677B-AA01-4903-AD9B-043DC50B0F59}" destId="{D959CE78-C864-48AE-AAEB-23BA117C4506}" srcOrd="1" destOrd="0" presId="urn:microsoft.com/office/officeart/2005/8/layout/radial2"/>
    <dgm:cxn modelId="{DDD841E0-8A57-46A7-9DB8-8A3077927720}" type="presParOf" srcId="{988AC86E-ADB1-4A25-B46A-210EBC5B1C06}" destId="{7376416B-68C1-4DC5-B788-A3B6714E206F}" srcOrd="3" destOrd="0" presId="urn:microsoft.com/office/officeart/2005/8/layout/radial2"/>
    <dgm:cxn modelId="{B01F5631-9149-4FD2-A910-A32E8D00CCF9}" type="presParOf" srcId="{988AC86E-ADB1-4A25-B46A-210EBC5B1C06}" destId="{E1AC0000-99EF-43F3-9F64-70F2231ED1DB}" srcOrd="4" destOrd="0" presId="urn:microsoft.com/office/officeart/2005/8/layout/radial2"/>
    <dgm:cxn modelId="{1B3DBBBA-32F2-4986-8F65-F89D6814D7C4}" type="presParOf" srcId="{E1AC0000-99EF-43F3-9F64-70F2231ED1DB}" destId="{A08C78BC-FFD4-4D7B-B64C-88BE914CC9C8}" srcOrd="0" destOrd="0" presId="urn:microsoft.com/office/officeart/2005/8/layout/radial2"/>
    <dgm:cxn modelId="{407C61EB-558A-45B3-9C70-B32E52638E73}" type="presParOf" srcId="{E1AC0000-99EF-43F3-9F64-70F2231ED1DB}" destId="{434B6373-FB56-47CC-8142-C069BBCB2ED0}" srcOrd="1" destOrd="0" presId="urn:microsoft.com/office/officeart/2005/8/layout/radial2"/>
    <dgm:cxn modelId="{AA809E8E-E045-4B11-87D4-32048EF34BB2}" type="presParOf" srcId="{988AC86E-ADB1-4A25-B46A-210EBC5B1C06}" destId="{E69CFCB4-C041-40AC-90BF-B7F34B6E6131}" srcOrd="5" destOrd="0" presId="urn:microsoft.com/office/officeart/2005/8/layout/radial2"/>
    <dgm:cxn modelId="{B0890E7A-7A76-4C08-86F6-00C457507830}" type="presParOf" srcId="{988AC86E-ADB1-4A25-B46A-210EBC5B1C06}" destId="{B56E093C-04BC-435B-A75D-438FE5457094}" srcOrd="6" destOrd="0" presId="urn:microsoft.com/office/officeart/2005/8/layout/radial2"/>
    <dgm:cxn modelId="{04C472BF-F1A6-4501-9B18-107E6D8E5A9A}" type="presParOf" srcId="{B56E093C-04BC-435B-A75D-438FE5457094}" destId="{C7237422-482B-4D1C-AE9C-D55003171097}" srcOrd="0" destOrd="0" presId="urn:microsoft.com/office/officeart/2005/8/layout/radial2"/>
    <dgm:cxn modelId="{C3B2A282-BBA7-494B-9C93-2F8BC2801E6B}" type="presParOf" srcId="{B56E093C-04BC-435B-A75D-438FE5457094}" destId="{E34F4373-4DDD-4CFC-9D7B-3D8A532FB6C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2C3088-E0C3-489B-A509-C04D6B69FE43}" type="doc">
      <dgm:prSet loTypeId="urn:microsoft.com/office/officeart/2005/8/layout/chevron1" loCatId="process" qsTypeId="urn:microsoft.com/office/officeart/2005/8/quickstyle/simple1" qsCatId="simple" csTypeId="urn:microsoft.com/office/officeart/2005/8/colors/accent1_2" csCatId="accent1" phldr="1"/>
      <dgm:spPr/>
    </dgm:pt>
    <dgm:pt modelId="{FA5B7DB9-0DEE-44B3-A47C-4BDF78D9FEC2}">
      <dgm:prSet phldrT="[Text]"/>
      <dgm:spPr>
        <a:solidFill>
          <a:schemeClr val="tx2"/>
        </a:solidFill>
      </dgm:spPr>
      <dgm:t>
        <a:bodyPr/>
        <a:lstStyle/>
        <a:p>
          <a:r>
            <a:rPr lang="en-US" dirty="0">
              <a:latin typeface="Arial" panose="020B0604020202020204" pitchFamily="34" charset="0"/>
              <a:cs typeface="HELVETICA" panose="020B0604020202020204" pitchFamily="34" charset="0"/>
            </a:rPr>
            <a:t>Downgrade</a:t>
          </a:r>
        </a:p>
      </dgm:t>
    </dgm:pt>
    <dgm:pt modelId="{22042E86-613F-4913-A956-FA100651EE89}" type="parTrans" cxnId="{B88C7337-4488-45E1-940E-6D4134ED56C9}">
      <dgm:prSet/>
      <dgm:spPr/>
      <dgm:t>
        <a:bodyPr/>
        <a:lstStyle/>
        <a:p>
          <a:endParaRPr lang="en-US"/>
        </a:p>
      </dgm:t>
    </dgm:pt>
    <dgm:pt modelId="{187B2218-DDC6-4527-B66A-A7AB40502D35}" type="sibTrans" cxnId="{B88C7337-4488-45E1-940E-6D4134ED56C9}">
      <dgm:prSet/>
      <dgm:spPr/>
      <dgm:t>
        <a:bodyPr/>
        <a:lstStyle/>
        <a:p>
          <a:endParaRPr lang="en-US"/>
        </a:p>
      </dgm:t>
    </dgm:pt>
    <dgm:pt modelId="{98838021-F458-4DE9-8B39-FC86F0F51E79}">
      <dgm:prSet phldrT="[Text]"/>
      <dgm:spPr>
        <a:solidFill>
          <a:schemeClr val="accent3"/>
        </a:solidFill>
      </dgm:spPr>
      <dgm:t>
        <a:bodyPr/>
        <a:lstStyle/>
        <a:p>
          <a:r>
            <a:rPr lang="en-US" dirty="0">
              <a:latin typeface="Arial" panose="020B0604020202020204" pitchFamily="34" charset="0"/>
              <a:cs typeface="HELVETICA" panose="020B0604020202020204" pitchFamily="34" charset="0"/>
            </a:rPr>
            <a:t>Base</a:t>
          </a:r>
        </a:p>
      </dgm:t>
    </dgm:pt>
    <dgm:pt modelId="{883D5615-A1E1-4856-9780-D8DDE82AD5BD}" type="parTrans" cxnId="{5ADD524A-055B-421F-83EC-10B460AE9AAB}">
      <dgm:prSet/>
      <dgm:spPr/>
      <dgm:t>
        <a:bodyPr/>
        <a:lstStyle/>
        <a:p>
          <a:endParaRPr lang="en-US"/>
        </a:p>
      </dgm:t>
    </dgm:pt>
    <dgm:pt modelId="{A92CA2DF-9696-415A-8EAD-26194D1764E8}" type="sibTrans" cxnId="{5ADD524A-055B-421F-83EC-10B460AE9AAB}">
      <dgm:prSet/>
      <dgm:spPr/>
      <dgm:t>
        <a:bodyPr/>
        <a:lstStyle/>
        <a:p>
          <a:endParaRPr lang="en-US"/>
        </a:p>
      </dgm:t>
    </dgm:pt>
    <dgm:pt modelId="{FD57B4E1-49F3-4150-AE05-8A4BC665CB94}">
      <dgm:prSet phldrT="[Text]"/>
      <dgm:spPr>
        <a:solidFill>
          <a:schemeClr val="accent5"/>
        </a:solidFill>
      </dgm:spPr>
      <dgm:t>
        <a:bodyPr/>
        <a:lstStyle/>
        <a:p>
          <a:r>
            <a:rPr lang="en-US" dirty="0">
              <a:latin typeface="Arial" panose="020B0604020202020204" pitchFamily="34" charset="0"/>
              <a:cs typeface="HELVETICA" panose="020B0604020202020204" pitchFamily="34" charset="0"/>
            </a:rPr>
            <a:t>MCC</a:t>
          </a:r>
        </a:p>
      </dgm:t>
    </dgm:pt>
    <dgm:pt modelId="{F742FA64-0036-4ED0-B7B5-8AA77C4B2B89}" type="parTrans" cxnId="{E11B68B2-6DC2-4FAC-8583-D55CD0CBEB16}">
      <dgm:prSet/>
      <dgm:spPr/>
      <dgm:t>
        <a:bodyPr/>
        <a:lstStyle/>
        <a:p>
          <a:endParaRPr lang="en-US"/>
        </a:p>
      </dgm:t>
    </dgm:pt>
    <dgm:pt modelId="{C25F2068-C7A5-4322-A428-A8BC63B0849A}" type="sibTrans" cxnId="{E11B68B2-6DC2-4FAC-8583-D55CD0CBEB16}">
      <dgm:prSet/>
      <dgm:spPr/>
      <dgm:t>
        <a:bodyPr/>
        <a:lstStyle/>
        <a:p>
          <a:endParaRPr lang="en-US"/>
        </a:p>
      </dgm:t>
    </dgm:pt>
    <dgm:pt modelId="{E7E1FF7F-205A-4FA7-9771-099FD5664F4C}">
      <dgm:prSet phldrT="[Text]"/>
      <dgm:spPr>
        <a:solidFill>
          <a:schemeClr val="accent3">
            <a:lumMod val="75000"/>
          </a:schemeClr>
        </a:solidFill>
      </dgm:spPr>
      <dgm:t>
        <a:bodyPr/>
        <a:lstStyle/>
        <a:p>
          <a:r>
            <a:rPr lang="en-US" dirty="0">
              <a:latin typeface="Arial" panose="020B0604020202020204" pitchFamily="34" charset="0"/>
              <a:cs typeface="HELVETICA" panose="020B0604020202020204" pitchFamily="34" charset="0"/>
            </a:rPr>
            <a:t>Level II</a:t>
          </a:r>
        </a:p>
      </dgm:t>
    </dgm:pt>
    <dgm:pt modelId="{1A0A7C67-9D30-4AC2-9146-71B88A805DF3}" type="parTrans" cxnId="{6DF9C01E-0D71-47A5-A3E0-C841C0C37108}">
      <dgm:prSet/>
      <dgm:spPr/>
      <dgm:t>
        <a:bodyPr/>
        <a:lstStyle/>
        <a:p>
          <a:endParaRPr lang="en-US"/>
        </a:p>
      </dgm:t>
    </dgm:pt>
    <dgm:pt modelId="{3D6288BC-6827-4FE1-8F44-CDB15C842A7D}" type="sibTrans" cxnId="{6DF9C01E-0D71-47A5-A3E0-C841C0C37108}">
      <dgm:prSet/>
      <dgm:spPr/>
      <dgm:t>
        <a:bodyPr/>
        <a:lstStyle/>
        <a:p>
          <a:endParaRPr lang="en-US"/>
        </a:p>
      </dgm:t>
    </dgm:pt>
    <dgm:pt modelId="{99736088-8CC5-48F2-80B6-2608B693C4B8}">
      <dgm:prSet phldrT="[Text]"/>
      <dgm:spPr>
        <a:solidFill>
          <a:schemeClr val="accent6">
            <a:lumMod val="75000"/>
          </a:schemeClr>
        </a:solidFill>
      </dgm:spPr>
      <dgm:t>
        <a:bodyPr/>
        <a:lstStyle/>
        <a:p>
          <a:r>
            <a:rPr lang="en-US" dirty="0">
              <a:latin typeface="Arial" panose="020B0604020202020204" pitchFamily="34" charset="0"/>
              <a:cs typeface="HELVETICA" panose="020B0604020202020204" pitchFamily="34" charset="0"/>
            </a:rPr>
            <a:t>Level III &amp; LRG Ticket</a:t>
          </a:r>
        </a:p>
      </dgm:t>
    </dgm:pt>
    <dgm:pt modelId="{DE9CD51E-9D7F-4D51-A4C7-7BE59F1939F3}" type="parTrans" cxnId="{B699804F-C729-4B49-AD6E-557FF8786A3F}">
      <dgm:prSet/>
      <dgm:spPr/>
      <dgm:t>
        <a:bodyPr/>
        <a:lstStyle/>
        <a:p>
          <a:endParaRPr lang="en-US"/>
        </a:p>
      </dgm:t>
    </dgm:pt>
    <dgm:pt modelId="{5B84BB18-CB6B-4543-9E90-F3588A00B2D7}" type="sibTrans" cxnId="{B699804F-C729-4B49-AD6E-557FF8786A3F}">
      <dgm:prSet/>
      <dgm:spPr/>
      <dgm:t>
        <a:bodyPr/>
        <a:lstStyle/>
        <a:p>
          <a:endParaRPr lang="en-US"/>
        </a:p>
      </dgm:t>
    </dgm:pt>
    <dgm:pt modelId="{E1E2A7DD-76C6-44CA-A345-D199B428F0DD}" type="pres">
      <dgm:prSet presAssocID="{B92C3088-E0C3-489B-A509-C04D6B69FE43}" presName="Name0" presStyleCnt="0">
        <dgm:presLayoutVars>
          <dgm:dir/>
          <dgm:animLvl val="lvl"/>
          <dgm:resizeHandles val="exact"/>
        </dgm:presLayoutVars>
      </dgm:prSet>
      <dgm:spPr/>
    </dgm:pt>
    <dgm:pt modelId="{321F05B8-030F-45BB-B506-8AEAB40686F5}" type="pres">
      <dgm:prSet presAssocID="{FA5B7DB9-0DEE-44B3-A47C-4BDF78D9FEC2}" presName="parTxOnly" presStyleLbl="node1" presStyleIdx="0" presStyleCnt="5">
        <dgm:presLayoutVars>
          <dgm:chMax val="0"/>
          <dgm:chPref val="0"/>
          <dgm:bulletEnabled val="1"/>
        </dgm:presLayoutVars>
      </dgm:prSet>
      <dgm:spPr/>
    </dgm:pt>
    <dgm:pt modelId="{A3AA2095-187C-4200-90F0-54478412B57B}" type="pres">
      <dgm:prSet presAssocID="{187B2218-DDC6-4527-B66A-A7AB40502D35}" presName="parTxOnlySpace" presStyleCnt="0"/>
      <dgm:spPr/>
    </dgm:pt>
    <dgm:pt modelId="{DCCCD07A-3166-4357-98E6-8B8400863632}" type="pres">
      <dgm:prSet presAssocID="{98838021-F458-4DE9-8B39-FC86F0F51E79}" presName="parTxOnly" presStyleLbl="node1" presStyleIdx="1" presStyleCnt="5">
        <dgm:presLayoutVars>
          <dgm:chMax val="0"/>
          <dgm:chPref val="0"/>
          <dgm:bulletEnabled val="1"/>
        </dgm:presLayoutVars>
      </dgm:prSet>
      <dgm:spPr/>
    </dgm:pt>
    <dgm:pt modelId="{A2307D58-D679-4694-94A6-74110F823D28}" type="pres">
      <dgm:prSet presAssocID="{A92CA2DF-9696-415A-8EAD-26194D1764E8}" presName="parTxOnlySpace" presStyleCnt="0"/>
      <dgm:spPr/>
    </dgm:pt>
    <dgm:pt modelId="{C0B3257E-7C6E-4A1E-B343-BBBE52B62E7E}" type="pres">
      <dgm:prSet presAssocID="{FD57B4E1-49F3-4150-AE05-8A4BC665CB94}" presName="parTxOnly" presStyleLbl="node1" presStyleIdx="2" presStyleCnt="5">
        <dgm:presLayoutVars>
          <dgm:chMax val="0"/>
          <dgm:chPref val="0"/>
          <dgm:bulletEnabled val="1"/>
        </dgm:presLayoutVars>
      </dgm:prSet>
      <dgm:spPr/>
    </dgm:pt>
    <dgm:pt modelId="{F0692D7B-816E-45AB-A835-3210779AD040}" type="pres">
      <dgm:prSet presAssocID="{C25F2068-C7A5-4322-A428-A8BC63B0849A}" presName="parTxOnlySpace" presStyleCnt="0"/>
      <dgm:spPr/>
    </dgm:pt>
    <dgm:pt modelId="{0B65C94F-9515-416D-B891-4C8273604C62}" type="pres">
      <dgm:prSet presAssocID="{E7E1FF7F-205A-4FA7-9771-099FD5664F4C}" presName="parTxOnly" presStyleLbl="node1" presStyleIdx="3" presStyleCnt="5">
        <dgm:presLayoutVars>
          <dgm:chMax val="0"/>
          <dgm:chPref val="0"/>
          <dgm:bulletEnabled val="1"/>
        </dgm:presLayoutVars>
      </dgm:prSet>
      <dgm:spPr/>
    </dgm:pt>
    <dgm:pt modelId="{48367F79-152C-4AC8-B29F-71B3B15BD552}" type="pres">
      <dgm:prSet presAssocID="{3D6288BC-6827-4FE1-8F44-CDB15C842A7D}" presName="parTxOnlySpace" presStyleCnt="0"/>
      <dgm:spPr/>
    </dgm:pt>
    <dgm:pt modelId="{3810FC57-CCBD-4815-BC3E-F607003764F4}" type="pres">
      <dgm:prSet presAssocID="{99736088-8CC5-48F2-80B6-2608B693C4B8}" presName="parTxOnly" presStyleLbl="node1" presStyleIdx="4" presStyleCnt="5">
        <dgm:presLayoutVars>
          <dgm:chMax val="0"/>
          <dgm:chPref val="0"/>
          <dgm:bulletEnabled val="1"/>
        </dgm:presLayoutVars>
      </dgm:prSet>
      <dgm:spPr/>
    </dgm:pt>
  </dgm:ptLst>
  <dgm:cxnLst>
    <dgm:cxn modelId="{6DF9C01E-0D71-47A5-A3E0-C841C0C37108}" srcId="{B92C3088-E0C3-489B-A509-C04D6B69FE43}" destId="{E7E1FF7F-205A-4FA7-9771-099FD5664F4C}" srcOrd="3" destOrd="0" parTransId="{1A0A7C67-9D30-4AC2-9146-71B88A805DF3}" sibTransId="{3D6288BC-6827-4FE1-8F44-CDB15C842A7D}"/>
    <dgm:cxn modelId="{B88C7337-4488-45E1-940E-6D4134ED56C9}" srcId="{B92C3088-E0C3-489B-A509-C04D6B69FE43}" destId="{FA5B7DB9-0DEE-44B3-A47C-4BDF78D9FEC2}" srcOrd="0" destOrd="0" parTransId="{22042E86-613F-4913-A956-FA100651EE89}" sibTransId="{187B2218-DDC6-4527-B66A-A7AB40502D35}"/>
    <dgm:cxn modelId="{A467DA60-D0F5-4C15-AE27-D036641D4589}" type="presOf" srcId="{E7E1FF7F-205A-4FA7-9771-099FD5664F4C}" destId="{0B65C94F-9515-416D-B891-4C8273604C62}" srcOrd="0" destOrd="0" presId="urn:microsoft.com/office/officeart/2005/8/layout/chevron1"/>
    <dgm:cxn modelId="{CAF55841-F0F9-4BCD-90C6-9163A0B06C61}" type="presOf" srcId="{99736088-8CC5-48F2-80B6-2608B693C4B8}" destId="{3810FC57-CCBD-4815-BC3E-F607003764F4}" srcOrd="0" destOrd="0" presId="urn:microsoft.com/office/officeart/2005/8/layout/chevron1"/>
    <dgm:cxn modelId="{5ADD524A-055B-421F-83EC-10B460AE9AAB}" srcId="{B92C3088-E0C3-489B-A509-C04D6B69FE43}" destId="{98838021-F458-4DE9-8B39-FC86F0F51E79}" srcOrd="1" destOrd="0" parTransId="{883D5615-A1E1-4856-9780-D8DDE82AD5BD}" sibTransId="{A92CA2DF-9696-415A-8EAD-26194D1764E8}"/>
    <dgm:cxn modelId="{5D5FAC6C-53C2-499C-8FF3-E408C99FAEA4}" type="presOf" srcId="{FA5B7DB9-0DEE-44B3-A47C-4BDF78D9FEC2}" destId="{321F05B8-030F-45BB-B506-8AEAB40686F5}" srcOrd="0" destOrd="0" presId="urn:microsoft.com/office/officeart/2005/8/layout/chevron1"/>
    <dgm:cxn modelId="{B699804F-C729-4B49-AD6E-557FF8786A3F}" srcId="{B92C3088-E0C3-489B-A509-C04D6B69FE43}" destId="{99736088-8CC5-48F2-80B6-2608B693C4B8}" srcOrd="4" destOrd="0" parTransId="{DE9CD51E-9D7F-4D51-A4C7-7BE59F1939F3}" sibTransId="{5B84BB18-CB6B-4543-9E90-F3588A00B2D7}"/>
    <dgm:cxn modelId="{FD441758-DDE7-4626-A4B8-438899AEA2B3}" type="presOf" srcId="{B92C3088-E0C3-489B-A509-C04D6B69FE43}" destId="{E1E2A7DD-76C6-44CA-A345-D199B428F0DD}" srcOrd="0" destOrd="0" presId="urn:microsoft.com/office/officeart/2005/8/layout/chevron1"/>
    <dgm:cxn modelId="{E11B68B2-6DC2-4FAC-8583-D55CD0CBEB16}" srcId="{B92C3088-E0C3-489B-A509-C04D6B69FE43}" destId="{FD57B4E1-49F3-4150-AE05-8A4BC665CB94}" srcOrd="2" destOrd="0" parTransId="{F742FA64-0036-4ED0-B7B5-8AA77C4B2B89}" sibTransId="{C25F2068-C7A5-4322-A428-A8BC63B0849A}"/>
    <dgm:cxn modelId="{723D36ED-0FF2-4DA7-A303-2B05C8652B65}" type="presOf" srcId="{98838021-F458-4DE9-8B39-FC86F0F51E79}" destId="{DCCCD07A-3166-4357-98E6-8B8400863632}" srcOrd="0" destOrd="0" presId="urn:microsoft.com/office/officeart/2005/8/layout/chevron1"/>
    <dgm:cxn modelId="{3F3576EF-A2A1-41D8-BDBB-26D3C7C7D9D7}" type="presOf" srcId="{FD57B4E1-49F3-4150-AE05-8A4BC665CB94}" destId="{C0B3257E-7C6E-4A1E-B343-BBBE52B62E7E}" srcOrd="0" destOrd="0" presId="urn:microsoft.com/office/officeart/2005/8/layout/chevron1"/>
    <dgm:cxn modelId="{ADC64072-CE4B-4F4A-95CB-61D564D34B45}" type="presParOf" srcId="{E1E2A7DD-76C6-44CA-A345-D199B428F0DD}" destId="{321F05B8-030F-45BB-B506-8AEAB40686F5}" srcOrd="0" destOrd="0" presId="urn:microsoft.com/office/officeart/2005/8/layout/chevron1"/>
    <dgm:cxn modelId="{F29D3B5C-6756-4E7F-BAAA-DC1B46F48D25}" type="presParOf" srcId="{E1E2A7DD-76C6-44CA-A345-D199B428F0DD}" destId="{A3AA2095-187C-4200-90F0-54478412B57B}" srcOrd="1" destOrd="0" presId="urn:microsoft.com/office/officeart/2005/8/layout/chevron1"/>
    <dgm:cxn modelId="{933A8DE1-671E-455B-82C2-267DC6C5CA88}" type="presParOf" srcId="{E1E2A7DD-76C6-44CA-A345-D199B428F0DD}" destId="{DCCCD07A-3166-4357-98E6-8B8400863632}" srcOrd="2" destOrd="0" presId="urn:microsoft.com/office/officeart/2005/8/layout/chevron1"/>
    <dgm:cxn modelId="{8BC8689F-5FDB-4677-BD3F-70CE2CFAA415}" type="presParOf" srcId="{E1E2A7DD-76C6-44CA-A345-D199B428F0DD}" destId="{A2307D58-D679-4694-94A6-74110F823D28}" srcOrd="3" destOrd="0" presId="urn:microsoft.com/office/officeart/2005/8/layout/chevron1"/>
    <dgm:cxn modelId="{B292A93E-56B0-4D67-B029-D813FF67AAE2}" type="presParOf" srcId="{E1E2A7DD-76C6-44CA-A345-D199B428F0DD}" destId="{C0B3257E-7C6E-4A1E-B343-BBBE52B62E7E}" srcOrd="4" destOrd="0" presId="urn:microsoft.com/office/officeart/2005/8/layout/chevron1"/>
    <dgm:cxn modelId="{12FCF5BC-2AF0-48A8-B8EC-A663E3CC7D15}" type="presParOf" srcId="{E1E2A7DD-76C6-44CA-A345-D199B428F0DD}" destId="{F0692D7B-816E-45AB-A835-3210779AD040}" srcOrd="5" destOrd="0" presId="urn:microsoft.com/office/officeart/2005/8/layout/chevron1"/>
    <dgm:cxn modelId="{8B05B592-A704-46FF-AB8F-964521EB79DF}" type="presParOf" srcId="{E1E2A7DD-76C6-44CA-A345-D199B428F0DD}" destId="{0B65C94F-9515-416D-B891-4C8273604C62}" srcOrd="6" destOrd="0" presId="urn:microsoft.com/office/officeart/2005/8/layout/chevron1"/>
    <dgm:cxn modelId="{16AE39E0-85AE-4B7F-9DBB-3DFDAE994A71}" type="presParOf" srcId="{E1E2A7DD-76C6-44CA-A345-D199B428F0DD}" destId="{48367F79-152C-4AC8-B29F-71B3B15BD552}" srcOrd="7" destOrd="0" presId="urn:microsoft.com/office/officeart/2005/8/layout/chevron1"/>
    <dgm:cxn modelId="{3E38EDAF-DC98-4E94-9A83-510DFA05A4DA}" type="presParOf" srcId="{E1E2A7DD-76C6-44CA-A345-D199B428F0DD}" destId="{3810FC57-CCBD-4815-BC3E-F607003764F4}"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CFCB4-C041-40AC-90BF-B7F34B6E6131}">
      <dsp:nvSpPr>
        <dsp:cNvPr id="0" name=""/>
        <dsp:cNvSpPr/>
      </dsp:nvSpPr>
      <dsp:spPr>
        <a:xfrm rot="2621504">
          <a:off x="1805416" y="3393456"/>
          <a:ext cx="699286" cy="65214"/>
        </a:xfrm>
        <a:custGeom>
          <a:avLst/>
          <a:gdLst/>
          <a:ahLst/>
          <a:cxnLst/>
          <a:rect l="0" t="0" r="0" b="0"/>
          <a:pathLst>
            <a:path>
              <a:moveTo>
                <a:pt x="0" y="32607"/>
              </a:moveTo>
              <a:lnTo>
                <a:pt x="699286"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76416B-68C1-4DC5-B788-A3B6714E206F}">
      <dsp:nvSpPr>
        <dsp:cNvPr id="0" name=""/>
        <dsp:cNvSpPr/>
      </dsp:nvSpPr>
      <dsp:spPr>
        <a:xfrm>
          <a:off x="1902244" y="2404205"/>
          <a:ext cx="779996" cy="65214"/>
        </a:xfrm>
        <a:custGeom>
          <a:avLst/>
          <a:gdLst/>
          <a:ahLst/>
          <a:cxnLst/>
          <a:rect l="0" t="0" r="0" b="0"/>
          <a:pathLst>
            <a:path>
              <a:moveTo>
                <a:pt x="0" y="32607"/>
              </a:moveTo>
              <a:lnTo>
                <a:pt x="779996"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0477A0-0318-4C38-9DC5-D5F751435A28}">
      <dsp:nvSpPr>
        <dsp:cNvPr id="0" name=""/>
        <dsp:cNvSpPr/>
      </dsp:nvSpPr>
      <dsp:spPr>
        <a:xfrm rot="19035359">
          <a:off x="1809749" y="1444497"/>
          <a:ext cx="696485" cy="65214"/>
        </a:xfrm>
        <a:custGeom>
          <a:avLst/>
          <a:gdLst/>
          <a:ahLst/>
          <a:cxnLst/>
          <a:rect l="0" t="0" r="0" b="0"/>
          <a:pathLst>
            <a:path>
              <a:moveTo>
                <a:pt x="0" y="32607"/>
              </a:moveTo>
              <a:lnTo>
                <a:pt x="696485"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C7B185-8C9E-4BFB-B7A8-F2FD17337E22}">
      <dsp:nvSpPr>
        <dsp:cNvPr id="0" name=""/>
        <dsp:cNvSpPr/>
      </dsp:nvSpPr>
      <dsp:spPr>
        <a:xfrm>
          <a:off x="1460" y="1318704"/>
          <a:ext cx="2236216" cy="223621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D13A8-B16F-41C9-B6E7-9F5400970D0A}">
      <dsp:nvSpPr>
        <dsp:cNvPr id="0" name=""/>
        <dsp:cNvSpPr/>
      </dsp:nvSpPr>
      <dsp:spPr>
        <a:xfrm>
          <a:off x="2232120" y="112486"/>
          <a:ext cx="1353054" cy="134173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Cash/Coin</a:t>
          </a:r>
        </a:p>
      </dsp:txBody>
      <dsp:txXfrm>
        <a:off x="2430270" y="308978"/>
        <a:ext cx="956754" cy="948746"/>
      </dsp:txXfrm>
    </dsp:sp>
    <dsp:sp modelId="{D959CE78-C864-48AE-AAEB-23BA117C4506}">
      <dsp:nvSpPr>
        <dsp:cNvPr id="0" name=""/>
        <dsp:cNvSpPr/>
      </dsp:nvSpPr>
      <dsp:spPr>
        <a:xfrm>
          <a:off x="3705192" y="112486"/>
          <a:ext cx="2029581" cy="134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Armored Carriers</a:t>
          </a:r>
        </a:p>
        <a:p>
          <a:pPr marL="171450" lvl="1" indent="-171450" algn="l" defTabSz="711200">
            <a:lnSpc>
              <a:spcPct val="90000"/>
            </a:lnSpc>
            <a:spcBef>
              <a:spcPct val="0"/>
            </a:spcBef>
            <a:spcAft>
              <a:spcPct val="15000"/>
            </a:spcAft>
            <a:buChar char="•"/>
          </a:pPr>
          <a:r>
            <a:rPr lang="en-US" sz="1600" kern="1200" dirty="0"/>
            <a:t>Software</a:t>
          </a:r>
        </a:p>
      </dsp:txBody>
      <dsp:txXfrm>
        <a:off x="3705192" y="112486"/>
        <a:ext cx="2029581" cy="1341730"/>
      </dsp:txXfrm>
    </dsp:sp>
    <dsp:sp modelId="{A08C78BC-FFD4-4D7B-B64C-88BE914CC9C8}">
      <dsp:nvSpPr>
        <dsp:cNvPr id="0" name=""/>
        <dsp:cNvSpPr/>
      </dsp:nvSpPr>
      <dsp:spPr>
        <a:xfrm>
          <a:off x="2682241" y="1765947"/>
          <a:ext cx="1341730" cy="134173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Checks</a:t>
          </a:r>
        </a:p>
      </dsp:txBody>
      <dsp:txXfrm>
        <a:off x="2878733" y="1962439"/>
        <a:ext cx="948746" cy="948746"/>
      </dsp:txXfrm>
    </dsp:sp>
    <dsp:sp modelId="{434B6373-FB56-47CC-8142-C069BBCB2ED0}">
      <dsp:nvSpPr>
        <dsp:cNvPr id="0" name=""/>
        <dsp:cNvSpPr/>
      </dsp:nvSpPr>
      <dsp:spPr>
        <a:xfrm>
          <a:off x="4158144" y="1765947"/>
          <a:ext cx="2012595" cy="134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Lockboxes</a:t>
          </a:r>
        </a:p>
        <a:p>
          <a:pPr marL="171450" lvl="1" indent="-171450" algn="l" defTabSz="711200">
            <a:lnSpc>
              <a:spcPct val="90000"/>
            </a:lnSpc>
            <a:spcBef>
              <a:spcPct val="0"/>
            </a:spcBef>
            <a:spcAft>
              <a:spcPct val="15000"/>
            </a:spcAft>
            <a:buChar char="•"/>
          </a:pPr>
          <a:r>
            <a:rPr lang="en-US" sz="1600" kern="1200" dirty="0"/>
            <a:t>Check Print</a:t>
          </a:r>
        </a:p>
      </dsp:txBody>
      <dsp:txXfrm>
        <a:off x="4158144" y="1765947"/>
        <a:ext cx="2012595" cy="1341730"/>
      </dsp:txXfrm>
    </dsp:sp>
    <dsp:sp modelId="{C7237422-482B-4D1C-AE9C-D55003171097}">
      <dsp:nvSpPr>
        <dsp:cNvPr id="0" name=""/>
        <dsp:cNvSpPr/>
      </dsp:nvSpPr>
      <dsp:spPr>
        <a:xfrm>
          <a:off x="2222090" y="3460143"/>
          <a:ext cx="1341730" cy="134173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err="1"/>
            <a:t>EFTs</a:t>
          </a:r>
          <a:endParaRPr lang="en-US" sz="1300" b="1" kern="1200" dirty="0"/>
        </a:p>
      </dsp:txBody>
      <dsp:txXfrm>
        <a:off x="2418582" y="3656635"/>
        <a:ext cx="948746" cy="948746"/>
      </dsp:txXfrm>
    </dsp:sp>
    <dsp:sp modelId="{E34F4373-4DDD-4CFC-9D7B-3D8A532FB6C2}">
      <dsp:nvSpPr>
        <dsp:cNvPr id="0" name=""/>
        <dsp:cNvSpPr/>
      </dsp:nvSpPr>
      <dsp:spPr>
        <a:xfrm>
          <a:off x="3697993" y="3460143"/>
          <a:ext cx="2012595" cy="134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Aggregators</a:t>
          </a:r>
        </a:p>
        <a:p>
          <a:pPr marL="171450" lvl="1" indent="-171450" algn="l" defTabSz="711200">
            <a:lnSpc>
              <a:spcPct val="90000"/>
            </a:lnSpc>
            <a:spcBef>
              <a:spcPct val="0"/>
            </a:spcBef>
            <a:spcAft>
              <a:spcPct val="15000"/>
            </a:spcAft>
            <a:buChar char="•"/>
          </a:pPr>
          <a:r>
            <a:rPr lang="en-US" sz="1600" kern="1200" dirty="0"/>
            <a:t>Integrated Service Providers</a:t>
          </a:r>
        </a:p>
      </dsp:txBody>
      <dsp:txXfrm>
        <a:off x="3697993" y="3460143"/>
        <a:ext cx="2012595" cy="1341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F05B8-030F-45BB-B506-8AEAB40686F5}">
      <dsp:nvSpPr>
        <dsp:cNvPr id="0" name=""/>
        <dsp:cNvSpPr/>
      </dsp:nvSpPr>
      <dsp:spPr>
        <a:xfrm>
          <a:off x="2587" y="269160"/>
          <a:ext cx="2302676" cy="921070"/>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HELVETICA" panose="020B0604020202020204" pitchFamily="34" charset="0"/>
            </a:rPr>
            <a:t>Downgrade</a:t>
          </a:r>
        </a:p>
      </dsp:txBody>
      <dsp:txXfrm>
        <a:off x="463122" y="269160"/>
        <a:ext cx="1381606" cy="921070"/>
      </dsp:txXfrm>
    </dsp:sp>
    <dsp:sp modelId="{DCCCD07A-3166-4357-98E6-8B8400863632}">
      <dsp:nvSpPr>
        <dsp:cNvPr id="0" name=""/>
        <dsp:cNvSpPr/>
      </dsp:nvSpPr>
      <dsp:spPr>
        <a:xfrm>
          <a:off x="2074996" y="269160"/>
          <a:ext cx="2302676" cy="921070"/>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HELVETICA" panose="020B0604020202020204" pitchFamily="34" charset="0"/>
            </a:rPr>
            <a:t>Base</a:t>
          </a:r>
        </a:p>
      </dsp:txBody>
      <dsp:txXfrm>
        <a:off x="2535531" y="269160"/>
        <a:ext cx="1381606" cy="921070"/>
      </dsp:txXfrm>
    </dsp:sp>
    <dsp:sp modelId="{C0B3257E-7C6E-4A1E-B343-BBBE52B62E7E}">
      <dsp:nvSpPr>
        <dsp:cNvPr id="0" name=""/>
        <dsp:cNvSpPr/>
      </dsp:nvSpPr>
      <dsp:spPr>
        <a:xfrm>
          <a:off x="4147405" y="269160"/>
          <a:ext cx="2302676" cy="921070"/>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HELVETICA" panose="020B0604020202020204" pitchFamily="34" charset="0"/>
            </a:rPr>
            <a:t>MCC</a:t>
          </a:r>
        </a:p>
      </dsp:txBody>
      <dsp:txXfrm>
        <a:off x="4607940" y="269160"/>
        <a:ext cx="1381606" cy="921070"/>
      </dsp:txXfrm>
    </dsp:sp>
    <dsp:sp modelId="{0B65C94F-9515-416D-B891-4C8273604C62}">
      <dsp:nvSpPr>
        <dsp:cNvPr id="0" name=""/>
        <dsp:cNvSpPr/>
      </dsp:nvSpPr>
      <dsp:spPr>
        <a:xfrm>
          <a:off x="6219814" y="269160"/>
          <a:ext cx="2302676" cy="921070"/>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HELVETICA" panose="020B0604020202020204" pitchFamily="34" charset="0"/>
            </a:rPr>
            <a:t>Level II</a:t>
          </a:r>
        </a:p>
      </dsp:txBody>
      <dsp:txXfrm>
        <a:off x="6680349" y="269160"/>
        <a:ext cx="1381606" cy="921070"/>
      </dsp:txXfrm>
    </dsp:sp>
    <dsp:sp modelId="{3810FC57-CCBD-4815-BC3E-F607003764F4}">
      <dsp:nvSpPr>
        <dsp:cNvPr id="0" name=""/>
        <dsp:cNvSpPr/>
      </dsp:nvSpPr>
      <dsp:spPr>
        <a:xfrm>
          <a:off x="8292223" y="269160"/>
          <a:ext cx="2302676" cy="92107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HELVETICA" panose="020B0604020202020204" pitchFamily="34" charset="0"/>
            </a:rPr>
            <a:t>Level III &amp; LRG Ticket</a:t>
          </a:r>
        </a:p>
      </dsp:txBody>
      <dsp:txXfrm>
        <a:off x="8752758" y="269160"/>
        <a:ext cx="1381606" cy="92107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0.01115</cdr:x>
      <cdr:y>0.01852</cdr:y>
    </cdr:from>
    <cdr:to>
      <cdr:x>0.01115</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423C642D-D620-4FD8-B2A2-504F1E006EB7}"/>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0.0111</cdr:x>
      <cdr:y>0.01852</cdr:y>
    </cdr:from>
    <cdr:to>
      <cdr:x>0.0111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0F5C8797-E195-44C8-AA4C-D70C3A24842C}"/>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0.00984</cdr:x>
      <cdr:y>0.01503</cdr:y>
    </cdr:from>
    <cdr:to>
      <cdr:x>0.00984</cdr:x>
      <cdr:y>0.01503</cdr:y>
    </cdr:to>
    <cdr:sp macro="" textlink="">
      <cdr:nvSpPr>
        <cdr:cNvPr id="3" name="UpSlideExportSave" descr="_EXPORT31_2_8323390488432.455848_390488432.455848_json{&quot;DestinationType&quot;:&quot;Powerpoint&quot;,&quot;PowerPointDestination&quot;:{&quot;FilePath&quot;:&quot;V:\\Stagiaires\\9. Pool Stagaire Jan 2022\\5. TGR\\0.Interne\\7. EL\\EDUCATIONAL WEBINAR SERIES.pptx&quot;,&quot;SlideId&quot;:306}}" hidden="1">
          <a:extLst xmlns:a="http://schemas.openxmlformats.org/drawingml/2006/main">
            <a:ext uri="{FF2B5EF4-FFF2-40B4-BE49-F238E27FC236}">
              <a16:creationId xmlns:a16="http://schemas.microsoft.com/office/drawing/2014/main" id="{7B850572-5203-4F00-9BED-3FC8DF652D75}"/>
            </a:ext>
          </a:extLst>
        </cdr:cNvPr>
        <cdr:cNvSpPr/>
      </cdr:nvSpPr>
      <cdr:spPr>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xa Book" panose="02000000000000000000" pitchFamily="50"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xa Book" panose="02000000000000000000" pitchFamily="50" charset="0"/>
              </a:defRPr>
            </a:lvl1pPr>
          </a:lstStyle>
          <a:p>
            <a:fld id="{176D13E3-D609-4239-9121-5D7B33138A0C}" type="datetimeFigureOut">
              <a:rPr lang="fr-FR" smtClean="0"/>
              <a:pPr/>
              <a:t>16/05/2023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xa Book" panose="02000000000000000000" pitchFamily="50"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xa Book" panose="02000000000000000000" pitchFamily="50" charset="0"/>
              </a:defRPr>
            </a:lvl1pPr>
          </a:lstStyle>
          <a:p>
            <a:fld id="{BB43DF94-DDDB-4D7F-A925-A0FD0BFD01FC}" type="slidenum">
              <a:rPr lang="fr-FR" smtClean="0"/>
              <a:pPr/>
              <a:t>‹#›</a:t>
            </a:fld>
            <a:endParaRPr lang="fr-FR" dirty="0"/>
          </a:p>
        </p:txBody>
      </p:sp>
    </p:spTree>
    <p:extLst>
      <p:ext uri="{BB962C8B-B14F-4D97-AF65-F5344CB8AC3E}">
        <p14:creationId xmlns:p14="http://schemas.microsoft.com/office/powerpoint/2010/main" val="250983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xa Book" panose="02000000000000000000" pitchFamily="50" charset="0"/>
        <a:ea typeface="+mn-ea"/>
        <a:cs typeface="+mn-cs"/>
      </a:defRPr>
    </a:lvl1pPr>
    <a:lvl2pPr marL="457200" algn="l" defTabSz="914400" rtl="0" eaLnBrk="1" latinLnBrk="0" hangingPunct="1">
      <a:defRPr sz="1200" kern="1200">
        <a:solidFill>
          <a:schemeClr val="tx1"/>
        </a:solidFill>
        <a:latin typeface="Nexa Book" panose="02000000000000000000" pitchFamily="50" charset="0"/>
        <a:ea typeface="+mn-ea"/>
        <a:cs typeface="+mn-cs"/>
      </a:defRPr>
    </a:lvl2pPr>
    <a:lvl3pPr marL="914400" algn="l" defTabSz="914400" rtl="0" eaLnBrk="1" latinLnBrk="0" hangingPunct="1">
      <a:defRPr sz="1200" kern="1200">
        <a:solidFill>
          <a:schemeClr val="tx1"/>
        </a:solidFill>
        <a:latin typeface="Nexa Book" panose="02000000000000000000" pitchFamily="50" charset="0"/>
        <a:ea typeface="+mn-ea"/>
        <a:cs typeface="+mn-cs"/>
      </a:defRPr>
    </a:lvl3pPr>
    <a:lvl4pPr marL="1371600" algn="l" defTabSz="914400" rtl="0" eaLnBrk="1" latinLnBrk="0" hangingPunct="1">
      <a:defRPr sz="1200" kern="1200">
        <a:solidFill>
          <a:schemeClr val="tx1"/>
        </a:solidFill>
        <a:latin typeface="Nexa Book" panose="02000000000000000000" pitchFamily="50" charset="0"/>
        <a:ea typeface="+mn-ea"/>
        <a:cs typeface="+mn-cs"/>
      </a:defRPr>
    </a:lvl4pPr>
    <a:lvl5pPr marL="1828800" algn="l" defTabSz="914400" rtl="0" eaLnBrk="1" latinLnBrk="0" hangingPunct="1">
      <a:defRPr sz="1200" kern="1200">
        <a:solidFill>
          <a:schemeClr val="tx1"/>
        </a:solidFill>
        <a:latin typeface="Nexa Book" panose="020000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dirty="0">
                <a:latin typeface="+mj-lt"/>
              </a:rPr>
              <a:t>In terms of providers, </a:t>
            </a:r>
          </a:p>
          <a:p>
            <a:pPr algn="ctr"/>
            <a:r>
              <a:rPr lang="en-GB" dirty="0">
                <a:latin typeface="+mj-lt"/>
              </a:rPr>
              <a:t>one-size doesn’t fit all</a:t>
            </a:r>
            <a:endParaRPr lang="en-GB" sz="2000" dirty="0"/>
          </a:p>
          <a:p>
            <a:endParaRPr lang="en-US" dirty="0"/>
          </a:p>
        </p:txBody>
      </p:sp>
      <p:sp>
        <p:nvSpPr>
          <p:cNvPr id="4" name="Slide Number Placeholder 3"/>
          <p:cNvSpPr>
            <a:spLocks noGrp="1"/>
          </p:cNvSpPr>
          <p:nvPr>
            <p:ph type="sldNum" sz="quarter" idx="5"/>
          </p:nvPr>
        </p:nvSpPr>
        <p:spPr/>
        <p:txBody>
          <a:bodyPr/>
          <a:lstStyle/>
          <a:p>
            <a:fld id="{BB43DF94-DDDB-4D7F-A925-A0FD0BFD01FC}" type="slidenum">
              <a:rPr lang="fr-FR" smtClean="0"/>
              <a:pPr/>
              <a:t>5</a:t>
            </a:fld>
            <a:endParaRPr lang="fr-FR" dirty="0"/>
          </a:p>
        </p:txBody>
      </p:sp>
    </p:spTree>
    <p:extLst>
      <p:ext uri="{BB962C8B-B14F-4D97-AF65-F5344CB8AC3E}">
        <p14:creationId xmlns:p14="http://schemas.microsoft.com/office/powerpoint/2010/main" val="3975214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Master" Target="../slideMasters/slideMaster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 Target="../slides/slide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Master" Target="../slideMasters/slideMaster2.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 Target="../slides/slide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slideMaster" Target="../slideMasters/slideMaster2.xml"/><Relationship Id="rId5" Type="http://schemas.openxmlformats.org/officeDocument/2006/relationships/tags" Target="../tags/tag26.xml"/><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4AA8945-EB22-4142-A4A1-6334380FED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3" name="Espace réservé pour une image  8">
            <a:extLst>
              <a:ext uri="{FF2B5EF4-FFF2-40B4-BE49-F238E27FC236}">
                <a16:creationId xmlns:a16="http://schemas.microsoft.com/office/drawing/2014/main" id="{D43F5337-4050-47E3-8ADF-3CE03530BDEE}"/>
              </a:ext>
            </a:extLst>
          </p:cNvPr>
          <p:cNvSpPr>
            <a:spLocks noGrp="1"/>
          </p:cNvSpPr>
          <p:nvPr>
            <p:ph type="pic" sz="quarter" idx="14" hasCustomPrompt="1"/>
          </p:nvPr>
        </p:nvSpPr>
        <p:spPr>
          <a:xfrm>
            <a:off x="0" y="0"/>
            <a:ext cx="12192000" cy="6858000"/>
          </a:xfrm>
          <a:prstGeom prst="rect">
            <a:avLst/>
          </a:prstGeom>
          <a:solidFill>
            <a:schemeClr val="bg1">
              <a:alpha val="50000"/>
            </a:schemeClr>
          </a:solidFill>
        </p:spPr>
        <p:txBody>
          <a:bodyPr/>
          <a:lstStyle>
            <a:lvl1pPr>
              <a:defRPr sz="100" u="none">
                <a:ln>
                  <a:noFill/>
                </a:ln>
                <a:noFill/>
              </a:defRPr>
            </a:lvl1pPr>
          </a:lstStyle>
          <a:p>
            <a:r>
              <a:rPr lang="en-US" noProof="0" dirty="0"/>
              <a:t>Image</a:t>
            </a:r>
          </a:p>
        </p:txBody>
      </p:sp>
      <p:sp>
        <p:nvSpPr>
          <p:cNvPr id="19" name="Espace réservé pour une image  4">
            <a:extLst>
              <a:ext uri="{FF2B5EF4-FFF2-40B4-BE49-F238E27FC236}">
                <a16:creationId xmlns:a16="http://schemas.microsoft.com/office/drawing/2014/main" id="{FDCDE26D-0427-433F-8592-BB8D89641781}"/>
              </a:ext>
            </a:extLst>
          </p:cNvPr>
          <p:cNvSpPr>
            <a:spLocks noGrp="1"/>
          </p:cNvSpPr>
          <p:nvPr>
            <p:ph type="pic" sz="quarter" idx="13" hasCustomPrompt="1"/>
          </p:nvPr>
        </p:nvSpPr>
        <p:spPr>
          <a:xfrm>
            <a:off x="5052485" y="383416"/>
            <a:ext cx="2087030" cy="1053015"/>
          </a:xfrm>
          <a:prstGeom prst="rect">
            <a:avLst/>
          </a:prstGeom>
        </p:spPr>
        <p:txBody>
          <a:bodyPr/>
          <a:lstStyle>
            <a:lvl1pPr algn="ctr">
              <a:defRPr>
                <a:solidFill>
                  <a:srgbClr val="8A949D"/>
                </a:solidFill>
              </a:defRPr>
            </a:lvl1pPr>
          </a:lstStyle>
          <a:p>
            <a:r>
              <a:rPr lang="en-US" noProof="0" dirty="0"/>
              <a:t>Logo</a:t>
            </a:r>
          </a:p>
        </p:txBody>
      </p:sp>
      <p:sp>
        <p:nvSpPr>
          <p:cNvPr id="2" name="Title 1">
            <a:extLst>
              <a:ext uri="{FF2B5EF4-FFF2-40B4-BE49-F238E27FC236}">
                <a16:creationId xmlns:a16="http://schemas.microsoft.com/office/drawing/2014/main" id="{22DC778D-D131-43CD-9E91-355645569508}"/>
              </a:ext>
            </a:extLst>
          </p:cNvPr>
          <p:cNvSpPr>
            <a:spLocks noGrp="1"/>
          </p:cNvSpPr>
          <p:nvPr>
            <p:ph type="ctrTitle" hasCustomPrompt="1"/>
          </p:nvPr>
        </p:nvSpPr>
        <p:spPr>
          <a:xfrm>
            <a:off x="1086678" y="1837666"/>
            <a:ext cx="10018643" cy="2378873"/>
          </a:xfrm>
        </p:spPr>
        <p:txBody>
          <a:bodyPr vert="horz" lIns="0" tIns="0" rIns="0" bIns="180000" rtlCol="0" anchor="b">
            <a:noAutofit/>
          </a:bodyPr>
          <a:lstStyle>
            <a:lvl1pPr>
              <a:defRPr lang="en-US" sz="4800" noProof="0" dirty="0">
                <a:latin typeface="Nexa XBold" panose="02000000000000000000" pitchFamily="50" charset="0"/>
              </a:defRPr>
            </a:lvl1pPr>
          </a:lstStyle>
          <a:p>
            <a:pPr lvl="0" algn="ctr"/>
            <a:r>
              <a:rPr lang="en-US" noProof="0" dirty="0"/>
              <a:t>CLICK TO EDIT TITLE OF PRESENTATION</a:t>
            </a:r>
          </a:p>
        </p:txBody>
      </p:sp>
      <p:sp>
        <p:nvSpPr>
          <p:cNvPr id="3" name="Subtitle 2">
            <a:extLst>
              <a:ext uri="{FF2B5EF4-FFF2-40B4-BE49-F238E27FC236}">
                <a16:creationId xmlns:a16="http://schemas.microsoft.com/office/drawing/2014/main" id="{8EC5CD82-EB9D-489F-990F-E69FAE894447}"/>
              </a:ext>
            </a:extLst>
          </p:cNvPr>
          <p:cNvSpPr>
            <a:spLocks noGrp="1"/>
          </p:cNvSpPr>
          <p:nvPr>
            <p:ph type="subTitle" idx="1" hasCustomPrompt="1"/>
          </p:nvPr>
        </p:nvSpPr>
        <p:spPr>
          <a:xfrm>
            <a:off x="1086678" y="4240449"/>
            <a:ext cx="10018643" cy="444588"/>
          </a:xfrm>
          <a:prstGeom prst="rect">
            <a:avLst/>
          </a:prstGeom>
        </p:spPr>
        <p:txBody>
          <a:bodyPr>
            <a:noAutofit/>
          </a:bodyPr>
          <a:lstStyle>
            <a:lvl1pPr marL="0" indent="0" algn="ctr">
              <a:lnSpc>
                <a:spcPct val="100000"/>
              </a:lnSpc>
              <a:spcBef>
                <a:spcPts val="0"/>
              </a:spcBef>
              <a:buNone/>
              <a:defRPr sz="1400">
                <a:solidFill>
                  <a:schemeClr val="tx1"/>
                </a:solidFill>
              </a:defRPr>
            </a:lvl1pPr>
            <a:lvl2pPr marL="0" indent="0" algn="ctr">
              <a:spcBef>
                <a:spcPts val="0"/>
              </a:spcBef>
              <a:buNone/>
              <a:defRPr sz="1400"/>
            </a:lvl2pPr>
            <a:lvl3pPr marL="0" indent="0" algn="ctr">
              <a:spcBef>
                <a:spcPts val="0"/>
              </a:spcBef>
              <a:buNone/>
              <a:defRPr sz="1400"/>
            </a:lvl3pPr>
            <a:lvl4pPr marL="0" indent="0" algn="ctr">
              <a:spcBef>
                <a:spcPts val="0"/>
              </a:spcBef>
              <a:buNone/>
              <a:defRPr sz="1400"/>
            </a:lvl4pPr>
            <a:lvl5pPr marL="1828800" indent="0" algn="ctr">
              <a:buNone/>
              <a:defRPr sz="1600"/>
            </a:lvl5pPr>
            <a:lvl6pPr marL="0" indent="0" algn="ctr">
              <a:spcBef>
                <a:spcPts val="0"/>
              </a:spcBef>
              <a:buNone/>
              <a:defRPr sz="1400"/>
            </a:lvl6pPr>
            <a:lvl7pPr marL="0" indent="0" algn="ctr">
              <a:spcBef>
                <a:spcPts val="0"/>
              </a:spcBef>
              <a:buNone/>
              <a:defRPr sz="1400"/>
            </a:lvl7pPr>
            <a:lvl8pPr marL="0" indent="0" algn="ctr">
              <a:spcBef>
                <a:spcPts val="0"/>
              </a:spcBef>
              <a:buNone/>
              <a:defRPr sz="1400"/>
            </a:lvl8pPr>
            <a:lvl9pPr marL="0" indent="0" algn="ctr">
              <a:spcBef>
                <a:spcPts val="0"/>
              </a:spcBef>
              <a:buNone/>
              <a:defRPr sz="1400"/>
            </a:lvl9pPr>
          </a:lstStyle>
          <a:p>
            <a:r>
              <a:rPr lang="en-US" noProof="0" dirty="0"/>
              <a:t>Click to edit subtitle</a:t>
            </a:r>
          </a:p>
        </p:txBody>
      </p:sp>
      <p:sp>
        <p:nvSpPr>
          <p:cNvPr id="5" name="Espace réservé du texte 4">
            <a:extLst>
              <a:ext uri="{FF2B5EF4-FFF2-40B4-BE49-F238E27FC236}">
                <a16:creationId xmlns:a16="http://schemas.microsoft.com/office/drawing/2014/main" id="{04D86DFD-76CF-4419-9523-5F638DCBFC1F}"/>
              </a:ext>
            </a:extLst>
          </p:cNvPr>
          <p:cNvSpPr>
            <a:spLocks noGrp="1"/>
          </p:cNvSpPr>
          <p:nvPr>
            <p:ph type="body" sz="quarter" idx="16" hasCustomPrompt="1"/>
          </p:nvPr>
        </p:nvSpPr>
        <p:spPr>
          <a:xfrm>
            <a:off x="4981800" y="5116459"/>
            <a:ext cx="2228400" cy="1176595"/>
          </a:xfrm>
          <a:prstGeom prst="rect">
            <a:avLst/>
          </a:prstGeom>
          <a:blipFill>
            <a:blip r:embed="rId3"/>
            <a:stretch>
              <a:fillRect/>
            </a:stretch>
          </a:blipFill>
        </p:spPr>
        <p:txBody>
          <a:bodyPr/>
          <a:lstStyle/>
          <a:p>
            <a:pPr lvl="0"/>
            <a:r>
              <a:rPr lang="en-US" noProof="0" dirty="0"/>
              <a:t> </a:t>
            </a:r>
          </a:p>
        </p:txBody>
      </p:sp>
      <p:sp>
        <p:nvSpPr>
          <p:cNvPr id="12" name="TextBox 14">
            <a:extLst>
              <a:ext uri="{FF2B5EF4-FFF2-40B4-BE49-F238E27FC236}">
                <a16:creationId xmlns:a16="http://schemas.microsoft.com/office/drawing/2014/main" id="{1FD640B4-7519-4B5A-887E-03D138BB7359}"/>
              </a:ext>
            </a:extLst>
          </p:cNvPr>
          <p:cNvSpPr txBox="1"/>
          <p:nvPr userDrawn="1"/>
        </p:nvSpPr>
        <p:spPr>
          <a:xfrm>
            <a:off x="1709738" y="6511601"/>
            <a:ext cx="8772525" cy="276999"/>
          </a:xfrm>
          <a:prstGeom prst="rect">
            <a:avLst/>
          </a:prstGeom>
          <a:noFill/>
        </p:spPr>
        <p:txBody>
          <a:bodyPr wrap="square" rtlCol="0">
            <a:spAutoFit/>
          </a:bodyPr>
          <a:lstStyle/>
          <a:p>
            <a:pPr algn="ctr">
              <a:spcBef>
                <a:spcPts val="0"/>
              </a:spcBef>
            </a:pPr>
            <a:r>
              <a:rPr lang="en-US" sz="600" noProof="0" dirty="0">
                <a:solidFill>
                  <a:schemeClr val="tx1"/>
                </a:solidFill>
                <a:latin typeface="Nexa Book" panose="02000000000000000000" pitchFamily="50" charset="0"/>
              </a:rPr>
              <a:t>CONFIDENTIAL - This report is solely for the use of client personnel. No part of it may be circulated, quoted, or reproduced outside the client organization without prior written approval from Redbridge Debt &amp; Treasury Advisory. </a:t>
            </a:r>
          </a:p>
          <a:p>
            <a:pPr algn="ctr">
              <a:spcBef>
                <a:spcPts val="0"/>
              </a:spcBef>
            </a:pPr>
            <a:r>
              <a:rPr lang="en-US" sz="600" dirty="0">
                <a:solidFill>
                  <a:schemeClr val="tx1"/>
                </a:solidFill>
                <a:latin typeface="Nexa Book" panose="02000000000000000000" pitchFamily="50" charset="0"/>
              </a:rPr>
              <a:t>This material was used by Redbridge Debt &amp; Treasury Advisory during an oral presentation. It is not a complete record of the discussion.</a:t>
            </a:r>
          </a:p>
        </p:txBody>
      </p:sp>
      <p:sp>
        <p:nvSpPr>
          <p:cNvPr id="4" name="Espace réservé de la date 3">
            <a:extLst>
              <a:ext uri="{FF2B5EF4-FFF2-40B4-BE49-F238E27FC236}">
                <a16:creationId xmlns:a16="http://schemas.microsoft.com/office/drawing/2014/main" id="{104D0A7F-4744-4C55-BB76-67CB3CB8AB35}"/>
              </a:ext>
            </a:extLst>
          </p:cNvPr>
          <p:cNvSpPr>
            <a:spLocks noGrp="1"/>
          </p:cNvSpPr>
          <p:nvPr>
            <p:ph type="dt" sz="half" idx="17"/>
          </p:nvPr>
        </p:nvSpPr>
        <p:spPr>
          <a:xfrm>
            <a:off x="0" y="0"/>
            <a:ext cx="0" cy="0"/>
          </a:xfrm>
          <a:noFill/>
          <a:ln>
            <a:noFill/>
          </a:ln>
        </p:spPr>
        <p:txBody>
          <a:bodyPr/>
          <a:lstStyle>
            <a:lvl1pPr>
              <a:defRPr sz="100">
                <a:ln>
                  <a:noFill/>
                </a:ln>
                <a:noFill/>
              </a:defRPr>
            </a:lvl1pPr>
          </a:lstStyle>
          <a:p>
            <a:endParaRPr lang="en-US" noProof="0" dirty="0"/>
          </a:p>
        </p:txBody>
      </p:sp>
      <p:sp>
        <p:nvSpPr>
          <p:cNvPr id="7" name="Espace réservé du pied de page 6">
            <a:extLst>
              <a:ext uri="{FF2B5EF4-FFF2-40B4-BE49-F238E27FC236}">
                <a16:creationId xmlns:a16="http://schemas.microsoft.com/office/drawing/2014/main" id="{F9600F88-0CEB-47E4-A1F9-045C31C2D7D6}"/>
              </a:ext>
            </a:extLst>
          </p:cNvPr>
          <p:cNvSpPr>
            <a:spLocks noGrp="1"/>
          </p:cNvSpPr>
          <p:nvPr>
            <p:ph type="ftr" sz="quarter" idx="18"/>
          </p:nvPr>
        </p:nvSpPr>
        <p:spPr>
          <a:xfrm>
            <a:off x="0" y="0"/>
            <a:ext cx="0" cy="0"/>
          </a:xfrm>
          <a:prstGeom prst="rect">
            <a:avLst/>
          </a:prstGeom>
          <a:noFill/>
          <a:ln>
            <a:noFill/>
          </a:ln>
        </p:spPr>
        <p:txBody>
          <a:bodyPr/>
          <a:lstStyle>
            <a:lvl1pPr>
              <a:defRPr sz="100">
                <a:ln>
                  <a:noFill/>
                </a:ln>
                <a:noFill/>
              </a:defRPr>
            </a:lvl1pPr>
          </a:lstStyle>
          <a:p>
            <a:r>
              <a:rPr lang="en-US" noProof="0"/>
              <a:t>Arizona AFP</a:t>
            </a:r>
            <a:endParaRPr lang="en-US" noProof="0" dirty="0"/>
          </a:p>
        </p:txBody>
      </p:sp>
      <p:sp>
        <p:nvSpPr>
          <p:cNvPr id="8" name="Espace réservé du numéro de diapositive 7">
            <a:extLst>
              <a:ext uri="{FF2B5EF4-FFF2-40B4-BE49-F238E27FC236}">
                <a16:creationId xmlns:a16="http://schemas.microsoft.com/office/drawing/2014/main" id="{E79002C7-8536-4658-8793-E1D81463ABBD}"/>
              </a:ext>
            </a:extLst>
          </p:cNvPr>
          <p:cNvSpPr>
            <a:spLocks noGrp="1"/>
          </p:cNvSpPr>
          <p:nvPr>
            <p:ph type="sldNum" sz="quarter" idx="19"/>
          </p:nvPr>
        </p:nvSpPr>
        <p:spPr>
          <a:xfrm>
            <a:off x="0" y="0"/>
            <a:ext cx="0" cy="0"/>
          </a:xfrm>
          <a:noFill/>
          <a:ln>
            <a:noFill/>
          </a:ln>
        </p:spPr>
        <p:txBody>
          <a:bodyPr/>
          <a:lstStyle>
            <a:lvl1pPr>
              <a:defRPr sz="100">
                <a:ln>
                  <a:noFill/>
                </a:ln>
                <a:noFill/>
              </a:defRPr>
            </a:lvl1pPr>
          </a:lstStyle>
          <a:p>
            <a:pPr algn="ctr" defTabSz="521437"/>
            <a:fld id="{5CD5257E-ED95-40B6-81F3-D804267DBFC4}" type="slidenum">
              <a:rPr lang="en-US" smtClean="0"/>
              <a:pPr algn="ctr" defTabSz="521437"/>
              <a:t>‹#›</a:t>
            </a:fld>
            <a:endParaRPr lang="en-US" dirty="0"/>
          </a:p>
        </p:txBody>
      </p:sp>
      <p:sp>
        <p:nvSpPr>
          <p:cNvPr id="15" name="Text Placeholder 10">
            <a:extLst>
              <a:ext uri="{FF2B5EF4-FFF2-40B4-BE49-F238E27FC236}">
                <a16:creationId xmlns:a16="http://schemas.microsoft.com/office/drawing/2014/main" id="{F6B7EBDF-C030-4643-AC78-7832F2AB6A49}"/>
              </a:ext>
            </a:extLst>
          </p:cNvPr>
          <p:cNvSpPr>
            <a:spLocks noGrp="1"/>
          </p:cNvSpPr>
          <p:nvPr>
            <p:ph type="body" sz="quarter" idx="20"/>
          </p:nvPr>
        </p:nvSpPr>
        <p:spPr>
          <a:xfrm>
            <a:off x="5734886" y="1837666"/>
            <a:ext cx="722228" cy="0"/>
          </a:xfrm>
          <a:ln w="31750">
            <a:solidFill>
              <a:srgbClr val="FF0000"/>
            </a:solidFill>
          </a:ln>
        </p:spPr>
        <p:style>
          <a:lnRef idx="1">
            <a:schemeClr val="accent1"/>
          </a:lnRef>
          <a:fillRef idx="0">
            <a:schemeClr val="accent1"/>
          </a:fillRef>
          <a:effectRef idx="0">
            <a:schemeClr val="accent1"/>
          </a:effectRef>
          <a:fontRef idx="minor">
            <a:schemeClr val="tx1"/>
          </a:fontRef>
        </p:style>
        <p:txBody>
          <a:bodyPr/>
          <a:lstStyle>
            <a:lvl1pPr>
              <a:defRPr sz="100">
                <a:noFill/>
              </a:defRPr>
            </a:lvl1pPr>
          </a:lstStyle>
          <a:p>
            <a:pPr lvl="0"/>
            <a:r>
              <a:rPr lang="fr-FR" noProof="0"/>
              <a:t>Cliquez pour modifier les styles du texte du masque</a:t>
            </a:r>
          </a:p>
        </p:txBody>
      </p:sp>
    </p:spTree>
    <p:extLst>
      <p:ext uri="{BB962C8B-B14F-4D97-AF65-F5344CB8AC3E}">
        <p14:creationId xmlns:p14="http://schemas.microsoft.com/office/powerpoint/2010/main" val="144462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A25D301-FBAC-4597-9177-AADC4FD3C912}"/>
              </a:ext>
            </a:extLst>
          </p:cNvPr>
          <p:cNvSpPr>
            <a:spLocks noGrp="1"/>
          </p:cNvSpPr>
          <p:nvPr>
            <p:ph type="ftr" sz="quarter" idx="20"/>
          </p:nvPr>
        </p:nvSpPr>
        <p:spPr>
          <a:xfrm>
            <a:off x="1382486" y="6524625"/>
            <a:ext cx="10309150" cy="333375"/>
          </a:xfrm>
          <a:prstGeom prst="rect">
            <a:avLst/>
          </a:prstGeom>
        </p:spPr>
        <p:txBody>
          <a:bodyPr/>
          <a:lstStyle/>
          <a:p>
            <a:r>
              <a:rPr lang="en-US" noProof="0"/>
              <a:t>Arizona AFP</a:t>
            </a:r>
            <a:endParaRPr lang="en-US" noProof="0" dirty="0"/>
          </a:p>
        </p:txBody>
      </p:sp>
      <p:sp>
        <p:nvSpPr>
          <p:cNvPr id="8" name="Slide Number Placeholder 7">
            <a:extLst>
              <a:ext uri="{FF2B5EF4-FFF2-40B4-BE49-F238E27FC236}">
                <a16:creationId xmlns:a16="http://schemas.microsoft.com/office/drawing/2014/main" id="{B20BF2BA-7E5D-41C8-B3DD-39BDB712337B}"/>
              </a:ext>
            </a:extLst>
          </p:cNvPr>
          <p:cNvSpPr>
            <a:spLocks noGrp="1"/>
          </p:cNvSpPr>
          <p:nvPr>
            <p:ph type="sldNum" sz="quarter" idx="21"/>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3" name="Titre 2">
            <a:extLst>
              <a:ext uri="{FF2B5EF4-FFF2-40B4-BE49-F238E27FC236}">
                <a16:creationId xmlns:a16="http://schemas.microsoft.com/office/drawing/2014/main" id="{CB8CF3DB-BEFD-4DF3-91EA-0BC87B0C160B}"/>
              </a:ext>
            </a:extLst>
          </p:cNvPr>
          <p:cNvSpPr>
            <a:spLocks noGrp="1"/>
          </p:cNvSpPr>
          <p:nvPr>
            <p:ph type="title" hasCustomPrompt="1"/>
          </p:nvPr>
        </p:nvSpPr>
        <p:spPr>
          <a:xfrm>
            <a:off x="380019" y="1082675"/>
            <a:ext cx="7254939" cy="425396"/>
          </a:xfrm>
        </p:spPr>
        <p:txBody>
          <a:bodyPr/>
          <a:lstStyle>
            <a:lvl1pPr>
              <a:defRPr/>
            </a:lvl1pPr>
          </a:lstStyle>
          <a:p>
            <a:r>
              <a:rPr lang="en-US" noProof="0" dirty="0"/>
              <a:t>Click to edit title</a:t>
            </a:r>
          </a:p>
        </p:txBody>
      </p:sp>
      <p:sp>
        <p:nvSpPr>
          <p:cNvPr id="9" name="Espace réservé du texte 6">
            <a:extLst>
              <a:ext uri="{FF2B5EF4-FFF2-40B4-BE49-F238E27FC236}">
                <a16:creationId xmlns:a16="http://schemas.microsoft.com/office/drawing/2014/main" id="{69003ED3-1234-4230-8A37-986A1193A89D}"/>
              </a:ext>
            </a:extLst>
          </p:cNvPr>
          <p:cNvSpPr>
            <a:spLocks noGrp="1"/>
          </p:cNvSpPr>
          <p:nvPr>
            <p:ph type="body" sz="quarter" idx="13" hasCustomPrompt="1"/>
          </p:nvPr>
        </p:nvSpPr>
        <p:spPr>
          <a:xfrm>
            <a:off x="380021" y="1592262"/>
            <a:ext cx="7254939" cy="4841875"/>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Picture Placeholder 2">
            <a:extLst>
              <a:ext uri="{FF2B5EF4-FFF2-40B4-BE49-F238E27FC236}">
                <a16:creationId xmlns:a16="http://schemas.microsoft.com/office/drawing/2014/main" id="{9E8E5871-4752-4B5F-A3FC-38CEC0FE7345}"/>
              </a:ext>
            </a:extLst>
          </p:cNvPr>
          <p:cNvSpPr>
            <a:spLocks noGrp="1"/>
          </p:cNvSpPr>
          <p:nvPr>
            <p:ph type="pic" sz="quarter" idx="14" hasCustomPrompt="1"/>
          </p:nvPr>
        </p:nvSpPr>
        <p:spPr>
          <a:xfrm>
            <a:off x="7634961" y="0"/>
            <a:ext cx="4557039" cy="6858000"/>
          </a:xfrm>
          <a:prstGeom prst="rect">
            <a:avLst/>
          </a:prstGeom>
          <a:solidFill>
            <a:schemeClr val="bg1">
              <a:lumMod val="95000"/>
            </a:schemeClr>
          </a:solidFill>
        </p:spPr>
        <p:txBody>
          <a:bodyPr rtlCol="0">
            <a:normAutofit/>
          </a:bodyPr>
          <a:lstStyle>
            <a:lvl1pPr>
              <a:defRPr sz="1400">
                <a:latin typeface="Nexa Book" panose="02000000000000000000" pitchFamily="50" charset="0"/>
              </a:defRPr>
            </a:lvl1pPr>
          </a:lstStyle>
          <a:p>
            <a:pPr lvl="0"/>
            <a:r>
              <a:rPr lang="en-US" noProof="0" dirty="0"/>
              <a:t>Image</a:t>
            </a:r>
          </a:p>
        </p:txBody>
      </p:sp>
      <p:sp>
        <p:nvSpPr>
          <p:cNvPr id="6" name="Date Placeholder 5">
            <a:extLst>
              <a:ext uri="{FF2B5EF4-FFF2-40B4-BE49-F238E27FC236}">
                <a16:creationId xmlns:a16="http://schemas.microsoft.com/office/drawing/2014/main" id="{EC197B99-B00E-437E-830D-7763DF8B720A}"/>
              </a:ext>
            </a:extLst>
          </p:cNvPr>
          <p:cNvSpPr>
            <a:spLocks noGrp="1"/>
          </p:cNvSpPr>
          <p:nvPr>
            <p:ph type="dt" sz="half" idx="19"/>
          </p:nvPr>
        </p:nvSpPr>
        <p:spPr/>
        <p:txBody>
          <a:bodyPr/>
          <a:lstStyle/>
          <a:p>
            <a:endParaRPr lang="en-US" noProof="0" dirty="0"/>
          </a:p>
        </p:txBody>
      </p:sp>
      <p:sp>
        <p:nvSpPr>
          <p:cNvPr id="11" name="Espace réservé du texte 11">
            <a:extLst>
              <a:ext uri="{FF2B5EF4-FFF2-40B4-BE49-F238E27FC236}">
                <a16:creationId xmlns:a16="http://schemas.microsoft.com/office/drawing/2014/main" id="{C007646A-DBE8-4B40-9EB7-F2286E864846}"/>
              </a:ext>
            </a:extLst>
          </p:cNvPr>
          <p:cNvSpPr>
            <a:spLocks noGrp="1"/>
          </p:cNvSpPr>
          <p:nvPr>
            <p:ph type="body" sz="quarter" idx="22" hasCustomPrompt="1"/>
          </p:nvPr>
        </p:nvSpPr>
        <p:spPr>
          <a:xfrm>
            <a:off x="380019" y="74428"/>
            <a:ext cx="7254939" cy="901755"/>
          </a:xfrm>
          <a:prstGeom prst="rect">
            <a:avLst/>
          </a:prstGeom>
        </p:spPr>
        <p:txBody>
          <a:bodyPr anchor="ctr"/>
          <a:lstStyle>
            <a:lvl1pPr>
              <a:spcBef>
                <a:spcPts val="0"/>
              </a:spcBef>
              <a:defRPr sz="2400">
                <a:latin typeface="+mj-lt"/>
              </a:defRPr>
            </a:lvl1pPr>
            <a:lvl2pPr marL="0" indent="0">
              <a:spcBef>
                <a:spcPts val="0"/>
              </a:spcBef>
              <a:buNone/>
              <a:defRPr sz="1800"/>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marR="0" indent="0" algn="l" defTabSz="914400" rtl="0" eaLnBrk="1" fontAlgn="auto" latinLnBrk="0" hangingPunct="1">
              <a:lnSpc>
                <a:spcPct val="90000"/>
              </a:lnSpc>
              <a:spcBef>
                <a:spcPts val="0"/>
              </a:spcBef>
              <a:spcAft>
                <a:spcPts val="0"/>
              </a:spcAft>
              <a:buClr>
                <a:srgbClr val="FF0000"/>
              </a:buClr>
              <a:buSzTx/>
              <a:buFont typeface="Nexa Book" panose="020B0604020202020204" pitchFamily="34" charset="0"/>
              <a:buNone/>
              <a:tabLst/>
              <a:defRPr sz="1800">
                <a:solidFill>
                  <a:schemeClr val="tx1"/>
                </a:solidFill>
              </a:defRPr>
            </a:lvl5pPr>
            <a:lvl6pPr marL="0" indent="0">
              <a:spcBef>
                <a:spcPts val="0"/>
              </a:spcBef>
              <a:buNone/>
              <a:defRPr sz="1800">
                <a:solidFill>
                  <a:schemeClr val="tx1"/>
                </a:solidFill>
              </a:defRPr>
            </a:lvl6pPr>
            <a:lvl7pPr marL="0" indent="0">
              <a:spcBef>
                <a:spcPts val="0"/>
              </a:spcBef>
              <a:buNone/>
              <a:defRPr sz="1800">
                <a:solidFill>
                  <a:schemeClr val="tx1"/>
                </a:solidFill>
              </a:defRPr>
            </a:lvl7pPr>
            <a:lvl8pPr marL="0" indent="0">
              <a:spcBef>
                <a:spcPts val="0"/>
              </a:spcBef>
              <a:buNone/>
              <a:defRPr sz="1800">
                <a:solidFill>
                  <a:schemeClr val="tx1"/>
                </a:solidFill>
              </a:defRPr>
            </a:lvl8pPr>
            <a:lvl9pPr marL="0" indent="0">
              <a:spcBef>
                <a:spcPts val="0"/>
              </a:spcBef>
              <a:buNone/>
              <a:defRPr sz="1800">
                <a:solidFill>
                  <a:schemeClr val="tx1"/>
                </a:solidFill>
              </a:defRPr>
            </a:lvl9pPr>
          </a:lstStyle>
          <a:p>
            <a:pPr lvl="0"/>
            <a:r>
              <a:rPr lang="en-US" noProof="0" dirty="0"/>
              <a:t>Subject line</a:t>
            </a:r>
          </a:p>
        </p:txBody>
      </p:sp>
    </p:spTree>
    <p:extLst>
      <p:ext uri="{BB962C8B-B14F-4D97-AF65-F5344CB8AC3E}">
        <p14:creationId xmlns:p14="http://schemas.microsoft.com/office/powerpoint/2010/main" val="4041902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text and image">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BAE7CAB-812A-4AA5-90C8-6B69BCCFE0D9}"/>
              </a:ext>
            </a:extLst>
          </p:cNvPr>
          <p:cNvSpPr>
            <a:spLocks noGrp="1"/>
          </p:cNvSpPr>
          <p:nvPr>
            <p:ph sz="quarter" idx="15" hasCustomPrompt="1"/>
          </p:nvPr>
        </p:nvSpPr>
        <p:spPr>
          <a:xfrm>
            <a:off x="4872027" y="3429000"/>
            <a:ext cx="6964373" cy="3073400"/>
          </a:xfrm>
          <a:prstGeom prst="rect">
            <a:avLst/>
          </a:prstGeom>
        </p:spPr>
        <p:txBody>
          <a:bodyPr>
            <a:normAutofit/>
          </a:bodyPr>
          <a:lstStyle>
            <a:lvl1pPr>
              <a:defRPr sz="2400">
                <a:latin typeface="+mn-lt"/>
              </a:defRPr>
            </a:lvl1pPr>
            <a:lvl2pPr>
              <a:defRPr sz="2400">
                <a:latin typeface="Nexa Book" panose="02000000000000000000" pitchFamily="50" charset="0"/>
              </a:defRPr>
            </a:lvl2pPr>
            <a:lvl3pPr>
              <a:defRPr sz="2400">
                <a:latin typeface="Nexa Book" panose="02000000000000000000" pitchFamily="50" charset="0"/>
              </a:defRPr>
            </a:lvl3pPr>
            <a:lvl4pPr>
              <a:defRPr sz="2400">
                <a:latin typeface="Nexa Book" panose="02000000000000000000" pitchFamily="50" charset="0"/>
              </a:defRPr>
            </a:lvl4pPr>
            <a:lvl5pPr>
              <a:defRPr sz="2400">
                <a:latin typeface="Nexa Book" panose="02000000000000000000" pitchFamily="50" charset="0"/>
              </a:defRPr>
            </a:lvl5p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Espace réservé du texte 2">
            <a:extLst>
              <a:ext uri="{FF2B5EF4-FFF2-40B4-BE49-F238E27FC236}">
                <a16:creationId xmlns:a16="http://schemas.microsoft.com/office/drawing/2014/main" id="{ECB4E0BD-A5AD-4261-AFAA-F4F51D214C2A}"/>
              </a:ext>
            </a:extLst>
          </p:cNvPr>
          <p:cNvSpPr>
            <a:spLocks noGrp="1"/>
          </p:cNvSpPr>
          <p:nvPr>
            <p:ph type="body" sz="quarter" idx="16" hasCustomPrompt="1"/>
          </p:nvPr>
        </p:nvSpPr>
        <p:spPr>
          <a:xfrm>
            <a:off x="4872027" y="355601"/>
            <a:ext cx="6964373" cy="2811462"/>
          </a:xfrm>
          <a:prstGeom prst="rect">
            <a:avLst/>
          </a:prstGeom>
        </p:spPr>
        <p:txBody>
          <a:bodyPr anchor="b" anchorCtr="0"/>
          <a:lstStyle>
            <a:lvl1pPr marL="0" marR="0" indent="0" algn="l" defTabSz="1828434" rtl="0" eaLnBrk="1" fontAlgn="auto" latinLnBrk="0" hangingPunct="1">
              <a:lnSpc>
                <a:spcPct val="100000"/>
              </a:lnSpc>
              <a:spcBef>
                <a:spcPts val="0"/>
              </a:spcBef>
              <a:spcAft>
                <a:spcPts val="0"/>
              </a:spcAft>
              <a:buClr>
                <a:schemeClr val="tx2"/>
              </a:buClr>
              <a:buSzTx/>
              <a:buFontTx/>
              <a:buNone/>
              <a:tabLst/>
              <a:defRPr sz="4400" b="0" i="0" spc="0">
                <a:solidFill>
                  <a:schemeClr val="tx1"/>
                </a:solidFill>
                <a:latin typeface="Nexa XBold" panose="02000000000000000000" pitchFamily="50" charset="0"/>
              </a:defRPr>
            </a:lvl1pPr>
            <a:lvl2pPr marL="0" indent="0">
              <a:buFont typeface="Nexa Book" panose="020B0604020202020204" pitchFamily="34" charset="0"/>
              <a:buNone/>
              <a:defRPr sz="4400" b="1"/>
            </a:lvl2pPr>
            <a:lvl3pPr marL="0" indent="0">
              <a:buFont typeface="Nexa Book" panose="020B0604020202020204" pitchFamily="34" charset="0"/>
              <a:buNone/>
              <a:defRPr sz="4400" b="1">
                <a:latin typeface="Nexa XBold" panose="02000000000000000000" pitchFamily="50" charset="0"/>
              </a:defRPr>
            </a:lvl3pPr>
            <a:lvl4pPr marL="0" indent="0">
              <a:buNone/>
              <a:defRPr sz="4400" b="1"/>
            </a:lvl4pPr>
            <a:lvl5pPr marL="0" indent="0">
              <a:buNone/>
              <a:defRPr sz="4400" b="1"/>
            </a:lvl5pPr>
            <a:lvl6pPr marL="0" indent="0">
              <a:buNone/>
              <a:defRPr sz="4400" b="1"/>
            </a:lvl6pPr>
            <a:lvl7pPr marL="0" indent="0">
              <a:buNone/>
              <a:defRPr sz="4400" b="1"/>
            </a:lvl7pPr>
            <a:lvl8pPr marL="0" indent="0">
              <a:buNone/>
              <a:defRPr sz="4400" b="1"/>
            </a:lvl8pPr>
            <a:lvl9pPr marL="0" indent="0">
              <a:buNone/>
              <a:defRPr sz="4400" b="1"/>
            </a:lvl9pPr>
          </a:lstStyle>
          <a:p>
            <a:pPr lvl="0"/>
            <a:r>
              <a:rPr lang="en-US" noProof="0" dirty="0"/>
              <a:t>You can write here something important</a:t>
            </a:r>
          </a:p>
        </p:txBody>
      </p:sp>
      <p:sp>
        <p:nvSpPr>
          <p:cNvPr id="4" name="Date Placeholder 3">
            <a:extLst>
              <a:ext uri="{FF2B5EF4-FFF2-40B4-BE49-F238E27FC236}">
                <a16:creationId xmlns:a16="http://schemas.microsoft.com/office/drawing/2014/main" id="{65804507-9067-48C6-8D03-EE66629FC761}"/>
              </a:ext>
            </a:extLst>
          </p:cNvPr>
          <p:cNvSpPr>
            <a:spLocks noGrp="1"/>
          </p:cNvSpPr>
          <p:nvPr>
            <p:ph type="dt" sz="half" idx="17"/>
          </p:nvPr>
        </p:nvSpPr>
        <p:spPr/>
        <p:txBody>
          <a:bodyPr/>
          <a:lstStyle/>
          <a:p>
            <a:endParaRPr lang="en-US" noProof="0" dirty="0"/>
          </a:p>
        </p:txBody>
      </p:sp>
      <p:sp>
        <p:nvSpPr>
          <p:cNvPr id="5" name="Footer Placeholder 4">
            <a:extLst>
              <a:ext uri="{FF2B5EF4-FFF2-40B4-BE49-F238E27FC236}">
                <a16:creationId xmlns:a16="http://schemas.microsoft.com/office/drawing/2014/main" id="{FADF2764-9FC5-471B-BEBF-8CB27F9B1597}"/>
              </a:ext>
            </a:extLst>
          </p:cNvPr>
          <p:cNvSpPr>
            <a:spLocks noGrp="1"/>
          </p:cNvSpPr>
          <p:nvPr>
            <p:ph type="ftr" sz="quarter" idx="18"/>
          </p:nvPr>
        </p:nvSpPr>
        <p:spPr>
          <a:xfrm>
            <a:off x="1382486" y="6524625"/>
            <a:ext cx="10309150" cy="333375"/>
          </a:xfrm>
          <a:prstGeom prst="rect">
            <a:avLst/>
          </a:prstGeom>
        </p:spPr>
        <p:txBody>
          <a:bodyPr/>
          <a:lstStyle/>
          <a:p>
            <a:r>
              <a:rPr lang="en-US" noProof="0"/>
              <a:t>Arizona AFP</a:t>
            </a:r>
            <a:endParaRPr lang="en-US" noProof="0" dirty="0"/>
          </a:p>
        </p:txBody>
      </p:sp>
      <p:sp>
        <p:nvSpPr>
          <p:cNvPr id="8" name="Slide Number Placeholder 7">
            <a:extLst>
              <a:ext uri="{FF2B5EF4-FFF2-40B4-BE49-F238E27FC236}">
                <a16:creationId xmlns:a16="http://schemas.microsoft.com/office/drawing/2014/main" id="{945D8E31-BE76-492F-8DA6-C2F4F8A524FE}"/>
              </a:ext>
            </a:extLst>
          </p:cNvPr>
          <p:cNvSpPr>
            <a:spLocks noGrp="1"/>
          </p:cNvSpPr>
          <p:nvPr>
            <p:ph type="sldNum" sz="quarter" idx="19"/>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6" name="Picture Placeholder 2">
            <a:extLst>
              <a:ext uri="{FF2B5EF4-FFF2-40B4-BE49-F238E27FC236}">
                <a16:creationId xmlns:a16="http://schemas.microsoft.com/office/drawing/2014/main" id="{0513AC2A-B164-4D46-AD7A-8AFAE88DC57C}"/>
              </a:ext>
            </a:extLst>
          </p:cNvPr>
          <p:cNvSpPr>
            <a:spLocks noGrp="1"/>
          </p:cNvSpPr>
          <p:nvPr>
            <p:ph type="pic" sz="quarter" idx="13" hasCustomPrompt="1"/>
          </p:nvPr>
        </p:nvSpPr>
        <p:spPr>
          <a:xfrm>
            <a:off x="0" y="0"/>
            <a:ext cx="4557039" cy="6858000"/>
          </a:xfrm>
          <a:prstGeom prst="rect">
            <a:avLst/>
          </a:prstGeom>
          <a:solidFill>
            <a:schemeClr val="bg1">
              <a:lumMod val="95000"/>
            </a:schemeClr>
          </a:solidFill>
        </p:spPr>
        <p:txBody>
          <a:bodyPr rtlCol="0">
            <a:normAutofit/>
          </a:bodyPr>
          <a:lstStyle>
            <a:lvl1pPr>
              <a:defRPr sz="1400">
                <a:latin typeface="Nexa Book" panose="02000000000000000000" pitchFamily="50" charset="0"/>
              </a:defRPr>
            </a:lvl1pPr>
          </a:lstStyle>
          <a:p>
            <a:pPr lvl="0"/>
            <a:r>
              <a:rPr lang="en-US" noProof="0" dirty="0"/>
              <a:t>Image</a:t>
            </a:r>
          </a:p>
        </p:txBody>
      </p:sp>
    </p:spTree>
    <p:extLst>
      <p:ext uri="{BB962C8B-B14F-4D97-AF65-F5344CB8AC3E}">
        <p14:creationId xmlns:p14="http://schemas.microsoft.com/office/powerpoint/2010/main" val="2865930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6BD0FF0-14E3-4D5F-B4CE-22FC94F63086}"/>
              </a:ext>
            </a:extLst>
          </p:cNvPr>
          <p:cNvSpPr>
            <a:spLocks noGrp="1"/>
          </p:cNvSpPr>
          <p:nvPr>
            <p:ph type="pic" sz="quarter" idx="13" hasCustomPrompt="1"/>
          </p:nvPr>
        </p:nvSpPr>
        <p:spPr>
          <a:xfrm>
            <a:off x="1" y="0"/>
            <a:ext cx="12192000" cy="4800600"/>
          </a:xfrm>
          <a:prstGeom prst="rect">
            <a:avLst/>
          </a:prstGeom>
          <a:solidFill>
            <a:schemeClr val="bg1">
              <a:lumMod val="95000"/>
            </a:schemeClr>
          </a:solidFill>
        </p:spPr>
        <p:txBody>
          <a:bodyPr rtlCol="0">
            <a:normAutofit/>
          </a:bodyPr>
          <a:lstStyle>
            <a:lvl1pPr>
              <a:defRPr sz="1400">
                <a:solidFill>
                  <a:srgbClr val="1D2947"/>
                </a:solidFill>
                <a:latin typeface="Nexa Book" panose="02000000000000000000" pitchFamily="50" charset="0"/>
              </a:defRPr>
            </a:lvl1pPr>
          </a:lstStyle>
          <a:p>
            <a:pPr lvl="0"/>
            <a:r>
              <a:rPr lang="en-US" noProof="0" dirty="0"/>
              <a:t>Image</a:t>
            </a:r>
          </a:p>
        </p:txBody>
      </p:sp>
      <p:sp>
        <p:nvSpPr>
          <p:cNvPr id="5" name="Date Placeholder 4">
            <a:extLst>
              <a:ext uri="{FF2B5EF4-FFF2-40B4-BE49-F238E27FC236}">
                <a16:creationId xmlns:a16="http://schemas.microsoft.com/office/drawing/2014/main" id="{E6C18FAD-E6D9-41E4-851D-A4656823794F}"/>
              </a:ext>
            </a:extLst>
          </p:cNvPr>
          <p:cNvSpPr>
            <a:spLocks noGrp="1"/>
          </p:cNvSpPr>
          <p:nvPr>
            <p:ph type="dt" sz="half" idx="14"/>
          </p:nvPr>
        </p:nvSpPr>
        <p:spPr/>
        <p:txBody>
          <a:bodyPr/>
          <a:lstStyle/>
          <a:p>
            <a:endParaRPr lang="en-US" noProof="0" dirty="0"/>
          </a:p>
        </p:txBody>
      </p:sp>
      <p:sp>
        <p:nvSpPr>
          <p:cNvPr id="7" name="Footer Placeholder 6">
            <a:extLst>
              <a:ext uri="{FF2B5EF4-FFF2-40B4-BE49-F238E27FC236}">
                <a16:creationId xmlns:a16="http://schemas.microsoft.com/office/drawing/2014/main" id="{0375333E-CF18-40F9-B55F-75AD27C2C668}"/>
              </a:ext>
            </a:extLst>
          </p:cNvPr>
          <p:cNvSpPr>
            <a:spLocks noGrp="1"/>
          </p:cNvSpPr>
          <p:nvPr>
            <p:ph type="ftr" sz="quarter" idx="15"/>
          </p:nvPr>
        </p:nvSpPr>
        <p:spPr>
          <a:xfrm>
            <a:off x="1382486" y="6524625"/>
            <a:ext cx="10309150" cy="333375"/>
          </a:xfrm>
          <a:prstGeom prst="rect">
            <a:avLst/>
          </a:prstGeom>
        </p:spPr>
        <p:txBody>
          <a:bodyPr/>
          <a:lstStyle/>
          <a:p>
            <a:r>
              <a:rPr lang="en-US" noProof="0"/>
              <a:t>Arizona AFP</a:t>
            </a:r>
            <a:endParaRPr lang="en-US" noProof="0" dirty="0"/>
          </a:p>
        </p:txBody>
      </p:sp>
      <p:sp>
        <p:nvSpPr>
          <p:cNvPr id="8" name="Slide Number Placeholder 7">
            <a:extLst>
              <a:ext uri="{FF2B5EF4-FFF2-40B4-BE49-F238E27FC236}">
                <a16:creationId xmlns:a16="http://schemas.microsoft.com/office/drawing/2014/main" id="{033CB315-48BD-4F07-9E56-800177EC3B3A}"/>
              </a:ext>
            </a:extLst>
          </p:cNvPr>
          <p:cNvSpPr>
            <a:spLocks noGrp="1"/>
          </p:cNvSpPr>
          <p:nvPr>
            <p:ph type="sldNum" sz="quarter" idx="16"/>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Tree>
    <p:extLst>
      <p:ext uri="{BB962C8B-B14F-4D97-AF65-F5344CB8AC3E}">
        <p14:creationId xmlns:p14="http://schemas.microsoft.com/office/powerpoint/2010/main" val="3012265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5C5119CF-1D52-423A-82C2-A862115908DE}"/>
              </a:ext>
            </a:extLst>
          </p:cNvPr>
          <p:cNvSpPr>
            <a:spLocks noGrp="1"/>
          </p:cNvSpPr>
          <p:nvPr>
            <p:ph type="pic" sz="quarter" idx="14" hasCustomPrompt="1"/>
          </p:nvPr>
        </p:nvSpPr>
        <p:spPr>
          <a:xfrm>
            <a:off x="0" y="2203722"/>
            <a:ext cx="6585689" cy="3260912"/>
          </a:xfrm>
          <a:prstGeom prst="rect">
            <a:avLst/>
          </a:prstGeom>
          <a:solidFill>
            <a:schemeClr val="bg1">
              <a:lumMod val="95000"/>
            </a:schemeClr>
          </a:solidFill>
          <a:effectLst/>
        </p:spPr>
        <p:txBody>
          <a:bodyPr rtlCol="0">
            <a:normAutofit/>
          </a:bodyPr>
          <a:lstStyle>
            <a:lvl1pPr marL="0" indent="0">
              <a:buNone/>
              <a:defRPr sz="1400">
                <a:ln>
                  <a:noFill/>
                </a:ln>
                <a:solidFill>
                  <a:schemeClr val="tx1"/>
                </a:solidFill>
                <a:latin typeface="Nexa Book" panose="02000000000000000000" pitchFamily="50" charset="0"/>
              </a:defRPr>
            </a:lvl1pPr>
          </a:lstStyle>
          <a:p>
            <a:pPr lvl="0"/>
            <a:r>
              <a:rPr lang="en-US" noProof="0" dirty="0"/>
              <a:t>Image</a:t>
            </a:r>
          </a:p>
        </p:txBody>
      </p:sp>
      <p:sp>
        <p:nvSpPr>
          <p:cNvPr id="4" name="Date Placeholder 3">
            <a:extLst>
              <a:ext uri="{FF2B5EF4-FFF2-40B4-BE49-F238E27FC236}">
                <a16:creationId xmlns:a16="http://schemas.microsoft.com/office/drawing/2014/main" id="{C73B47D4-88A1-4AE0-845E-D853A6306A47}"/>
              </a:ext>
            </a:extLst>
          </p:cNvPr>
          <p:cNvSpPr>
            <a:spLocks noGrp="1"/>
          </p:cNvSpPr>
          <p:nvPr>
            <p:ph type="dt" sz="half" idx="15"/>
          </p:nvPr>
        </p:nvSpPr>
        <p:spPr/>
        <p:txBody>
          <a:bodyPr/>
          <a:lstStyle/>
          <a:p>
            <a:endParaRPr lang="en-US" noProof="0" dirty="0"/>
          </a:p>
        </p:txBody>
      </p:sp>
      <p:sp>
        <p:nvSpPr>
          <p:cNvPr id="5" name="Footer Placeholder 4">
            <a:extLst>
              <a:ext uri="{FF2B5EF4-FFF2-40B4-BE49-F238E27FC236}">
                <a16:creationId xmlns:a16="http://schemas.microsoft.com/office/drawing/2014/main" id="{37A27B69-C9F9-4261-8E18-40294B9B15A1}"/>
              </a:ext>
            </a:extLst>
          </p:cNvPr>
          <p:cNvSpPr>
            <a:spLocks noGrp="1"/>
          </p:cNvSpPr>
          <p:nvPr>
            <p:ph type="ftr" sz="quarter" idx="16"/>
          </p:nvPr>
        </p:nvSpPr>
        <p:spPr>
          <a:xfrm>
            <a:off x="1382486" y="6524625"/>
            <a:ext cx="10309150" cy="333375"/>
          </a:xfrm>
          <a:prstGeom prst="rect">
            <a:avLst/>
          </a:prstGeom>
        </p:spPr>
        <p:txBody>
          <a:bodyPr/>
          <a:lstStyle/>
          <a:p>
            <a:r>
              <a:rPr lang="en-US" noProof="0"/>
              <a:t>Arizona AFP</a:t>
            </a:r>
            <a:endParaRPr lang="en-US" noProof="0" dirty="0"/>
          </a:p>
        </p:txBody>
      </p:sp>
      <p:sp>
        <p:nvSpPr>
          <p:cNvPr id="7" name="Slide Number Placeholder 6">
            <a:extLst>
              <a:ext uri="{FF2B5EF4-FFF2-40B4-BE49-F238E27FC236}">
                <a16:creationId xmlns:a16="http://schemas.microsoft.com/office/drawing/2014/main" id="{A0007E1C-E24E-4F8F-9F50-FB2CAD1B1E4D}"/>
              </a:ext>
            </a:extLst>
          </p:cNvPr>
          <p:cNvSpPr>
            <a:spLocks noGrp="1"/>
          </p:cNvSpPr>
          <p:nvPr>
            <p:ph type="sldNum" sz="quarter" idx="17"/>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2" name="Title 1">
            <a:extLst>
              <a:ext uri="{FF2B5EF4-FFF2-40B4-BE49-F238E27FC236}">
                <a16:creationId xmlns:a16="http://schemas.microsoft.com/office/drawing/2014/main" id="{C4CDFA48-5F81-44FC-8730-0A37125BB751}"/>
              </a:ext>
            </a:extLst>
          </p:cNvPr>
          <p:cNvSpPr>
            <a:spLocks noGrp="1"/>
          </p:cNvSpPr>
          <p:nvPr>
            <p:ph type="title"/>
          </p:nvPr>
        </p:nvSpPr>
        <p:spPr/>
        <p:txBody>
          <a:bodyPr/>
          <a:lstStyle/>
          <a:p>
            <a:r>
              <a:rPr lang="fr-FR"/>
              <a:t>Modifiez le style du titre</a:t>
            </a:r>
            <a:endParaRPr lang="en-US" dirty="0"/>
          </a:p>
        </p:txBody>
      </p:sp>
      <p:sp>
        <p:nvSpPr>
          <p:cNvPr id="8" name="Espace réservé du texte 11">
            <a:extLst>
              <a:ext uri="{FF2B5EF4-FFF2-40B4-BE49-F238E27FC236}">
                <a16:creationId xmlns:a16="http://schemas.microsoft.com/office/drawing/2014/main" id="{72ED5F2B-6B1D-4D82-9D95-0DB149F32801}"/>
              </a:ext>
            </a:extLst>
          </p:cNvPr>
          <p:cNvSpPr>
            <a:spLocks noGrp="1"/>
          </p:cNvSpPr>
          <p:nvPr>
            <p:ph type="body" sz="quarter" idx="19" hasCustomPrompt="1"/>
          </p:nvPr>
        </p:nvSpPr>
        <p:spPr>
          <a:xfrm>
            <a:off x="380019" y="159293"/>
            <a:ext cx="11456381" cy="750337"/>
          </a:xfrm>
          <a:prstGeom prst="rect">
            <a:avLst/>
          </a:prstGeom>
        </p:spPr>
        <p:txBody>
          <a:bodyPr anchor="ctr"/>
          <a:lstStyle>
            <a:lvl1pPr>
              <a:spcBef>
                <a:spcPts val="0"/>
              </a:spcBef>
              <a:defRPr sz="2400">
                <a:latin typeface="+mj-lt"/>
              </a:defRPr>
            </a:lvl1pPr>
            <a:lvl2pPr marL="0" indent="0">
              <a:spcBef>
                <a:spcPts val="0"/>
              </a:spcBef>
              <a:buNone/>
              <a:defRPr sz="1800"/>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marR="0" indent="0" algn="l" defTabSz="914400" rtl="0" eaLnBrk="1" fontAlgn="auto" latinLnBrk="0" hangingPunct="1">
              <a:lnSpc>
                <a:spcPct val="90000"/>
              </a:lnSpc>
              <a:spcBef>
                <a:spcPts val="0"/>
              </a:spcBef>
              <a:spcAft>
                <a:spcPts val="0"/>
              </a:spcAft>
              <a:buClr>
                <a:srgbClr val="FF0000"/>
              </a:buClr>
              <a:buSzTx/>
              <a:buFont typeface="Nexa Book" panose="020B0604020202020204" pitchFamily="34" charset="0"/>
              <a:buNone/>
              <a:tabLst/>
              <a:defRPr sz="1800">
                <a:solidFill>
                  <a:schemeClr val="tx1"/>
                </a:solidFill>
              </a:defRPr>
            </a:lvl5pPr>
            <a:lvl6pPr marL="0" indent="0">
              <a:spcBef>
                <a:spcPts val="0"/>
              </a:spcBef>
              <a:buNone/>
              <a:defRPr sz="1800">
                <a:solidFill>
                  <a:schemeClr val="tx1"/>
                </a:solidFill>
              </a:defRPr>
            </a:lvl6pPr>
            <a:lvl7pPr marL="0" indent="0">
              <a:spcBef>
                <a:spcPts val="0"/>
              </a:spcBef>
              <a:buNone/>
              <a:defRPr sz="1800">
                <a:solidFill>
                  <a:schemeClr val="tx1"/>
                </a:solidFill>
              </a:defRPr>
            </a:lvl7pPr>
            <a:lvl8pPr marL="0" indent="0">
              <a:spcBef>
                <a:spcPts val="0"/>
              </a:spcBef>
              <a:buNone/>
              <a:defRPr sz="1800">
                <a:solidFill>
                  <a:schemeClr val="tx1"/>
                </a:solidFill>
              </a:defRPr>
            </a:lvl8pPr>
            <a:lvl9pPr marL="0" indent="0">
              <a:spcBef>
                <a:spcPts val="0"/>
              </a:spcBef>
              <a:buNone/>
              <a:defRPr sz="1800">
                <a:solidFill>
                  <a:schemeClr val="tx1"/>
                </a:solidFill>
              </a:defRPr>
            </a:lvl9pPr>
          </a:lstStyle>
          <a:p>
            <a:pPr lvl="0"/>
            <a:r>
              <a:rPr lang="en-US" noProof="0" dirty="0"/>
              <a:t>Subject line</a:t>
            </a:r>
          </a:p>
        </p:txBody>
      </p:sp>
    </p:spTree>
    <p:extLst>
      <p:ext uri="{BB962C8B-B14F-4D97-AF65-F5344CB8AC3E}">
        <p14:creationId xmlns:p14="http://schemas.microsoft.com/office/powerpoint/2010/main" val="189507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A3B2F43-4F83-46B2-B4B7-EE80C7061EA8}"/>
              </a:ext>
            </a:extLst>
          </p:cNvPr>
          <p:cNvSpPr/>
          <p:nvPr userDrawn="1"/>
        </p:nvSpPr>
        <p:spPr>
          <a:xfrm>
            <a:off x="0" y="0"/>
            <a:ext cx="408992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solidFill>
                <a:srgbClr val="FFFFFF"/>
              </a:solidFill>
            </a:endParaRPr>
          </a:p>
        </p:txBody>
      </p:sp>
      <p:pic>
        <p:nvPicPr>
          <p:cNvPr id="15" name="Graphique 6">
            <a:extLst>
              <a:ext uri="{FF2B5EF4-FFF2-40B4-BE49-F238E27FC236}">
                <a16:creationId xmlns:a16="http://schemas.microsoft.com/office/drawing/2014/main" id="{56786204-71BC-4031-9243-445DF3DE02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5271" t="-343" r="837" b="16428"/>
          <a:stretch/>
        </p:blipFill>
        <p:spPr>
          <a:xfrm>
            <a:off x="2" y="2920720"/>
            <a:ext cx="3116533" cy="3937280"/>
          </a:xfrm>
          <a:prstGeom prst="rect">
            <a:avLst/>
          </a:prstGeom>
        </p:spPr>
      </p:pic>
      <p:pic>
        <p:nvPicPr>
          <p:cNvPr id="17" name="Image 10">
            <a:extLst>
              <a:ext uri="{FF2B5EF4-FFF2-40B4-BE49-F238E27FC236}">
                <a16:creationId xmlns:a16="http://schemas.microsoft.com/office/drawing/2014/main" id="{E057A7FB-9073-477A-BA63-3E6CF40E5E58}"/>
              </a:ext>
            </a:extLst>
          </p:cNvPr>
          <p:cNvPicPr>
            <a:picLocks noChangeAspect="1"/>
          </p:cNvPicPr>
          <p:nvPr userDrawn="1"/>
        </p:nvPicPr>
        <p:blipFill>
          <a:blip r:embed="rId4">
            <a:extLst>
              <a:ext uri="{96DAC541-7B7A-43D3-8B79-37D633B846F1}">
                <asvg:svgBlip xmlns:asvg="http://schemas.microsoft.com/office/drawing/2016/SVG/main" r:embed="rId5"/>
              </a:ext>
            </a:extLst>
          </a:blip>
          <a:srcRect t="3851" b="3851"/>
          <a:stretch/>
        </p:blipFill>
        <p:spPr>
          <a:xfrm>
            <a:off x="1847458" y="2920720"/>
            <a:ext cx="395009" cy="243284"/>
          </a:xfrm>
          <a:prstGeom prst="rect">
            <a:avLst/>
          </a:prstGeom>
        </p:spPr>
      </p:pic>
      <p:sp>
        <p:nvSpPr>
          <p:cNvPr id="2" name="Espace réservé de la date 1">
            <a:extLst>
              <a:ext uri="{FF2B5EF4-FFF2-40B4-BE49-F238E27FC236}">
                <a16:creationId xmlns:a16="http://schemas.microsoft.com/office/drawing/2014/main" id="{B898054C-36FC-444C-990E-412BD7AF7DBC}"/>
              </a:ext>
            </a:extLst>
          </p:cNvPr>
          <p:cNvSpPr>
            <a:spLocks noGrp="1"/>
          </p:cNvSpPr>
          <p:nvPr>
            <p:ph type="dt" sz="half" idx="10"/>
          </p:nvPr>
        </p:nvSpPr>
        <p:spPr>
          <a:xfrm>
            <a:off x="12192000" y="6858000"/>
            <a:ext cx="0" cy="0"/>
          </a:xfrm>
        </p:spPr>
        <p:txBody>
          <a:bodyPr vert="horz" lIns="91440" tIns="45720" rIns="91440" bIns="45720" rtlCol="0" anchor="ctr"/>
          <a:lstStyle>
            <a:lvl1pPr>
              <a:defRPr lang="en-US" sz="100" dirty="0">
                <a:noFill/>
              </a:defRPr>
            </a:lvl1pPr>
          </a:lstStyle>
          <a:p>
            <a:endParaRPr lang="en-US" noProof="0" dirty="0"/>
          </a:p>
        </p:txBody>
      </p:sp>
      <p:sp>
        <p:nvSpPr>
          <p:cNvPr id="3" name="Espace réservé du pied de page 2">
            <a:extLst>
              <a:ext uri="{FF2B5EF4-FFF2-40B4-BE49-F238E27FC236}">
                <a16:creationId xmlns:a16="http://schemas.microsoft.com/office/drawing/2014/main" id="{1D7148E5-C2C4-4D35-AA8D-9EBE9C505AD9}"/>
              </a:ext>
            </a:extLst>
          </p:cNvPr>
          <p:cNvSpPr>
            <a:spLocks noGrp="1"/>
          </p:cNvSpPr>
          <p:nvPr>
            <p:ph type="ftr" sz="quarter" idx="11"/>
          </p:nvPr>
        </p:nvSpPr>
        <p:spPr>
          <a:xfrm>
            <a:off x="12192000" y="6858000"/>
            <a:ext cx="0" cy="0"/>
          </a:xfrm>
          <a:prstGeom prst="rect">
            <a:avLst/>
          </a:prstGeom>
        </p:spPr>
        <p:txBody>
          <a:bodyPr vert="horz" lIns="91440" tIns="45720" rIns="91440" bIns="45720" rtlCol="0" anchor="ctr"/>
          <a:lstStyle>
            <a:lvl1pPr>
              <a:defRPr lang="en-US" sz="100" smtClean="0">
                <a:noFill/>
              </a:defRPr>
            </a:lvl1pPr>
          </a:lstStyle>
          <a:p>
            <a:pPr algn="l"/>
            <a:r>
              <a:rPr lang="en-US" noProof="0"/>
              <a:t>Arizona AFP</a:t>
            </a:r>
            <a:endParaRPr lang="en-US" noProof="0" dirty="0"/>
          </a:p>
        </p:txBody>
      </p:sp>
      <p:sp>
        <p:nvSpPr>
          <p:cNvPr id="4" name="Espace réservé du numéro de diapositive 3">
            <a:extLst>
              <a:ext uri="{FF2B5EF4-FFF2-40B4-BE49-F238E27FC236}">
                <a16:creationId xmlns:a16="http://schemas.microsoft.com/office/drawing/2014/main" id="{EB760DDB-2AE2-4AC2-A870-F74C617F711D}"/>
              </a:ext>
            </a:extLst>
          </p:cNvPr>
          <p:cNvSpPr>
            <a:spLocks noGrp="1"/>
          </p:cNvSpPr>
          <p:nvPr>
            <p:ph type="sldNum" sz="quarter" idx="12"/>
          </p:nvPr>
        </p:nvSpPr>
        <p:spPr>
          <a:xfrm>
            <a:off x="12192000" y="6858000"/>
            <a:ext cx="0" cy="0"/>
          </a:xfrm>
        </p:spPr>
        <p:txBody>
          <a:bodyPr vert="horz" lIns="91440" tIns="45720" rIns="91440" bIns="45720" rtlCol="0" anchor="ctr"/>
          <a:lstStyle>
            <a:lvl1pPr>
              <a:defRPr lang="en-US" sz="100" smtClean="0">
                <a:noFill/>
              </a:defRPr>
            </a:lvl1pPr>
          </a:lstStyle>
          <a:p>
            <a:fld id="{5CD5257E-ED95-40B6-81F3-D804267DBFC4}" type="slidenum">
              <a:rPr lang="en-US" noProof="0" smtClean="0"/>
              <a:pPr/>
              <a:t>‹#›</a:t>
            </a:fld>
            <a:endParaRPr lang="en-US" noProof="0" dirty="0"/>
          </a:p>
        </p:txBody>
      </p:sp>
      <p:sp>
        <p:nvSpPr>
          <p:cNvPr id="6" name="Title 5">
            <a:extLst>
              <a:ext uri="{FF2B5EF4-FFF2-40B4-BE49-F238E27FC236}">
                <a16:creationId xmlns:a16="http://schemas.microsoft.com/office/drawing/2014/main" id="{39A72EE7-81FF-4020-A657-87316AF8D608}"/>
              </a:ext>
            </a:extLst>
          </p:cNvPr>
          <p:cNvSpPr>
            <a:spLocks noGrp="1"/>
          </p:cNvSpPr>
          <p:nvPr>
            <p:ph type="title" hasCustomPrompt="1"/>
          </p:nvPr>
        </p:nvSpPr>
        <p:spPr>
          <a:xfrm>
            <a:off x="0" y="3303548"/>
            <a:ext cx="4089924" cy="250903"/>
          </a:xfrm>
        </p:spPr>
        <p:txBody>
          <a:bodyPr/>
          <a:lstStyle>
            <a:lvl1pPr algn="ctr">
              <a:defRPr sz="1800" b="1" spc="300" baseline="0">
                <a:latin typeface="+mn-lt"/>
              </a:defRPr>
            </a:lvl1pPr>
          </a:lstStyle>
          <a:p>
            <a:r>
              <a:rPr lang="en-US" noProof="0" dirty="0"/>
              <a:t>TABLE OF CONTENTS</a:t>
            </a:r>
          </a:p>
        </p:txBody>
      </p:sp>
    </p:spTree>
    <p:extLst>
      <p:ext uri="{BB962C8B-B14F-4D97-AF65-F5344CB8AC3E}">
        <p14:creationId xmlns:p14="http://schemas.microsoft.com/office/powerpoint/2010/main" val="3825589800"/>
      </p:ext>
    </p:extLst>
  </p:cSld>
  <p:clrMapOvr>
    <a:masterClrMapping/>
  </p:clrMapOvr>
  <p:extLst>
    <p:ext uri="{DCECCB84-F9BA-43D5-87BE-67443E8EF086}">
      <p15:sldGuideLst xmlns:p15="http://schemas.microsoft.com/office/powerpoint/2012/main">
        <p15:guide id="2" pos="7456" userDrawn="1">
          <p15:clr>
            <a:srgbClr val="FBAE40"/>
          </p15:clr>
        </p15:guide>
        <p15:guide id="3" pos="372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A261A36-C2B0-4AA0-9414-29196B47DF3A}"/>
              </a:ext>
            </a:extLst>
          </p:cNvPr>
          <p:cNvSpPr>
            <a:spLocks noGrp="1"/>
          </p:cNvSpPr>
          <p:nvPr>
            <p:ph type="ftr" sz="quarter" idx="13"/>
          </p:nvPr>
        </p:nvSpPr>
        <p:spPr>
          <a:xfrm>
            <a:off x="12192000" y="6858000"/>
            <a:ext cx="0" cy="0"/>
          </a:xfrm>
          <a:prstGeom prst="rect">
            <a:avLst/>
          </a:prstGeom>
        </p:spPr>
        <p:txBody>
          <a:bodyPr/>
          <a:lstStyle>
            <a:lvl1pPr>
              <a:defRPr sz="100">
                <a:noFill/>
              </a:defRPr>
            </a:lvl1pPr>
          </a:lstStyle>
          <a:p>
            <a:r>
              <a:rPr lang="en-US" noProof="0"/>
              <a:t>Arizona AFP</a:t>
            </a:r>
            <a:endParaRPr lang="en-US" noProof="0" dirty="0"/>
          </a:p>
        </p:txBody>
      </p:sp>
      <p:sp>
        <p:nvSpPr>
          <p:cNvPr id="6" name="Espace réservé du numéro de diapositive 5">
            <a:extLst>
              <a:ext uri="{FF2B5EF4-FFF2-40B4-BE49-F238E27FC236}">
                <a16:creationId xmlns:a16="http://schemas.microsoft.com/office/drawing/2014/main" id="{CB13A907-817C-4BC5-BB4F-4FF526F88E1F}"/>
              </a:ext>
            </a:extLst>
          </p:cNvPr>
          <p:cNvSpPr>
            <a:spLocks noGrp="1"/>
          </p:cNvSpPr>
          <p:nvPr>
            <p:ph type="sldNum" sz="quarter" idx="14"/>
          </p:nvPr>
        </p:nvSpPr>
        <p:spPr>
          <a:xfrm>
            <a:off x="12192000" y="6858000"/>
            <a:ext cx="0" cy="0"/>
          </a:xfrm>
          <a:noFill/>
        </p:spPr>
        <p:txBody>
          <a:bodyPr/>
          <a:lstStyle>
            <a:lvl1pPr>
              <a:defRPr sz="100">
                <a:noFill/>
              </a:defRPr>
            </a:lvl1pPr>
          </a:lstStyle>
          <a:p>
            <a:pPr algn="ctr"/>
            <a:fld id="{5CD5257E-ED95-40B6-81F3-D804267DBFC4}" type="slidenum">
              <a:rPr lang="en-US" noProof="0" smtClean="0"/>
              <a:pPr algn="ctr"/>
              <a:t>‹#›</a:t>
            </a:fld>
            <a:endParaRPr lang="en-US" noProof="0" dirty="0"/>
          </a:p>
        </p:txBody>
      </p:sp>
      <p:sp>
        <p:nvSpPr>
          <p:cNvPr id="2" name="Espace réservé de la date 1">
            <a:extLst>
              <a:ext uri="{FF2B5EF4-FFF2-40B4-BE49-F238E27FC236}">
                <a16:creationId xmlns:a16="http://schemas.microsoft.com/office/drawing/2014/main" id="{6B0D254C-C808-4834-A248-B3F10CBD4755}"/>
              </a:ext>
            </a:extLst>
          </p:cNvPr>
          <p:cNvSpPr>
            <a:spLocks noGrp="1"/>
          </p:cNvSpPr>
          <p:nvPr>
            <p:ph type="dt" sz="half" idx="12"/>
          </p:nvPr>
        </p:nvSpPr>
        <p:spPr>
          <a:xfrm>
            <a:off x="12192000" y="6858000"/>
            <a:ext cx="0" cy="0"/>
          </a:xfrm>
        </p:spPr>
        <p:txBody>
          <a:bodyPr/>
          <a:lstStyle>
            <a:lvl1pPr>
              <a:defRPr sz="100">
                <a:noFill/>
              </a:defRPr>
            </a:lvl1pPr>
          </a:lstStyle>
          <a:p>
            <a:endParaRPr lang="en-US" noProof="0" dirty="0"/>
          </a:p>
        </p:txBody>
      </p:sp>
      <p:pic>
        <p:nvPicPr>
          <p:cNvPr id="7" name="Graphique 11">
            <a:extLst>
              <a:ext uri="{FF2B5EF4-FFF2-40B4-BE49-F238E27FC236}">
                <a16:creationId xmlns:a16="http://schemas.microsoft.com/office/drawing/2014/main" id="{E02D194B-7540-4625-8990-7B9809E08B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4440" t="-5641" r="3429" b="15171"/>
          <a:stretch/>
        </p:blipFill>
        <p:spPr>
          <a:xfrm>
            <a:off x="1" y="443505"/>
            <a:ext cx="4476465" cy="6414496"/>
          </a:xfrm>
          <a:prstGeom prst="rect">
            <a:avLst/>
          </a:prstGeom>
        </p:spPr>
      </p:pic>
      <p:sp>
        <p:nvSpPr>
          <p:cNvPr id="5" name="Content Placeholder 4">
            <a:extLst>
              <a:ext uri="{FF2B5EF4-FFF2-40B4-BE49-F238E27FC236}">
                <a16:creationId xmlns:a16="http://schemas.microsoft.com/office/drawing/2014/main" id="{8A3FE7F6-5086-44F8-9134-AC602AEAB8E4}"/>
              </a:ext>
            </a:extLst>
          </p:cNvPr>
          <p:cNvSpPr>
            <a:spLocks noGrp="1"/>
          </p:cNvSpPr>
          <p:nvPr>
            <p:ph sz="quarter" idx="11" hasCustomPrompt="1"/>
          </p:nvPr>
        </p:nvSpPr>
        <p:spPr>
          <a:xfrm>
            <a:off x="7634288" y="0"/>
            <a:ext cx="4557712" cy="6858000"/>
          </a:xfrm>
          <a:prstGeom prst="rect">
            <a:avLst/>
          </a:prstGeom>
        </p:spPr>
        <p:txBody>
          <a:bodyPr/>
          <a:lstStyle>
            <a:lvl1pPr>
              <a:defRPr sz="1400"/>
            </a:lvl1pPr>
          </a:lstStyle>
          <a:p>
            <a:pPr lvl="0"/>
            <a:r>
              <a:rPr lang="en-US" noProof="0" dirty="0"/>
              <a:t>Image</a:t>
            </a:r>
          </a:p>
        </p:txBody>
      </p:sp>
    </p:spTree>
    <p:extLst>
      <p:ext uri="{BB962C8B-B14F-4D97-AF65-F5344CB8AC3E}">
        <p14:creationId xmlns:p14="http://schemas.microsoft.com/office/powerpoint/2010/main" val="295926438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DBFB0A-43E6-48C2-8928-16CBEB487994}"/>
              </a:ext>
            </a:extLst>
          </p:cNvPr>
          <p:cNvSpPr/>
          <p:nvPr userDrawn="1"/>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
        <p:nvSpPr>
          <p:cNvPr id="36" name="ZoneTexte 27">
            <a:hlinkClick r:id="" action="ppaction://noaction"/>
            <a:extLst>
              <a:ext uri="{FF2B5EF4-FFF2-40B4-BE49-F238E27FC236}">
                <a16:creationId xmlns:a16="http://schemas.microsoft.com/office/drawing/2014/main" id="{721440D7-2FBD-4CA9-85B5-360187F03CB6}"/>
              </a:ext>
            </a:extLst>
          </p:cNvPr>
          <p:cNvSpPr txBox="1"/>
          <p:nvPr userDrawn="1">
            <p:custDataLst>
              <p:tags r:id="rId1"/>
            </p:custDataLst>
          </p:nvPr>
        </p:nvSpPr>
        <p:spPr>
          <a:xfrm>
            <a:off x="4708388" y="4508461"/>
            <a:ext cx="0" cy="0"/>
          </a:xfrm>
          <a:prstGeom prst="rect">
            <a:avLst/>
          </a:prstGeom>
          <a:noFill/>
        </p:spPr>
        <p:txBody>
          <a:bodyPr vert="horz" wrap="non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 b="1" dirty="0">
                <a:solidFill>
                  <a:schemeClr val="bg1"/>
                </a:solidFill>
                <a:latin typeface="Nexa Book" panose="02000000000000000000" pitchFamily="50" charset="0"/>
              </a:rPr>
              <a:t>1.1</a:t>
            </a:r>
          </a:p>
        </p:txBody>
      </p:sp>
      <p:sp>
        <p:nvSpPr>
          <p:cNvPr id="37" name="ZoneTexte 23">
            <a:hlinkClick r:id="" action="ppaction://noaction"/>
            <a:extLst>
              <a:ext uri="{FF2B5EF4-FFF2-40B4-BE49-F238E27FC236}">
                <a16:creationId xmlns:a16="http://schemas.microsoft.com/office/drawing/2014/main" id="{6BE0E18F-B6D3-435F-9A26-E0F327AFBCD0}"/>
              </a:ext>
            </a:extLst>
          </p:cNvPr>
          <p:cNvSpPr txBox="1"/>
          <p:nvPr userDrawn="1">
            <p:custDataLst>
              <p:tags r:id="rId2"/>
            </p:custDataLst>
          </p:nvPr>
        </p:nvSpPr>
        <p:spPr>
          <a:xfrm>
            <a:off x="4545111" y="4927040"/>
            <a:ext cx="0" cy="0"/>
          </a:xfrm>
          <a:prstGeom prst="rect">
            <a:avLst/>
          </a:prstGeom>
          <a:noFill/>
        </p:spPr>
        <p:txBody>
          <a:bodyPr vert="horz" wrap="non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chemeClr val="bg1"/>
                </a:solidFill>
                <a:latin typeface="Nexa Book" panose="02000000000000000000" pitchFamily="50" charset="0"/>
              </a:rPr>
              <a:t>4</a:t>
            </a:r>
          </a:p>
        </p:txBody>
      </p:sp>
      <p:sp>
        <p:nvSpPr>
          <p:cNvPr id="38" name="TextBox 19">
            <a:hlinkClick r:id="" action="ppaction://noaction"/>
            <a:extLst>
              <a:ext uri="{FF2B5EF4-FFF2-40B4-BE49-F238E27FC236}">
                <a16:creationId xmlns:a16="http://schemas.microsoft.com/office/drawing/2014/main" id="{48A2B80E-4226-4321-883A-42A6AB465729}"/>
              </a:ext>
            </a:extLst>
          </p:cNvPr>
          <p:cNvSpPr txBox="1">
            <a:spLocks/>
          </p:cNvSpPr>
          <p:nvPr userDrawn="1">
            <p:custDataLst>
              <p:tags r:id="rId3"/>
            </p:custDataLst>
          </p:nvPr>
        </p:nvSpPr>
        <p:spPr>
          <a:xfrm>
            <a:off x="5610279" y="4508461"/>
            <a:ext cx="0" cy="88092"/>
          </a:xfrm>
          <a:prstGeom prst="rect">
            <a:avLst/>
          </a:prstGeom>
          <a:noFill/>
        </p:spPr>
        <p:txBody>
          <a:bodyPr vert="horz" wrap="square" lIns="0" tIns="720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 dirty="0">
                <a:solidFill>
                  <a:schemeClr val="bg1"/>
                </a:solidFill>
                <a:latin typeface="Nexa Book" panose="02000000000000000000" pitchFamily="50" charset="0"/>
              </a:rPr>
              <a:t>A</a:t>
            </a:r>
          </a:p>
        </p:txBody>
      </p:sp>
      <p:sp>
        <p:nvSpPr>
          <p:cNvPr id="40" name="ZoneTexte 27">
            <a:hlinkClick r:id="" action="ppaction://noaction"/>
            <a:extLst>
              <a:ext uri="{FF2B5EF4-FFF2-40B4-BE49-F238E27FC236}">
                <a16:creationId xmlns:a16="http://schemas.microsoft.com/office/drawing/2014/main" id="{E65DB998-24AD-413E-BEC8-C4470DA95B97}"/>
              </a:ext>
            </a:extLst>
          </p:cNvPr>
          <p:cNvSpPr txBox="1"/>
          <p:nvPr userDrawn="1">
            <p:custDataLst>
              <p:tags r:id="rId4"/>
            </p:custDataLst>
          </p:nvPr>
        </p:nvSpPr>
        <p:spPr>
          <a:xfrm>
            <a:off x="4860788" y="4660861"/>
            <a:ext cx="0" cy="0"/>
          </a:xfrm>
          <a:prstGeom prst="rect">
            <a:avLst/>
          </a:prstGeom>
          <a:noFill/>
        </p:spPr>
        <p:txBody>
          <a:bodyPr vert="horz" wrap="non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 b="1" dirty="0">
                <a:solidFill>
                  <a:schemeClr val="bg1"/>
                </a:solidFill>
                <a:latin typeface="Nexa Book" panose="02000000000000000000" pitchFamily="50" charset="0"/>
              </a:rPr>
              <a:t>1.1</a:t>
            </a:r>
          </a:p>
        </p:txBody>
      </p:sp>
      <p:sp>
        <p:nvSpPr>
          <p:cNvPr id="41" name="ZoneTexte 23">
            <a:hlinkClick r:id="" action="ppaction://noaction"/>
            <a:extLst>
              <a:ext uri="{FF2B5EF4-FFF2-40B4-BE49-F238E27FC236}">
                <a16:creationId xmlns:a16="http://schemas.microsoft.com/office/drawing/2014/main" id="{EB932D92-B2A2-4BB2-8F9B-47FA51D9C0A1}"/>
              </a:ext>
            </a:extLst>
          </p:cNvPr>
          <p:cNvSpPr txBox="1"/>
          <p:nvPr userDrawn="1">
            <p:custDataLst>
              <p:tags r:id="rId5"/>
            </p:custDataLst>
          </p:nvPr>
        </p:nvSpPr>
        <p:spPr>
          <a:xfrm>
            <a:off x="4697511" y="5079440"/>
            <a:ext cx="0" cy="0"/>
          </a:xfrm>
          <a:prstGeom prst="rect">
            <a:avLst/>
          </a:prstGeom>
          <a:noFill/>
        </p:spPr>
        <p:txBody>
          <a:bodyPr vert="horz" wrap="non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chemeClr val="bg1"/>
                </a:solidFill>
                <a:latin typeface="Nexa Book" panose="02000000000000000000" pitchFamily="50" charset="0"/>
              </a:rPr>
              <a:t>4</a:t>
            </a:r>
          </a:p>
        </p:txBody>
      </p:sp>
      <p:sp>
        <p:nvSpPr>
          <p:cNvPr id="42" name="ZoneTexte 15">
            <a:hlinkClick r:id="" action="ppaction://noaction"/>
            <a:extLst>
              <a:ext uri="{FF2B5EF4-FFF2-40B4-BE49-F238E27FC236}">
                <a16:creationId xmlns:a16="http://schemas.microsoft.com/office/drawing/2014/main" id="{5D2B46A6-5CE9-44EB-9373-96D39476ECD4}"/>
              </a:ext>
            </a:extLst>
          </p:cNvPr>
          <p:cNvSpPr txBox="1"/>
          <p:nvPr userDrawn="1">
            <p:custDataLst>
              <p:tags r:id="rId6"/>
            </p:custDataLst>
          </p:nvPr>
        </p:nvSpPr>
        <p:spPr>
          <a:xfrm>
            <a:off x="11181174" y="1502334"/>
            <a:ext cx="513141" cy="236538"/>
          </a:xfrm>
          <a:prstGeom prst="rect">
            <a:avLst/>
          </a:prstGeom>
          <a:noFill/>
        </p:spPr>
        <p:txBody>
          <a:bodyPr vert="horz" wrap="none" lIns="0" tIns="0" rIns="0" bIns="0" rtlCol="0" anchor="b">
            <a:noAutofit/>
          </a:bodyPr>
          <a:lstStyle/>
          <a:p>
            <a:pPr algn="l"/>
            <a:r>
              <a:rPr lang="en-US" sz="900" i="1" dirty="0">
                <a:latin typeface="Nexa Book" panose="02000000000000000000" pitchFamily="50" charset="0"/>
              </a:rPr>
              <a:t>A</a:t>
            </a:r>
          </a:p>
        </p:txBody>
      </p:sp>
      <p:sp>
        <p:nvSpPr>
          <p:cNvPr id="43" name="TextBox 42">
            <a:hlinkClick r:id="" action="ppaction://noaction"/>
            <a:extLst>
              <a:ext uri="{FF2B5EF4-FFF2-40B4-BE49-F238E27FC236}">
                <a16:creationId xmlns:a16="http://schemas.microsoft.com/office/drawing/2014/main" id="{621F49F0-ED8E-4B1F-A49D-D792685AEBB9}"/>
              </a:ext>
            </a:extLst>
          </p:cNvPr>
          <p:cNvSpPr txBox="1"/>
          <p:nvPr userDrawn="1">
            <p:custDataLst>
              <p:tags r:id="rId7"/>
            </p:custDataLst>
          </p:nvPr>
        </p:nvSpPr>
        <p:spPr>
          <a:xfrm>
            <a:off x="4353609" y="1501272"/>
            <a:ext cx="738554" cy="236538"/>
          </a:xfrm>
          <a:prstGeom prst="rect">
            <a:avLst/>
          </a:prstGeom>
          <a:noFill/>
        </p:spPr>
        <p:txBody>
          <a:bodyPr vert="horz" wrap="none" lIns="0" tIns="0" rIns="180000" bIns="0" rtlCol="0">
            <a:noAutofit/>
          </a:bodyPr>
          <a:lstStyle/>
          <a:p>
            <a:pPr algn="r"/>
            <a:r>
              <a:rPr lang="en-US" b="1" dirty="0">
                <a:solidFill>
                  <a:srgbClr val="E4002B"/>
                </a:solidFill>
                <a:latin typeface="Nexa Book" panose="02000000000000000000" pitchFamily="50" charset="0"/>
              </a:rPr>
              <a:t>01.</a:t>
            </a:r>
          </a:p>
        </p:txBody>
      </p:sp>
      <p:sp>
        <p:nvSpPr>
          <p:cNvPr id="44" name="TextBox 43">
            <a:hlinkClick r:id="" action="ppaction://noaction"/>
            <a:extLst>
              <a:ext uri="{FF2B5EF4-FFF2-40B4-BE49-F238E27FC236}">
                <a16:creationId xmlns:a16="http://schemas.microsoft.com/office/drawing/2014/main" id="{F46A9E21-67EA-4E74-950C-E875195204A5}"/>
              </a:ext>
            </a:extLst>
          </p:cNvPr>
          <p:cNvSpPr txBox="1"/>
          <p:nvPr userDrawn="1">
            <p:custDataLst>
              <p:tags r:id="rId8"/>
            </p:custDataLst>
          </p:nvPr>
        </p:nvSpPr>
        <p:spPr>
          <a:xfrm>
            <a:off x="5227732" y="1501272"/>
            <a:ext cx="5868000" cy="237600"/>
          </a:xfrm>
          <a:prstGeom prst="rect">
            <a:avLst/>
          </a:prstGeom>
          <a:noFill/>
        </p:spPr>
        <p:txBody>
          <a:bodyPr vert="horz" wrap="square" lIns="0" tIns="0" rIns="0" bIns="0" rtlCol="0">
            <a:noAutofit/>
          </a:bodyPr>
          <a:lstStyle/>
          <a:p>
            <a:pPr algn="l"/>
            <a:r>
              <a:rPr lang="en-US" b="1" cap="all" dirty="0">
                <a:latin typeface="Nexa XBold" panose="02000000000000000000" pitchFamily="50" charset="0"/>
              </a:rPr>
              <a:t>A</a:t>
            </a:r>
          </a:p>
        </p:txBody>
      </p:sp>
      <p:sp>
        <p:nvSpPr>
          <p:cNvPr id="13" name="Rectangle 12">
            <a:extLst>
              <a:ext uri="{FF2B5EF4-FFF2-40B4-BE49-F238E27FC236}">
                <a16:creationId xmlns:a16="http://schemas.microsoft.com/office/drawing/2014/main" id="{1D79908F-92A8-4948-8994-0ED07B637546}"/>
              </a:ext>
            </a:extLst>
          </p:cNvPr>
          <p:cNvSpPr>
            <a:spLocks/>
          </p:cNvSpPr>
          <p:nvPr userDrawn="1">
            <p:custDataLst>
              <p:tags r:id="rId9"/>
            </p:custDataLst>
          </p:nvPr>
        </p:nvSpPr>
        <p:spPr>
          <a:xfrm>
            <a:off x="4353609" y="752261"/>
            <a:ext cx="7340707" cy="5343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Nexa Book" panose="02000000000000000000" pitchFamily="50" charset="0"/>
            </a:endParaRPr>
          </a:p>
        </p:txBody>
      </p:sp>
      <p:sp>
        <p:nvSpPr>
          <p:cNvPr id="45" name="Rectangle 44">
            <a:extLst>
              <a:ext uri="{FF2B5EF4-FFF2-40B4-BE49-F238E27FC236}">
                <a16:creationId xmlns:a16="http://schemas.microsoft.com/office/drawing/2014/main" id="{672B79D3-EB41-4A12-ABDB-77FAA2C8C779}"/>
              </a:ext>
            </a:extLst>
          </p:cNvPr>
          <p:cNvSpPr/>
          <p:nvPr userDrawn="1">
            <p:custDataLst>
              <p:tags r:id="rId10"/>
            </p:custDataLst>
          </p:nvPr>
        </p:nvSpPr>
        <p:spPr>
          <a:xfrm>
            <a:off x="0" y="0"/>
            <a:ext cx="12192000" cy="6858000"/>
          </a:xfrm>
          <a:prstGeom prst="rect">
            <a:avLst/>
          </a:prstGeom>
          <a:solidFill>
            <a:srgbClr val="BDBDBD"/>
          </a:solidFill>
          <a:ln>
            <a:solidFill>
              <a:srgbClr val="BD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Tree>
    <p:extLst>
      <p:ext uri="{BB962C8B-B14F-4D97-AF65-F5344CB8AC3E}">
        <p14:creationId xmlns:p14="http://schemas.microsoft.com/office/powerpoint/2010/main" val="3240974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88C252D-EDB9-4584-8447-9E703D86B3F0}"/>
              </a:ext>
            </a:extLst>
          </p:cNvPr>
          <p:cNvSpPr/>
          <p:nvPr userDrawn="1"/>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
        <p:nvSpPr>
          <p:cNvPr id="36" name="ZoneTexte 13">
            <a:extLst>
              <a:ext uri="{FF2B5EF4-FFF2-40B4-BE49-F238E27FC236}">
                <a16:creationId xmlns:a16="http://schemas.microsoft.com/office/drawing/2014/main" id="{181E5EEF-23A6-4CB5-AD2B-7E399F752019}"/>
              </a:ext>
            </a:extLst>
          </p:cNvPr>
          <p:cNvSpPr txBox="1"/>
          <p:nvPr userDrawn="1">
            <p:custDataLst>
              <p:tags r:id="rId1"/>
            </p:custDataLst>
          </p:nvPr>
        </p:nvSpPr>
        <p:spPr>
          <a:xfrm>
            <a:off x="3799881" y="1814647"/>
            <a:ext cx="0" cy="1538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 i="1" dirty="0">
                <a:solidFill>
                  <a:schemeClr val="bg1"/>
                </a:solidFill>
                <a:latin typeface="Nexa Book" panose="02000000000000000000" pitchFamily="50" charset="0"/>
              </a:rPr>
              <a:t>A</a:t>
            </a:r>
          </a:p>
        </p:txBody>
      </p:sp>
      <p:sp>
        <p:nvSpPr>
          <p:cNvPr id="37" name="ZoneTexte 79">
            <a:hlinkClick r:id="" action="ppaction://noaction"/>
            <a:extLst>
              <a:ext uri="{FF2B5EF4-FFF2-40B4-BE49-F238E27FC236}">
                <a16:creationId xmlns:a16="http://schemas.microsoft.com/office/drawing/2014/main" id="{454BBD5C-BAB4-4484-AF65-1CDA41DF77A0}"/>
              </a:ext>
            </a:extLst>
          </p:cNvPr>
          <p:cNvSpPr txBox="1"/>
          <p:nvPr userDrawn="1">
            <p:custDataLst>
              <p:tags r:id="rId2"/>
            </p:custDataLst>
          </p:nvPr>
        </p:nvSpPr>
        <p:spPr>
          <a:xfrm>
            <a:off x="4340897" y="1581833"/>
            <a:ext cx="0" cy="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 i="1" dirty="0">
                <a:solidFill>
                  <a:schemeClr val="bg1"/>
                </a:solidFill>
                <a:latin typeface="Nexa Book" panose="02000000000000000000" pitchFamily="50" charset="0"/>
              </a:rPr>
              <a:t>5</a:t>
            </a:r>
          </a:p>
        </p:txBody>
      </p:sp>
      <p:sp>
        <p:nvSpPr>
          <p:cNvPr id="38" name="ZoneTexte 38">
            <a:hlinkClick r:id="" action="ppaction://noaction"/>
            <a:extLst>
              <a:ext uri="{FF2B5EF4-FFF2-40B4-BE49-F238E27FC236}">
                <a16:creationId xmlns:a16="http://schemas.microsoft.com/office/drawing/2014/main" id="{470C778C-F7C8-46E0-A482-8EF88FB78AE2}"/>
              </a:ext>
            </a:extLst>
          </p:cNvPr>
          <p:cNvSpPr txBox="1"/>
          <p:nvPr userDrawn="1">
            <p:custDataLst>
              <p:tags r:id="rId3"/>
            </p:custDataLst>
          </p:nvPr>
        </p:nvSpPr>
        <p:spPr>
          <a:xfrm>
            <a:off x="4528839" y="2093192"/>
            <a:ext cx="0" cy="0"/>
          </a:xfrm>
          <a:prstGeom prst="rect">
            <a:avLst/>
          </a:prstGeom>
          <a:noFill/>
        </p:spPr>
        <p:txBody>
          <a:bodyPr vert="horz" wrap="non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 b="1" dirty="0">
                <a:solidFill>
                  <a:schemeClr val="bg1"/>
                </a:solidFill>
                <a:latin typeface="Nexa Book" panose="02000000000000000000" pitchFamily="50" charset="0"/>
              </a:rPr>
              <a:t>1.1</a:t>
            </a:r>
          </a:p>
        </p:txBody>
      </p:sp>
      <p:sp>
        <p:nvSpPr>
          <p:cNvPr id="42" name="TextBox 41">
            <a:hlinkClick r:id="" action="ppaction://noaction"/>
            <a:extLst>
              <a:ext uri="{FF2B5EF4-FFF2-40B4-BE49-F238E27FC236}">
                <a16:creationId xmlns:a16="http://schemas.microsoft.com/office/drawing/2014/main" id="{F751A3A0-6B66-4B13-A189-E5A1D1416759}"/>
              </a:ext>
            </a:extLst>
          </p:cNvPr>
          <p:cNvSpPr txBox="1"/>
          <p:nvPr userDrawn="1">
            <p:custDataLst>
              <p:tags r:id="rId4"/>
            </p:custDataLst>
          </p:nvPr>
        </p:nvSpPr>
        <p:spPr>
          <a:xfrm>
            <a:off x="8356188" y="4502538"/>
            <a:ext cx="337463" cy="215999"/>
          </a:xfrm>
          <a:prstGeom prst="rect">
            <a:avLst/>
          </a:prstGeom>
          <a:noFill/>
        </p:spPr>
        <p:txBody>
          <a:bodyPr vert="horz" wrap="none" lIns="0" tIns="72000" rIns="0" bIns="0" rtlCol="0">
            <a:noAutofit/>
          </a:bodyPr>
          <a:lstStyle/>
          <a:p>
            <a:pPr algn="r"/>
            <a:r>
              <a:rPr lang="en-US" sz="1000" dirty="0">
                <a:noFill/>
                <a:latin typeface="Nexa Book" panose="02000000000000000000" pitchFamily="50" charset="0"/>
              </a:rPr>
              <a:t>A</a:t>
            </a:r>
          </a:p>
        </p:txBody>
      </p:sp>
      <p:sp>
        <p:nvSpPr>
          <p:cNvPr id="15" name="Rectangle 14">
            <a:extLst>
              <a:ext uri="{FF2B5EF4-FFF2-40B4-BE49-F238E27FC236}">
                <a16:creationId xmlns:a16="http://schemas.microsoft.com/office/drawing/2014/main" id="{100A9061-0605-4AE8-8E70-6DBDC6D7B309}"/>
              </a:ext>
            </a:extLst>
          </p:cNvPr>
          <p:cNvSpPr/>
          <p:nvPr userDrawn="1">
            <p:custDataLst>
              <p:tags r:id="rId5"/>
            </p:custDataLst>
          </p:nvPr>
        </p:nvSpPr>
        <p:spPr>
          <a:xfrm>
            <a:off x="421199" y="1277938"/>
            <a:ext cx="7213089" cy="5388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Nexa Book" panose="02000000000000000000" pitchFamily="50" charset="0"/>
            </a:endParaRPr>
          </a:p>
        </p:txBody>
      </p:sp>
      <p:sp>
        <p:nvSpPr>
          <p:cNvPr id="19" name="TextBox 43">
            <a:hlinkClick r:id="rId12" action="ppaction://hlinksldjump"/>
            <a:extLst>
              <a:ext uri="{FF2B5EF4-FFF2-40B4-BE49-F238E27FC236}">
                <a16:creationId xmlns:a16="http://schemas.microsoft.com/office/drawing/2014/main" id="{B9268844-EAF9-44FF-92D7-C3D20F4BC0EB}"/>
              </a:ext>
            </a:extLst>
          </p:cNvPr>
          <p:cNvSpPr txBox="1"/>
          <p:nvPr userDrawn="1">
            <p:custDataLst>
              <p:tags r:id="rId6"/>
            </p:custDataLst>
          </p:nvPr>
        </p:nvSpPr>
        <p:spPr>
          <a:xfrm>
            <a:off x="828431" y="1279555"/>
            <a:ext cx="45719" cy="1629997"/>
          </a:xfrm>
          <a:prstGeom prst="rect">
            <a:avLst/>
          </a:prstGeom>
          <a:noFill/>
        </p:spPr>
        <p:txBody>
          <a:bodyPr vert="horz" wrap="none" lIns="18000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dirty="0">
                <a:solidFill>
                  <a:schemeClr val="tx2"/>
                </a:solidFill>
                <a:latin typeface="Nexa Book" panose="02000000000000000000" pitchFamily="50" charset="0"/>
              </a:rPr>
              <a:t>01.</a:t>
            </a:r>
          </a:p>
        </p:txBody>
      </p:sp>
      <p:sp>
        <p:nvSpPr>
          <p:cNvPr id="21" name="TextBox 38">
            <a:hlinkClick r:id="" action="ppaction://noaction"/>
            <a:extLst>
              <a:ext uri="{FF2B5EF4-FFF2-40B4-BE49-F238E27FC236}">
                <a16:creationId xmlns:a16="http://schemas.microsoft.com/office/drawing/2014/main" id="{263BC229-027C-4048-8CBC-1C8AF7B4D8E7}"/>
              </a:ext>
            </a:extLst>
          </p:cNvPr>
          <p:cNvSpPr txBox="1">
            <a:spLocks/>
          </p:cNvSpPr>
          <p:nvPr userDrawn="1">
            <p:custDataLst>
              <p:tags r:id="rId7"/>
            </p:custDataLst>
          </p:nvPr>
        </p:nvSpPr>
        <p:spPr>
          <a:xfrm>
            <a:off x="828431" y="1279555"/>
            <a:ext cx="6153952" cy="1872000"/>
          </a:xfrm>
          <a:prstGeom prst="rect">
            <a:avLst/>
          </a:prstGeom>
          <a:noFill/>
        </p:spPr>
        <p:txBody>
          <a:bodyPr vert="horz" wrap="square" lIns="144000" tIns="73152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cap="all" dirty="0">
                <a:latin typeface="Nexa XBold" panose="02000000000000000000" pitchFamily="50" charset="0"/>
              </a:rPr>
              <a:t>A</a:t>
            </a:r>
          </a:p>
        </p:txBody>
      </p:sp>
      <p:sp>
        <p:nvSpPr>
          <p:cNvPr id="23" name="N° de sous-section">
            <a:hlinkClick r:id="" action="ppaction://noaction"/>
            <a:extLst>
              <a:ext uri="{FF2B5EF4-FFF2-40B4-BE49-F238E27FC236}">
                <a16:creationId xmlns:a16="http://schemas.microsoft.com/office/drawing/2014/main" id="{DA5E36E4-AF2B-4DC4-A37F-A8D8B81F81C4}"/>
              </a:ext>
            </a:extLst>
          </p:cNvPr>
          <p:cNvSpPr txBox="1">
            <a:spLocks/>
          </p:cNvSpPr>
          <p:nvPr userDrawn="1">
            <p:custDataLst>
              <p:tags r:id="rId8"/>
            </p:custDataLst>
          </p:nvPr>
        </p:nvSpPr>
        <p:spPr>
          <a:xfrm>
            <a:off x="828432" y="3236338"/>
            <a:ext cx="433632" cy="302400"/>
          </a:xfrm>
          <a:prstGeom prst="rect">
            <a:avLst/>
          </a:prstGeom>
          <a:noFill/>
        </p:spPr>
        <p:txBody>
          <a:bodyPr vert="horz" wrap="none" lIns="14400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latin typeface="Nexa Book" panose="02000000000000000000" pitchFamily="50" charset="0"/>
              </a:rPr>
              <a:t>1.1</a:t>
            </a:r>
          </a:p>
        </p:txBody>
      </p:sp>
      <p:sp>
        <p:nvSpPr>
          <p:cNvPr id="24" name="TextBox 42">
            <a:hlinkClick r:id="" action="ppaction://noaction"/>
            <a:extLst>
              <a:ext uri="{FF2B5EF4-FFF2-40B4-BE49-F238E27FC236}">
                <a16:creationId xmlns:a16="http://schemas.microsoft.com/office/drawing/2014/main" id="{AF4E7803-3336-44FE-8E82-FDC7D2AA33AE}"/>
              </a:ext>
            </a:extLst>
          </p:cNvPr>
          <p:cNvSpPr txBox="1">
            <a:spLocks/>
          </p:cNvSpPr>
          <p:nvPr userDrawn="1">
            <p:custDataLst>
              <p:tags r:id="rId9"/>
            </p:custDataLst>
          </p:nvPr>
        </p:nvSpPr>
        <p:spPr>
          <a:xfrm>
            <a:off x="1332000" y="3236338"/>
            <a:ext cx="5610782" cy="302400"/>
          </a:xfrm>
          <a:prstGeom prst="rect">
            <a:avLst/>
          </a:prstGeom>
          <a:noFill/>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latin typeface="Nexa Book" panose="02000000000000000000" pitchFamily="50" charset="0"/>
              </a:rPr>
              <a:t>A</a:t>
            </a:r>
          </a:p>
        </p:txBody>
      </p:sp>
      <p:sp>
        <p:nvSpPr>
          <p:cNvPr id="45" name="Rectangle 44">
            <a:extLst>
              <a:ext uri="{FF2B5EF4-FFF2-40B4-BE49-F238E27FC236}">
                <a16:creationId xmlns:a16="http://schemas.microsoft.com/office/drawing/2014/main" id="{656110E1-258B-4A05-826A-6F8B19E72079}"/>
              </a:ext>
            </a:extLst>
          </p:cNvPr>
          <p:cNvSpPr/>
          <p:nvPr userDrawn="1">
            <p:custDataLst>
              <p:tags r:id="rId10"/>
            </p:custDataLst>
          </p:nvPr>
        </p:nvSpPr>
        <p:spPr>
          <a:xfrm>
            <a:off x="0" y="0"/>
            <a:ext cx="12192000" cy="6858000"/>
          </a:xfrm>
          <a:prstGeom prst="rect">
            <a:avLst/>
          </a:prstGeom>
          <a:solidFill>
            <a:srgbClr val="BDBDBD"/>
          </a:solidFill>
          <a:ln>
            <a:solidFill>
              <a:srgbClr val="BD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Tree>
    <p:extLst>
      <p:ext uri="{BB962C8B-B14F-4D97-AF65-F5344CB8AC3E}">
        <p14:creationId xmlns:p14="http://schemas.microsoft.com/office/powerpoint/2010/main" val="1931350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93FDA09-1D55-402E-926E-1165D36D2D86}"/>
              </a:ext>
            </a:extLst>
          </p:cNvPr>
          <p:cNvSpPr/>
          <p:nvPr userDrawn="1"/>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
        <p:nvSpPr>
          <p:cNvPr id="36" name="ZoneTexte 13">
            <a:extLst>
              <a:ext uri="{FF2B5EF4-FFF2-40B4-BE49-F238E27FC236}">
                <a16:creationId xmlns:a16="http://schemas.microsoft.com/office/drawing/2014/main" id="{155686C2-5184-4CD4-9319-0B72DA027BBB}"/>
              </a:ext>
            </a:extLst>
          </p:cNvPr>
          <p:cNvSpPr txBox="1"/>
          <p:nvPr userDrawn="1">
            <p:custDataLst>
              <p:tags r:id="rId1"/>
            </p:custDataLst>
          </p:nvPr>
        </p:nvSpPr>
        <p:spPr>
          <a:xfrm>
            <a:off x="1569754" y="2614887"/>
            <a:ext cx="6769928" cy="215444"/>
          </a:xfrm>
          <a:prstGeom prst="rect">
            <a:avLst/>
          </a:prstGeom>
          <a:noFill/>
        </p:spPr>
        <p:txBody>
          <a:bodyPr wrap="square" lIns="0" tIns="0" rIns="0" bIns="0" rtlCol="0">
            <a:spAutoFit/>
          </a:bodyPr>
          <a:lstStyle/>
          <a:p>
            <a:r>
              <a:rPr lang="en-US" sz="1400" i="1" dirty="0">
                <a:latin typeface="Nexa Book" panose="02000000000000000000" pitchFamily="50" charset="0"/>
              </a:rPr>
              <a:t>A</a:t>
            </a:r>
          </a:p>
        </p:txBody>
      </p:sp>
      <p:sp>
        <p:nvSpPr>
          <p:cNvPr id="37" name="ZoneTexte 79">
            <a:hlinkClick r:id="" action="ppaction://noaction"/>
            <a:extLst>
              <a:ext uri="{FF2B5EF4-FFF2-40B4-BE49-F238E27FC236}">
                <a16:creationId xmlns:a16="http://schemas.microsoft.com/office/drawing/2014/main" id="{52F66746-BAFA-4D34-9761-66EF4C0F8DEB}"/>
              </a:ext>
            </a:extLst>
          </p:cNvPr>
          <p:cNvSpPr txBox="1"/>
          <p:nvPr userDrawn="1">
            <p:custDataLst>
              <p:tags r:id="rId2"/>
            </p:custDataLst>
          </p:nvPr>
        </p:nvSpPr>
        <p:spPr>
          <a:xfrm>
            <a:off x="8409747" y="2170782"/>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en-US" sz="1400" i="1" dirty="0">
                <a:solidFill>
                  <a:srgbClr val="404040"/>
                </a:solidFill>
                <a:latin typeface="Nexa Book" panose="02000000000000000000" pitchFamily="50" charset="0"/>
              </a:rPr>
              <a:t>5</a:t>
            </a:r>
          </a:p>
        </p:txBody>
      </p:sp>
      <p:sp>
        <p:nvSpPr>
          <p:cNvPr id="42" name="TextBox 41">
            <a:hlinkClick r:id="" action="ppaction://noaction"/>
            <a:extLst>
              <a:ext uri="{FF2B5EF4-FFF2-40B4-BE49-F238E27FC236}">
                <a16:creationId xmlns:a16="http://schemas.microsoft.com/office/drawing/2014/main" id="{1BB4519C-5DBB-4E42-A9B3-E7C8381CA451}"/>
              </a:ext>
            </a:extLst>
          </p:cNvPr>
          <p:cNvSpPr txBox="1"/>
          <p:nvPr userDrawn="1">
            <p:custDataLst>
              <p:tags r:id="rId3"/>
            </p:custDataLst>
          </p:nvPr>
        </p:nvSpPr>
        <p:spPr>
          <a:xfrm>
            <a:off x="8356188" y="3864739"/>
            <a:ext cx="337463" cy="216000"/>
          </a:xfrm>
          <a:prstGeom prst="rect">
            <a:avLst/>
          </a:prstGeom>
          <a:noFill/>
        </p:spPr>
        <p:txBody>
          <a:bodyPr vert="horz" wrap="none" lIns="0" tIns="0" rIns="0" bIns="0" rtlCol="0">
            <a:noAutofit/>
          </a:bodyPr>
          <a:lstStyle/>
          <a:p>
            <a:pPr algn="r"/>
            <a:r>
              <a:rPr lang="en-US" sz="1400" dirty="0">
                <a:noFill/>
                <a:latin typeface="Nexa Book" panose="02000000000000000000" pitchFamily="50" charset="0"/>
              </a:rPr>
              <a:t>A</a:t>
            </a:r>
          </a:p>
        </p:txBody>
      </p:sp>
      <p:sp>
        <p:nvSpPr>
          <p:cNvPr id="43" name="TextBox 42">
            <a:hlinkClick r:id="" action="ppaction://noaction"/>
            <a:extLst>
              <a:ext uri="{FF2B5EF4-FFF2-40B4-BE49-F238E27FC236}">
                <a16:creationId xmlns:a16="http://schemas.microsoft.com/office/drawing/2014/main" id="{3555D796-E1DB-47EA-9D67-B5EECD312F6D}"/>
              </a:ext>
            </a:extLst>
          </p:cNvPr>
          <p:cNvSpPr txBox="1"/>
          <p:nvPr userDrawn="1">
            <p:custDataLst>
              <p:tags r:id="rId4"/>
            </p:custDataLst>
          </p:nvPr>
        </p:nvSpPr>
        <p:spPr>
          <a:xfrm>
            <a:off x="8356188" y="4502538"/>
            <a:ext cx="337463" cy="215999"/>
          </a:xfrm>
          <a:prstGeom prst="rect">
            <a:avLst/>
          </a:prstGeom>
          <a:noFill/>
        </p:spPr>
        <p:txBody>
          <a:bodyPr vert="horz" wrap="none" lIns="0" tIns="72000" rIns="0" bIns="0" rtlCol="0">
            <a:noAutofit/>
          </a:bodyPr>
          <a:lstStyle/>
          <a:p>
            <a:pPr algn="r"/>
            <a:r>
              <a:rPr lang="en-US" sz="1000" dirty="0">
                <a:noFill/>
                <a:latin typeface="Nexa Book" panose="02000000000000000000" pitchFamily="50" charset="0"/>
              </a:rPr>
              <a:t>A</a:t>
            </a:r>
          </a:p>
        </p:txBody>
      </p:sp>
      <p:sp>
        <p:nvSpPr>
          <p:cNvPr id="13" name="Rectangle 12">
            <a:extLst>
              <a:ext uri="{FF2B5EF4-FFF2-40B4-BE49-F238E27FC236}">
                <a16:creationId xmlns:a16="http://schemas.microsoft.com/office/drawing/2014/main" id="{61E11D1D-6B46-48AE-9E9A-17B86A23FE67}"/>
              </a:ext>
            </a:extLst>
          </p:cNvPr>
          <p:cNvSpPr/>
          <p:nvPr userDrawn="1">
            <p:custDataLst>
              <p:tags r:id="rId5"/>
            </p:custDataLst>
          </p:nvPr>
        </p:nvSpPr>
        <p:spPr>
          <a:xfrm>
            <a:off x="421199" y="1277938"/>
            <a:ext cx="7213089" cy="5388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Nexa Book" panose="02000000000000000000" pitchFamily="50" charset="0"/>
            </a:endParaRPr>
          </a:p>
        </p:txBody>
      </p:sp>
      <p:sp>
        <p:nvSpPr>
          <p:cNvPr id="17" name="TextBox 43">
            <a:hlinkClick r:id="rId12" action="ppaction://hlinksldjump"/>
            <a:extLst>
              <a:ext uri="{FF2B5EF4-FFF2-40B4-BE49-F238E27FC236}">
                <a16:creationId xmlns:a16="http://schemas.microsoft.com/office/drawing/2014/main" id="{0D6E4F12-E5C5-41C4-B13E-E50B9BAD1462}"/>
              </a:ext>
            </a:extLst>
          </p:cNvPr>
          <p:cNvSpPr txBox="1"/>
          <p:nvPr userDrawn="1">
            <p:custDataLst>
              <p:tags r:id="rId6"/>
            </p:custDataLst>
          </p:nvPr>
        </p:nvSpPr>
        <p:spPr>
          <a:xfrm>
            <a:off x="828431" y="1279555"/>
            <a:ext cx="45719" cy="1629997"/>
          </a:xfrm>
          <a:prstGeom prst="rect">
            <a:avLst/>
          </a:prstGeom>
          <a:noFill/>
        </p:spPr>
        <p:txBody>
          <a:bodyPr vert="horz" wrap="none" lIns="18000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dirty="0">
                <a:solidFill>
                  <a:schemeClr val="tx2"/>
                </a:solidFill>
                <a:latin typeface="Nexa Book" panose="02000000000000000000" pitchFamily="50" charset="0"/>
              </a:rPr>
              <a:t>01.</a:t>
            </a:r>
          </a:p>
        </p:txBody>
      </p:sp>
      <p:sp>
        <p:nvSpPr>
          <p:cNvPr id="19" name="TextBox 38">
            <a:hlinkClick r:id="" action="ppaction://noaction"/>
            <a:extLst>
              <a:ext uri="{FF2B5EF4-FFF2-40B4-BE49-F238E27FC236}">
                <a16:creationId xmlns:a16="http://schemas.microsoft.com/office/drawing/2014/main" id="{F9F623E0-6876-44A6-939E-336170E6141E}"/>
              </a:ext>
            </a:extLst>
          </p:cNvPr>
          <p:cNvSpPr txBox="1">
            <a:spLocks/>
          </p:cNvSpPr>
          <p:nvPr userDrawn="1">
            <p:custDataLst>
              <p:tags r:id="rId7"/>
            </p:custDataLst>
          </p:nvPr>
        </p:nvSpPr>
        <p:spPr>
          <a:xfrm>
            <a:off x="828431" y="1279555"/>
            <a:ext cx="6153952" cy="1872000"/>
          </a:xfrm>
          <a:prstGeom prst="rect">
            <a:avLst/>
          </a:prstGeom>
          <a:noFill/>
        </p:spPr>
        <p:txBody>
          <a:bodyPr vert="horz" wrap="square" lIns="144000" tIns="73152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cap="all" dirty="0">
                <a:latin typeface="Nexa XBold" panose="02000000000000000000" pitchFamily="50" charset="0"/>
              </a:rPr>
              <a:t>A</a:t>
            </a:r>
          </a:p>
        </p:txBody>
      </p:sp>
      <p:sp>
        <p:nvSpPr>
          <p:cNvPr id="21" name="N° de sous-section">
            <a:hlinkClick r:id="" action="ppaction://noaction"/>
            <a:extLst>
              <a:ext uri="{FF2B5EF4-FFF2-40B4-BE49-F238E27FC236}">
                <a16:creationId xmlns:a16="http://schemas.microsoft.com/office/drawing/2014/main" id="{21B604FB-43C0-4DF0-9B55-72AE753C6DFE}"/>
              </a:ext>
            </a:extLst>
          </p:cNvPr>
          <p:cNvSpPr txBox="1">
            <a:spLocks/>
          </p:cNvSpPr>
          <p:nvPr userDrawn="1">
            <p:custDataLst>
              <p:tags r:id="rId8"/>
            </p:custDataLst>
          </p:nvPr>
        </p:nvSpPr>
        <p:spPr>
          <a:xfrm>
            <a:off x="828432" y="3236338"/>
            <a:ext cx="433632" cy="302400"/>
          </a:xfrm>
          <a:prstGeom prst="rect">
            <a:avLst/>
          </a:prstGeom>
          <a:noFill/>
        </p:spPr>
        <p:txBody>
          <a:bodyPr vert="horz" wrap="none" lIns="14400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latin typeface="Nexa Book" panose="02000000000000000000" pitchFamily="50" charset="0"/>
              </a:rPr>
              <a:t>1.1</a:t>
            </a:r>
          </a:p>
        </p:txBody>
      </p:sp>
      <p:sp>
        <p:nvSpPr>
          <p:cNvPr id="22" name="TextBox 42">
            <a:hlinkClick r:id="" action="ppaction://noaction"/>
            <a:extLst>
              <a:ext uri="{FF2B5EF4-FFF2-40B4-BE49-F238E27FC236}">
                <a16:creationId xmlns:a16="http://schemas.microsoft.com/office/drawing/2014/main" id="{756253D7-C499-41BD-BF3D-667581B58BBB}"/>
              </a:ext>
            </a:extLst>
          </p:cNvPr>
          <p:cNvSpPr txBox="1">
            <a:spLocks/>
          </p:cNvSpPr>
          <p:nvPr userDrawn="1">
            <p:custDataLst>
              <p:tags r:id="rId9"/>
            </p:custDataLst>
          </p:nvPr>
        </p:nvSpPr>
        <p:spPr>
          <a:xfrm>
            <a:off x="1332000" y="3236338"/>
            <a:ext cx="5610782" cy="302400"/>
          </a:xfrm>
          <a:prstGeom prst="rect">
            <a:avLst/>
          </a:prstGeom>
          <a:noFill/>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latin typeface="Nexa Book" panose="02000000000000000000" pitchFamily="50" charset="0"/>
              </a:rPr>
              <a:t>A</a:t>
            </a:r>
          </a:p>
        </p:txBody>
      </p:sp>
      <p:sp>
        <p:nvSpPr>
          <p:cNvPr id="45" name="Rectangle 44">
            <a:extLst>
              <a:ext uri="{FF2B5EF4-FFF2-40B4-BE49-F238E27FC236}">
                <a16:creationId xmlns:a16="http://schemas.microsoft.com/office/drawing/2014/main" id="{2AAA850B-B33D-473E-B85F-14355D698561}"/>
              </a:ext>
            </a:extLst>
          </p:cNvPr>
          <p:cNvSpPr/>
          <p:nvPr userDrawn="1">
            <p:custDataLst>
              <p:tags r:id="rId10"/>
            </p:custDataLst>
          </p:nvPr>
        </p:nvSpPr>
        <p:spPr>
          <a:xfrm>
            <a:off x="0" y="0"/>
            <a:ext cx="12192000" cy="6858000"/>
          </a:xfrm>
          <a:prstGeom prst="rect">
            <a:avLst/>
          </a:prstGeom>
          <a:solidFill>
            <a:srgbClr val="BDBDBD"/>
          </a:solidFill>
          <a:ln>
            <a:solidFill>
              <a:srgbClr val="BD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Tree>
    <p:extLst>
      <p:ext uri="{BB962C8B-B14F-4D97-AF65-F5344CB8AC3E}">
        <p14:creationId xmlns:p14="http://schemas.microsoft.com/office/powerpoint/2010/main" val="36980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C81771-91D4-4476-B206-DAEE4BEB8F00}"/>
              </a:ext>
            </a:extLst>
          </p:cNvPr>
          <p:cNvSpPr/>
          <p:nvPr userDrawn="1"/>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
        <p:nvSpPr>
          <p:cNvPr id="15" name="TextBox 5">
            <a:extLst>
              <a:ext uri="{FF2B5EF4-FFF2-40B4-BE49-F238E27FC236}">
                <a16:creationId xmlns:a16="http://schemas.microsoft.com/office/drawing/2014/main" id="{06EEFA58-27E7-4103-96EE-E08C53AD2070}"/>
              </a:ext>
            </a:extLst>
          </p:cNvPr>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en-US" sz="1200" b="1" dirty="0">
                <a:solidFill>
                  <a:schemeClr val="bg1"/>
                </a:solidFill>
                <a:latin typeface="Nexa Book" panose="02000000000000000000" pitchFamily="50" charset="0"/>
                <a:cs typeface="+mn-cs"/>
              </a:rPr>
              <a:t>A</a:t>
            </a:r>
          </a:p>
        </p:txBody>
      </p:sp>
      <p:sp>
        <p:nvSpPr>
          <p:cNvPr id="16" name="TextBox 6">
            <a:extLst>
              <a:ext uri="{FF2B5EF4-FFF2-40B4-BE49-F238E27FC236}">
                <a16:creationId xmlns:a16="http://schemas.microsoft.com/office/drawing/2014/main" id="{867D2A10-B694-4521-BD91-62AA002F715A}"/>
              </a:ext>
            </a:extLst>
          </p:cNvPr>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en-US" sz="1200" i="1" dirty="0">
                <a:solidFill>
                  <a:schemeClr val="bg1"/>
                </a:solidFill>
                <a:latin typeface="Nexa Book" panose="02000000000000000000" pitchFamily="50" charset="0"/>
                <a:cs typeface="+mn-cs"/>
              </a:rPr>
              <a:t>A</a:t>
            </a:r>
          </a:p>
        </p:txBody>
      </p:sp>
      <p:sp>
        <p:nvSpPr>
          <p:cNvPr id="17" name="Rectangle 16">
            <a:extLst>
              <a:ext uri="{FF2B5EF4-FFF2-40B4-BE49-F238E27FC236}">
                <a16:creationId xmlns:a16="http://schemas.microsoft.com/office/drawing/2014/main" id="{B8FFDE86-7F00-4D6B-94D5-D3CC806426E4}"/>
              </a:ext>
            </a:extLst>
          </p:cNvPr>
          <p:cNvSpPr/>
          <p:nvPr userDrawn="1">
            <p:custDataLst>
              <p:tags r:id="rId3"/>
            </p:custDataLst>
          </p:nvPr>
        </p:nvSpPr>
        <p:spPr>
          <a:xfrm>
            <a:off x="0" y="0"/>
            <a:ext cx="12192000" cy="6858000"/>
          </a:xfrm>
          <a:prstGeom prst="rect">
            <a:avLst/>
          </a:prstGeom>
          <a:solidFill>
            <a:srgbClr val="BDBDBD"/>
          </a:solidFill>
          <a:ln>
            <a:solidFill>
              <a:srgbClr val="BD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xa Book" panose="02000000000000000000" pitchFamily="50" charset="0"/>
            </a:endParaRPr>
          </a:p>
        </p:txBody>
      </p:sp>
    </p:spTree>
    <p:extLst>
      <p:ext uri="{BB962C8B-B14F-4D97-AF65-F5344CB8AC3E}">
        <p14:creationId xmlns:p14="http://schemas.microsoft.com/office/powerpoint/2010/main" val="16169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EB40284-3C64-48A9-B1B0-6786618A93F7}"/>
              </a:ext>
            </a:extLst>
          </p:cNvPr>
          <p:cNvSpPr>
            <a:spLocks noGrp="1"/>
          </p:cNvSpPr>
          <p:nvPr>
            <p:ph type="title" hasCustomPrompt="1"/>
          </p:nvPr>
        </p:nvSpPr>
        <p:spPr>
          <a:xfrm>
            <a:off x="380019" y="985831"/>
            <a:ext cx="11456381" cy="289249"/>
          </a:xfrm>
        </p:spPr>
        <p:txBody>
          <a:bodyPr vert="horz" lIns="0" tIns="36000" rIns="0" bIns="0" rtlCol="0" anchor="t">
            <a:noAutofit/>
          </a:bodyPr>
          <a:lstStyle>
            <a:lvl1pPr>
              <a:defRPr lang="en-US" noProof="0" dirty="0"/>
            </a:lvl1pPr>
          </a:lstStyle>
          <a:p>
            <a:pPr lvl="0"/>
            <a:r>
              <a:rPr lang="en-US" noProof="0" dirty="0"/>
              <a:t>Click to edit title</a:t>
            </a:r>
          </a:p>
        </p:txBody>
      </p:sp>
      <p:sp>
        <p:nvSpPr>
          <p:cNvPr id="2" name="Date Placeholder 1">
            <a:extLst>
              <a:ext uri="{FF2B5EF4-FFF2-40B4-BE49-F238E27FC236}">
                <a16:creationId xmlns:a16="http://schemas.microsoft.com/office/drawing/2014/main" id="{DCD541F0-FEFE-4017-A57A-F3D4E6CA26B3}"/>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6B0EF9AF-EF02-4AD0-B2A7-AB4700030CCB}"/>
              </a:ext>
            </a:extLst>
          </p:cNvPr>
          <p:cNvSpPr>
            <a:spLocks noGrp="1"/>
          </p:cNvSpPr>
          <p:nvPr>
            <p:ph type="ftr" sz="quarter" idx="11"/>
          </p:nvPr>
        </p:nvSpPr>
        <p:spPr>
          <a:xfrm>
            <a:off x="1382486" y="6524625"/>
            <a:ext cx="10309150" cy="333375"/>
          </a:xfrm>
          <a:prstGeom prst="rect">
            <a:avLst/>
          </a:prstGeom>
        </p:spPr>
        <p:txBody>
          <a:bodyPr/>
          <a:lstStyle/>
          <a:p>
            <a:r>
              <a:rPr lang="en-US" noProof="0"/>
              <a:t>Arizona AFP</a:t>
            </a:r>
            <a:endParaRPr lang="en-US" noProof="0" dirty="0"/>
          </a:p>
        </p:txBody>
      </p:sp>
      <p:sp>
        <p:nvSpPr>
          <p:cNvPr id="5" name="Slide Number Placeholder 4">
            <a:extLst>
              <a:ext uri="{FF2B5EF4-FFF2-40B4-BE49-F238E27FC236}">
                <a16:creationId xmlns:a16="http://schemas.microsoft.com/office/drawing/2014/main" id="{2012C65B-CE14-4D9C-BC59-B4583DE53576}"/>
              </a:ext>
            </a:extLst>
          </p:cNvPr>
          <p:cNvSpPr>
            <a:spLocks noGrp="1"/>
          </p:cNvSpPr>
          <p:nvPr>
            <p:ph type="sldNum" sz="quarter" idx="12"/>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6" name="Espace réservé du texte 11">
            <a:extLst>
              <a:ext uri="{FF2B5EF4-FFF2-40B4-BE49-F238E27FC236}">
                <a16:creationId xmlns:a16="http://schemas.microsoft.com/office/drawing/2014/main" id="{51836718-A06F-4375-B2F8-78A1B3675473}"/>
              </a:ext>
            </a:extLst>
          </p:cNvPr>
          <p:cNvSpPr>
            <a:spLocks noGrp="1"/>
          </p:cNvSpPr>
          <p:nvPr>
            <p:ph type="body" sz="quarter" idx="19" hasCustomPrompt="1"/>
          </p:nvPr>
        </p:nvSpPr>
        <p:spPr>
          <a:xfrm>
            <a:off x="380019" y="159293"/>
            <a:ext cx="11456381" cy="750337"/>
          </a:xfrm>
          <a:prstGeom prst="rect">
            <a:avLst/>
          </a:prstGeom>
        </p:spPr>
        <p:txBody>
          <a:bodyPr anchor="ctr"/>
          <a:lstStyle>
            <a:lvl1pPr>
              <a:spcBef>
                <a:spcPts val="0"/>
              </a:spcBef>
              <a:defRPr sz="2400">
                <a:latin typeface="+mj-lt"/>
              </a:defRPr>
            </a:lvl1pPr>
            <a:lvl2pPr marL="0" indent="0">
              <a:spcBef>
                <a:spcPts val="0"/>
              </a:spcBef>
              <a:buNone/>
              <a:defRPr sz="1800"/>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marR="0" indent="0" algn="l" defTabSz="914400" rtl="0" eaLnBrk="1" fontAlgn="auto" latinLnBrk="0" hangingPunct="1">
              <a:lnSpc>
                <a:spcPct val="90000"/>
              </a:lnSpc>
              <a:spcBef>
                <a:spcPts val="0"/>
              </a:spcBef>
              <a:spcAft>
                <a:spcPts val="0"/>
              </a:spcAft>
              <a:buClr>
                <a:srgbClr val="FF0000"/>
              </a:buClr>
              <a:buSzTx/>
              <a:buFont typeface="Nexa Book" panose="020B0604020202020204" pitchFamily="34" charset="0"/>
              <a:buNone/>
              <a:tabLst/>
              <a:defRPr sz="1800">
                <a:solidFill>
                  <a:schemeClr val="tx1"/>
                </a:solidFill>
              </a:defRPr>
            </a:lvl5pPr>
            <a:lvl6pPr marL="0" indent="0">
              <a:spcBef>
                <a:spcPts val="0"/>
              </a:spcBef>
              <a:buNone/>
              <a:defRPr sz="1800">
                <a:solidFill>
                  <a:schemeClr val="tx1"/>
                </a:solidFill>
              </a:defRPr>
            </a:lvl6pPr>
            <a:lvl7pPr marL="0" indent="0">
              <a:spcBef>
                <a:spcPts val="0"/>
              </a:spcBef>
              <a:buNone/>
              <a:defRPr sz="1800">
                <a:solidFill>
                  <a:schemeClr val="tx1"/>
                </a:solidFill>
              </a:defRPr>
            </a:lvl7pPr>
            <a:lvl8pPr marL="0" indent="0">
              <a:spcBef>
                <a:spcPts val="0"/>
              </a:spcBef>
              <a:buNone/>
              <a:defRPr sz="1800">
                <a:solidFill>
                  <a:schemeClr val="tx1"/>
                </a:solidFill>
              </a:defRPr>
            </a:lvl8pPr>
            <a:lvl9pPr marL="0" indent="0">
              <a:spcBef>
                <a:spcPts val="0"/>
              </a:spcBef>
              <a:buNone/>
              <a:defRPr sz="1800">
                <a:solidFill>
                  <a:schemeClr val="tx1"/>
                </a:solidFill>
              </a:defRPr>
            </a:lvl9pPr>
          </a:lstStyle>
          <a:p>
            <a:pPr lvl="0"/>
            <a:r>
              <a:rPr lang="en-US" noProof="0" dirty="0"/>
              <a:t>Subject line</a:t>
            </a:r>
          </a:p>
        </p:txBody>
      </p:sp>
    </p:spTree>
    <p:extLst>
      <p:ext uri="{BB962C8B-B14F-4D97-AF65-F5344CB8AC3E}">
        <p14:creationId xmlns:p14="http://schemas.microsoft.com/office/powerpoint/2010/main" val="202435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781C3-4A7B-4EB6-92DE-4AD1409A02D7}"/>
              </a:ext>
            </a:extLst>
          </p:cNvPr>
          <p:cNvSpPr>
            <a:spLocks noGrp="1"/>
          </p:cNvSpPr>
          <p:nvPr>
            <p:ph type="title" hasCustomPrompt="1"/>
          </p:nvPr>
        </p:nvSpPr>
        <p:spPr>
          <a:xfrm>
            <a:off x="380019" y="985831"/>
            <a:ext cx="11456381" cy="289249"/>
          </a:xfrm>
        </p:spPr>
        <p:txBody>
          <a:bodyPr vert="horz" lIns="0" tIns="36000" rIns="0" bIns="0" rtlCol="0" anchor="t">
            <a:noAutofit/>
          </a:bodyPr>
          <a:lstStyle>
            <a:lvl1pPr>
              <a:defRPr lang="en-US" noProof="0" dirty="0"/>
            </a:lvl1pPr>
          </a:lstStyle>
          <a:p>
            <a:pPr lvl="0"/>
            <a:r>
              <a:rPr lang="en-US" noProof="0" dirty="0"/>
              <a:t>Click to edit title</a:t>
            </a:r>
          </a:p>
        </p:txBody>
      </p:sp>
      <p:sp>
        <p:nvSpPr>
          <p:cNvPr id="7" name="Espace réservé du texte 6">
            <a:extLst>
              <a:ext uri="{FF2B5EF4-FFF2-40B4-BE49-F238E27FC236}">
                <a16:creationId xmlns:a16="http://schemas.microsoft.com/office/drawing/2014/main" id="{5EF2EF27-71C2-4240-A922-AE024DCDDBAC}"/>
              </a:ext>
            </a:extLst>
          </p:cNvPr>
          <p:cNvSpPr>
            <a:spLocks noGrp="1"/>
          </p:cNvSpPr>
          <p:nvPr>
            <p:ph type="body" sz="quarter" idx="13" hasCustomPrompt="1"/>
          </p:nvPr>
        </p:nvSpPr>
        <p:spPr>
          <a:xfrm>
            <a:off x="380019" y="1592263"/>
            <a:ext cx="11456381" cy="4842000"/>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 Placeholder 5">
            <a:extLst>
              <a:ext uri="{FF2B5EF4-FFF2-40B4-BE49-F238E27FC236}">
                <a16:creationId xmlns:a16="http://schemas.microsoft.com/office/drawing/2014/main" id="{809CA4F4-3070-4606-8823-BBFD218C0DB5}"/>
              </a:ext>
            </a:extLst>
          </p:cNvPr>
          <p:cNvSpPr>
            <a:spLocks noGrp="1"/>
          </p:cNvSpPr>
          <p:nvPr>
            <p:ph type="dt" sz="half" idx="20"/>
          </p:nvPr>
        </p:nvSpPr>
        <p:spPr/>
        <p:txBody>
          <a:bodyPr/>
          <a:lstStyle/>
          <a:p>
            <a:endParaRPr lang="en-US" noProof="0" dirty="0"/>
          </a:p>
        </p:txBody>
      </p:sp>
      <p:sp>
        <p:nvSpPr>
          <p:cNvPr id="9" name="Footer Placeholder 8">
            <a:extLst>
              <a:ext uri="{FF2B5EF4-FFF2-40B4-BE49-F238E27FC236}">
                <a16:creationId xmlns:a16="http://schemas.microsoft.com/office/drawing/2014/main" id="{F848D038-F6DF-47FE-AC61-6EC17C7748B5}"/>
              </a:ext>
            </a:extLst>
          </p:cNvPr>
          <p:cNvSpPr>
            <a:spLocks noGrp="1"/>
          </p:cNvSpPr>
          <p:nvPr>
            <p:ph type="ftr" sz="quarter" idx="21"/>
          </p:nvPr>
        </p:nvSpPr>
        <p:spPr>
          <a:xfrm>
            <a:off x="1382486" y="6524625"/>
            <a:ext cx="10309150" cy="333375"/>
          </a:xfrm>
          <a:prstGeom prst="rect">
            <a:avLst/>
          </a:prstGeom>
        </p:spPr>
        <p:txBody>
          <a:bodyPr/>
          <a:lstStyle/>
          <a:p>
            <a:r>
              <a:rPr lang="en-US"/>
              <a:t>Arizona AFP</a:t>
            </a:r>
            <a:endParaRPr lang="en-US" noProof="0" dirty="0"/>
          </a:p>
        </p:txBody>
      </p:sp>
      <p:sp>
        <p:nvSpPr>
          <p:cNvPr id="10" name="Slide Number Placeholder 9">
            <a:extLst>
              <a:ext uri="{FF2B5EF4-FFF2-40B4-BE49-F238E27FC236}">
                <a16:creationId xmlns:a16="http://schemas.microsoft.com/office/drawing/2014/main" id="{C2F92051-7486-408A-90A1-F32A5885DF11}"/>
              </a:ext>
            </a:extLst>
          </p:cNvPr>
          <p:cNvSpPr>
            <a:spLocks noGrp="1"/>
          </p:cNvSpPr>
          <p:nvPr>
            <p:ph type="sldNum" sz="quarter" idx="22"/>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11" name="Espace réservé du texte 11">
            <a:extLst>
              <a:ext uri="{FF2B5EF4-FFF2-40B4-BE49-F238E27FC236}">
                <a16:creationId xmlns:a16="http://schemas.microsoft.com/office/drawing/2014/main" id="{C9224CA6-A8D7-47FB-B89A-C39669261A38}"/>
              </a:ext>
            </a:extLst>
          </p:cNvPr>
          <p:cNvSpPr>
            <a:spLocks noGrp="1"/>
          </p:cNvSpPr>
          <p:nvPr>
            <p:ph type="body" sz="quarter" idx="19" hasCustomPrompt="1"/>
          </p:nvPr>
        </p:nvSpPr>
        <p:spPr>
          <a:xfrm>
            <a:off x="380019" y="159293"/>
            <a:ext cx="11456381" cy="750337"/>
          </a:xfrm>
          <a:prstGeom prst="rect">
            <a:avLst/>
          </a:prstGeom>
        </p:spPr>
        <p:txBody>
          <a:bodyPr vert="horz" lIns="0" tIns="0" rIns="0" bIns="0" rtlCol="0" anchor="ctr">
            <a:noAutofit/>
          </a:bodyPr>
          <a:lstStyle>
            <a:lvl1pPr>
              <a:defRPr lang="en-US" sz="2400" noProof="0" dirty="0">
                <a:latin typeface="+mj-lt"/>
              </a:defRPr>
            </a:lvl1pPr>
          </a:lstStyle>
          <a:p>
            <a:pPr lvl="0">
              <a:spcBef>
                <a:spcPts val="0"/>
              </a:spcBef>
            </a:pPr>
            <a:r>
              <a:rPr lang="en-US" noProof="0" dirty="0"/>
              <a:t>Subject line</a:t>
            </a:r>
          </a:p>
        </p:txBody>
      </p:sp>
    </p:spTree>
    <p:extLst>
      <p:ext uri="{BB962C8B-B14F-4D97-AF65-F5344CB8AC3E}">
        <p14:creationId xmlns:p14="http://schemas.microsoft.com/office/powerpoint/2010/main" val="253698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781C3-4A7B-4EB6-92DE-4AD1409A02D7}"/>
              </a:ext>
            </a:extLst>
          </p:cNvPr>
          <p:cNvSpPr>
            <a:spLocks noGrp="1"/>
          </p:cNvSpPr>
          <p:nvPr>
            <p:ph type="title" hasCustomPrompt="1"/>
          </p:nvPr>
        </p:nvSpPr>
        <p:spPr>
          <a:xfrm>
            <a:off x="380019" y="985831"/>
            <a:ext cx="11456381" cy="289249"/>
          </a:xfrm>
        </p:spPr>
        <p:txBody>
          <a:bodyPr vert="horz" lIns="0" tIns="36000" rIns="0" bIns="0" rtlCol="0" anchor="t">
            <a:noAutofit/>
          </a:bodyPr>
          <a:lstStyle>
            <a:lvl1pPr>
              <a:defRPr lang="en-US" noProof="0" dirty="0"/>
            </a:lvl1pPr>
          </a:lstStyle>
          <a:p>
            <a:pPr lvl="0"/>
            <a:r>
              <a:rPr lang="en-US" noProof="0" dirty="0"/>
              <a:t>Click to edit title</a:t>
            </a:r>
          </a:p>
        </p:txBody>
      </p:sp>
      <p:sp>
        <p:nvSpPr>
          <p:cNvPr id="10" name="Espace réservé du texte 6">
            <a:extLst>
              <a:ext uri="{FF2B5EF4-FFF2-40B4-BE49-F238E27FC236}">
                <a16:creationId xmlns:a16="http://schemas.microsoft.com/office/drawing/2014/main" id="{D056B547-DB37-4660-B600-86292F1887AD}"/>
              </a:ext>
            </a:extLst>
          </p:cNvPr>
          <p:cNvSpPr>
            <a:spLocks noGrp="1"/>
          </p:cNvSpPr>
          <p:nvPr>
            <p:ph type="body" sz="quarter" idx="13" hasCustomPrompt="1"/>
          </p:nvPr>
        </p:nvSpPr>
        <p:spPr>
          <a:xfrm>
            <a:off x="380019" y="1592263"/>
            <a:ext cx="5538181" cy="4842000"/>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Espace réservé du texte 6">
            <a:extLst>
              <a:ext uri="{FF2B5EF4-FFF2-40B4-BE49-F238E27FC236}">
                <a16:creationId xmlns:a16="http://schemas.microsoft.com/office/drawing/2014/main" id="{63AF320C-A39E-4EF2-9732-77549D8BEB7A}"/>
              </a:ext>
            </a:extLst>
          </p:cNvPr>
          <p:cNvSpPr>
            <a:spLocks noGrp="1"/>
          </p:cNvSpPr>
          <p:nvPr>
            <p:ph type="body" sz="quarter" idx="20" hasCustomPrompt="1"/>
          </p:nvPr>
        </p:nvSpPr>
        <p:spPr>
          <a:xfrm>
            <a:off x="6298219" y="1592263"/>
            <a:ext cx="5538181" cy="4842000"/>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 Placeholder 5">
            <a:extLst>
              <a:ext uri="{FF2B5EF4-FFF2-40B4-BE49-F238E27FC236}">
                <a16:creationId xmlns:a16="http://schemas.microsoft.com/office/drawing/2014/main" id="{9438D54E-1EDA-4887-BC38-BA39C286CC13}"/>
              </a:ext>
            </a:extLst>
          </p:cNvPr>
          <p:cNvSpPr>
            <a:spLocks noGrp="1"/>
          </p:cNvSpPr>
          <p:nvPr>
            <p:ph type="dt" sz="half" idx="21"/>
          </p:nvPr>
        </p:nvSpPr>
        <p:spPr/>
        <p:txBody>
          <a:bodyPr/>
          <a:lstStyle/>
          <a:p>
            <a:endParaRPr lang="en-US" noProof="0" dirty="0"/>
          </a:p>
        </p:txBody>
      </p:sp>
      <p:sp>
        <p:nvSpPr>
          <p:cNvPr id="7" name="Footer Placeholder 6">
            <a:extLst>
              <a:ext uri="{FF2B5EF4-FFF2-40B4-BE49-F238E27FC236}">
                <a16:creationId xmlns:a16="http://schemas.microsoft.com/office/drawing/2014/main" id="{05C03DE5-2999-4726-8EB3-4AB52810BEBD}"/>
              </a:ext>
            </a:extLst>
          </p:cNvPr>
          <p:cNvSpPr>
            <a:spLocks noGrp="1"/>
          </p:cNvSpPr>
          <p:nvPr>
            <p:ph type="ftr" sz="quarter" idx="22"/>
          </p:nvPr>
        </p:nvSpPr>
        <p:spPr>
          <a:xfrm>
            <a:off x="1382486" y="6524625"/>
            <a:ext cx="10309150" cy="333375"/>
          </a:xfrm>
          <a:prstGeom prst="rect">
            <a:avLst/>
          </a:prstGeom>
        </p:spPr>
        <p:txBody>
          <a:bodyPr/>
          <a:lstStyle/>
          <a:p>
            <a:r>
              <a:rPr lang="en-US" noProof="0"/>
              <a:t>Arizona AFP</a:t>
            </a:r>
            <a:endParaRPr lang="en-US" noProof="0" dirty="0"/>
          </a:p>
        </p:txBody>
      </p:sp>
      <p:sp>
        <p:nvSpPr>
          <p:cNvPr id="9" name="Slide Number Placeholder 8">
            <a:extLst>
              <a:ext uri="{FF2B5EF4-FFF2-40B4-BE49-F238E27FC236}">
                <a16:creationId xmlns:a16="http://schemas.microsoft.com/office/drawing/2014/main" id="{98ADD31B-6F6D-48B2-A6D1-F07B5345B779}"/>
              </a:ext>
            </a:extLst>
          </p:cNvPr>
          <p:cNvSpPr>
            <a:spLocks noGrp="1"/>
          </p:cNvSpPr>
          <p:nvPr>
            <p:ph type="sldNum" sz="quarter" idx="23"/>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12" name="Espace réservé du texte 11">
            <a:extLst>
              <a:ext uri="{FF2B5EF4-FFF2-40B4-BE49-F238E27FC236}">
                <a16:creationId xmlns:a16="http://schemas.microsoft.com/office/drawing/2014/main" id="{56838527-BA94-4062-ABD8-CB7F4AD1739F}"/>
              </a:ext>
            </a:extLst>
          </p:cNvPr>
          <p:cNvSpPr>
            <a:spLocks noGrp="1"/>
          </p:cNvSpPr>
          <p:nvPr>
            <p:ph type="body" sz="quarter" idx="19" hasCustomPrompt="1"/>
          </p:nvPr>
        </p:nvSpPr>
        <p:spPr>
          <a:xfrm>
            <a:off x="380019" y="159293"/>
            <a:ext cx="11456381" cy="750337"/>
          </a:xfrm>
          <a:prstGeom prst="rect">
            <a:avLst/>
          </a:prstGeom>
        </p:spPr>
        <p:txBody>
          <a:bodyPr vert="horz" lIns="0" tIns="0" rIns="0" bIns="0" rtlCol="0" anchor="ctr">
            <a:noAutofit/>
          </a:bodyPr>
          <a:lstStyle>
            <a:lvl1pPr>
              <a:defRPr lang="en-US" sz="2400" noProof="0" dirty="0">
                <a:latin typeface="+mj-lt"/>
              </a:defRPr>
            </a:lvl1pPr>
          </a:lstStyle>
          <a:p>
            <a:pPr lvl="0">
              <a:spcBef>
                <a:spcPts val="0"/>
              </a:spcBef>
            </a:pPr>
            <a:r>
              <a:rPr lang="en-US" noProof="0" dirty="0"/>
              <a:t>Subject line</a:t>
            </a:r>
          </a:p>
        </p:txBody>
      </p:sp>
    </p:spTree>
    <p:extLst>
      <p:ext uri="{BB962C8B-B14F-4D97-AF65-F5344CB8AC3E}">
        <p14:creationId xmlns:p14="http://schemas.microsoft.com/office/powerpoint/2010/main" val="132249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781C3-4A7B-4EB6-92DE-4AD1409A02D7}"/>
              </a:ext>
            </a:extLst>
          </p:cNvPr>
          <p:cNvSpPr>
            <a:spLocks noGrp="1"/>
          </p:cNvSpPr>
          <p:nvPr>
            <p:ph type="title" hasCustomPrompt="1"/>
          </p:nvPr>
        </p:nvSpPr>
        <p:spPr>
          <a:xfrm>
            <a:off x="380019" y="985831"/>
            <a:ext cx="11456381" cy="289249"/>
          </a:xfrm>
        </p:spPr>
        <p:txBody>
          <a:bodyPr vert="horz" lIns="0" tIns="36000" rIns="0" bIns="0" rtlCol="0" anchor="t">
            <a:noAutofit/>
          </a:bodyPr>
          <a:lstStyle>
            <a:lvl1pPr>
              <a:defRPr lang="en-US" noProof="0" dirty="0"/>
            </a:lvl1pPr>
          </a:lstStyle>
          <a:p>
            <a:pPr lvl="0"/>
            <a:r>
              <a:rPr lang="en-US" noProof="0" dirty="0"/>
              <a:t>Click to edit title</a:t>
            </a:r>
          </a:p>
        </p:txBody>
      </p:sp>
      <p:sp>
        <p:nvSpPr>
          <p:cNvPr id="10" name="Espace réservé du texte 6">
            <a:extLst>
              <a:ext uri="{FF2B5EF4-FFF2-40B4-BE49-F238E27FC236}">
                <a16:creationId xmlns:a16="http://schemas.microsoft.com/office/drawing/2014/main" id="{A0DE4C37-3F25-46FE-9735-9C8CFF4A2610}"/>
              </a:ext>
            </a:extLst>
          </p:cNvPr>
          <p:cNvSpPr>
            <a:spLocks noGrp="1"/>
          </p:cNvSpPr>
          <p:nvPr>
            <p:ph type="body" sz="quarter" idx="13" hasCustomPrompt="1"/>
          </p:nvPr>
        </p:nvSpPr>
        <p:spPr>
          <a:xfrm>
            <a:off x="380019" y="1592263"/>
            <a:ext cx="11456381" cy="2289176"/>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Espace réservé du texte 6">
            <a:extLst>
              <a:ext uri="{FF2B5EF4-FFF2-40B4-BE49-F238E27FC236}">
                <a16:creationId xmlns:a16="http://schemas.microsoft.com/office/drawing/2014/main" id="{CAC154CC-C928-451F-B829-09E9EB2FD2E6}"/>
              </a:ext>
            </a:extLst>
          </p:cNvPr>
          <p:cNvSpPr>
            <a:spLocks noGrp="1"/>
          </p:cNvSpPr>
          <p:nvPr>
            <p:ph type="body" sz="quarter" idx="21" hasCustomPrompt="1"/>
          </p:nvPr>
        </p:nvSpPr>
        <p:spPr>
          <a:xfrm>
            <a:off x="380019" y="4144961"/>
            <a:ext cx="11456381" cy="2289176"/>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 Placeholder 5">
            <a:extLst>
              <a:ext uri="{FF2B5EF4-FFF2-40B4-BE49-F238E27FC236}">
                <a16:creationId xmlns:a16="http://schemas.microsoft.com/office/drawing/2014/main" id="{971CB262-BD96-475C-8F5C-C5C6BF8F113C}"/>
              </a:ext>
            </a:extLst>
          </p:cNvPr>
          <p:cNvSpPr>
            <a:spLocks noGrp="1"/>
          </p:cNvSpPr>
          <p:nvPr>
            <p:ph type="dt" sz="half" idx="22"/>
          </p:nvPr>
        </p:nvSpPr>
        <p:spPr/>
        <p:txBody>
          <a:bodyPr/>
          <a:lstStyle/>
          <a:p>
            <a:endParaRPr lang="en-US" noProof="0" dirty="0"/>
          </a:p>
        </p:txBody>
      </p:sp>
      <p:sp>
        <p:nvSpPr>
          <p:cNvPr id="7" name="Footer Placeholder 6">
            <a:extLst>
              <a:ext uri="{FF2B5EF4-FFF2-40B4-BE49-F238E27FC236}">
                <a16:creationId xmlns:a16="http://schemas.microsoft.com/office/drawing/2014/main" id="{34CA8EA7-151A-49E5-8402-403C6BAB98C9}"/>
              </a:ext>
            </a:extLst>
          </p:cNvPr>
          <p:cNvSpPr>
            <a:spLocks noGrp="1"/>
          </p:cNvSpPr>
          <p:nvPr>
            <p:ph type="ftr" sz="quarter" idx="23"/>
          </p:nvPr>
        </p:nvSpPr>
        <p:spPr>
          <a:xfrm>
            <a:off x="1382486" y="6524625"/>
            <a:ext cx="10309150" cy="333375"/>
          </a:xfrm>
          <a:prstGeom prst="rect">
            <a:avLst/>
          </a:prstGeom>
        </p:spPr>
        <p:txBody>
          <a:bodyPr/>
          <a:lstStyle/>
          <a:p>
            <a:r>
              <a:rPr lang="en-US" noProof="0"/>
              <a:t>Arizona AFP</a:t>
            </a:r>
            <a:endParaRPr lang="en-US" noProof="0" dirty="0"/>
          </a:p>
        </p:txBody>
      </p:sp>
      <p:sp>
        <p:nvSpPr>
          <p:cNvPr id="9" name="Slide Number Placeholder 8">
            <a:extLst>
              <a:ext uri="{FF2B5EF4-FFF2-40B4-BE49-F238E27FC236}">
                <a16:creationId xmlns:a16="http://schemas.microsoft.com/office/drawing/2014/main" id="{0DEB497D-DF34-481A-87A8-7C74A3C5AB62}"/>
              </a:ext>
            </a:extLst>
          </p:cNvPr>
          <p:cNvSpPr>
            <a:spLocks noGrp="1"/>
          </p:cNvSpPr>
          <p:nvPr>
            <p:ph type="sldNum" sz="quarter" idx="24"/>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12" name="Espace réservé du texte 11">
            <a:extLst>
              <a:ext uri="{FF2B5EF4-FFF2-40B4-BE49-F238E27FC236}">
                <a16:creationId xmlns:a16="http://schemas.microsoft.com/office/drawing/2014/main" id="{4CC33C10-0532-4944-9814-BD3A2D39C3BC}"/>
              </a:ext>
            </a:extLst>
          </p:cNvPr>
          <p:cNvSpPr>
            <a:spLocks noGrp="1"/>
          </p:cNvSpPr>
          <p:nvPr>
            <p:ph type="body" sz="quarter" idx="19" hasCustomPrompt="1"/>
          </p:nvPr>
        </p:nvSpPr>
        <p:spPr>
          <a:xfrm>
            <a:off x="380019" y="159293"/>
            <a:ext cx="11456381" cy="750337"/>
          </a:xfrm>
          <a:prstGeom prst="rect">
            <a:avLst/>
          </a:prstGeom>
        </p:spPr>
        <p:txBody>
          <a:bodyPr vert="horz" lIns="0" tIns="0" rIns="0" bIns="0" rtlCol="0" anchor="ctr">
            <a:noAutofit/>
          </a:bodyPr>
          <a:lstStyle>
            <a:lvl1pPr>
              <a:defRPr lang="en-US" sz="2400" noProof="0" dirty="0">
                <a:latin typeface="+mj-lt"/>
              </a:defRPr>
            </a:lvl1pPr>
          </a:lstStyle>
          <a:p>
            <a:pPr lvl="0">
              <a:spcBef>
                <a:spcPts val="0"/>
              </a:spcBef>
            </a:pPr>
            <a:r>
              <a:rPr lang="en-US" noProof="0" dirty="0"/>
              <a:t>Subject line</a:t>
            </a:r>
          </a:p>
        </p:txBody>
      </p:sp>
    </p:spTree>
    <p:extLst>
      <p:ext uri="{BB962C8B-B14F-4D97-AF65-F5344CB8AC3E}">
        <p14:creationId xmlns:p14="http://schemas.microsoft.com/office/powerpoint/2010/main" val="121739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781C3-4A7B-4EB6-92DE-4AD1409A02D7}"/>
              </a:ext>
            </a:extLst>
          </p:cNvPr>
          <p:cNvSpPr>
            <a:spLocks noGrp="1"/>
          </p:cNvSpPr>
          <p:nvPr>
            <p:ph type="title" hasCustomPrompt="1"/>
          </p:nvPr>
        </p:nvSpPr>
        <p:spPr>
          <a:xfrm>
            <a:off x="380019" y="985831"/>
            <a:ext cx="11456381" cy="289249"/>
          </a:xfrm>
        </p:spPr>
        <p:txBody>
          <a:bodyPr vert="horz" lIns="0" tIns="36000" rIns="0" bIns="0" rtlCol="0" anchor="t">
            <a:noAutofit/>
          </a:bodyPr>
          <a:lstStyle>
            <a:lvl1pPr>
              <a:defRPr lang="en-US" noProof="0" dirty="0"/>
            </a:lvl1pPr>
          </a:lstStyle>
          <a:p>
            <a:pPr lvl="0"/>
            <a:r>
              <a:rPr lang="en-US" noProof="0" dirty="0"/>
              <a:t>Click to edit title</a:t>
            </a:r>
          </a:p>
        </p:txBody>
      </p:sp>
      <p:sp>
        <p:nvSpPr>
          <p:cNvPr id="12" name="Espace réservé du texte 6">
            <a:extLst>
              <a:ext uri="{FF2B5EF4-FFF2-40B4-BE49-F238E27FC236}">
                <a16:creationId xmlns:a16="http://schemas.microsoft.com/office/drawing/2014/main" id="{9BFEA710-3865-47BA-9ED1-29A43CA71DE1}"/>
              </a:ext>
            </a:extLst>
          </p:cNvPr>
          <p:cNvSpPr>
            <a:spLocks noGrp="1"/>
          </p:cNvSpPr>
          <p:nvPr>
            <p:ph type="body" sz="quarter" idx="13" hasCustomPrompt="1"/>
          </p:nvPr>
        </p:nvSpPr>
        <p:spPr>
          <a:xfrm>
            <a:off x="380018" y="1592263"/>
            <a:ext cx="5544000" cy="2289176"/>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Espace réservé du texte 6">
            <a:extLst>
              <a:ext uri="{FF2B5EF4-FFF2-40B4-BE49-F238E27FC236}">
                <a16:creationId xmlns:a16="http://schemas.microsoft.com/office/drawing/2014/main" id="{07246E3D-27E7-46C6-A154-E4C03C6A1870}"/>
              </a:ext>
            </a:extLst>
          </p:cNvPr>
          <p:cNvSpPr>
            <a:spLocks noGrp="1"/>
          </p:cNvSpPr>
          <p:nvPr>
            <p:ph type="body" sz="quarter" idx="20" hasCustomPrompt="1"/>
          </p:nvPr>
        </p:nvSpPr>
        <p:spPr>
          <a:xfrm>
            <a:off x="6298218" y="1592263"/>
            <a:ext cx="5544000" cy="2289176"/>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Espace réservé du texte 6">
            <a:extLst>
              <a:ext uri="{FF2B5EF4-FFF2-40B4-BE49-F238E27FC236}">
                <a16:creationId xmlns:a16="http://schemas.microsoft.com/office/drawing/2014/main" id="{036068F0-2810-492A-8F56-BB57EB088222}"/>
              </a:ext>
            </a:extLst>
          </p:cNvPr>
          <p:cNvSpPr>
            <a:spLocks noGrp="1"/>
          </p:cNvSpPr>
          <p:nvPr>
            <p:ph type="body" sz="quarter" idx="21" hasCustomPrompt="1"/>
          </p:nvPr>
        </p:nvSpPr>
        <p:spPr>
          <a:xfrm>
            <a:off x="380018" y="4144961"/>
            <a:ext cx="5544000" cy="2289176"/>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Espace réservé du texte 6">
            <a:extLst>
              <a:ext uri="{FF2B5EF4-FFF2-40B4-BE49-F238E27FC236}">
                <a16:creationId xmlns:a16="http://schemas.microsoft.com/office/drawing/2014/main" id="{34CD4BC2-273E-473E-97EE-BA937A835CD6}"/>
              </a:ext>
            </a:extLst>
          </p:cNvPr>
          <p:cNvSpPr>
            <a:spLocks noGrp="1"/>
          </p:cNvSpPr>
          <p:nvPr>
            <p:ph type="body" sz="quarter" idx="22" hasCustomPrompt="1"/>
          </p:nvPr>
        </p:nvSpPr>
        <p:spPr>
          <a:xfrm>
            <a:off x="6298218" y="4144961"/>
            <a:ext cx="5544000" cy="2289176"/>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 Placeholder 5">
            <a:extLst>
              <a:ext uri="{FF2B5EF4-FFF2-40B4-BE49-F238E27FC236}">
                <a16:creationId xmlns:a16="http://schemas.microsoft.com/office/drawing/2014/main" id="{5887E542-B36D-4E5E-8A63-FB78A864CAAD}"/>
              </a:ext>
            </a:extLst>
          </p:cNvPr>
          <p:cNvSpPr>
            <a:spLocks noGrp="1"/>
          </p:cNvSpPr>
          <p:nvPr>
            <p:ph type="dt" sz="half" idx="23"/>
          </p:nvPr>
        </p:nvSpPr>
        <p:spPr/>
        <p:txBody>
          <a:bodyPr/>
          <a:lstStyle/>
          <a:p>
            <a:endParaRPr lang="en-US" noProof="0" dirty="0"/>
          </a:p>
        </p:txBody>
      </p:sp>
      <p:sp>
        <p:nvSpPr>
          <p:cNvPr id="7" name="Footer Placeholder 6">
            <a:extLst>
              <a:ext uri="{FF2B5EF4-FFF2-40B4-BE49-F238E27FC236}">
                <a16:creationId xmlns:a16="http://schemas.microsoft.com/office/drawing/2014/main" id="{0DBA38CA-4929-4371-85D6-F61E83245FDD}"/>
              </a:ext>
            </a:extLst>
          </p:cNvPr>
          <p:cNvSpPr>
            <a:spLocks noGrp="1"/>
          </p:cNvSpPr>
          <p:nvPr>
            <p:ph type="ftr" sz="quarter" idx="24"/>
          </p:nvPr>
        </p:nvSpPr>
        <p:spPr>
          <a:xfrm>
            <a:off x="1382486" y="6524625"/>
            <a:ext cx="10309150" cy="333375"/>
          </a:xfrm>
          <a:prstGeom prst="rect">
            <a:avLst/>
          </a:prstGeom>
        </p:spPr>
        <p:txBody>
          <a:bodyPr/>
          <a:lstStyle/>
          <a:p>
            <a:r>
              <a:rPr lang="en-US" noProof="0"/>
              <a:t>Arizona AFP</a:t>
            </a:r>
            <a:endParaRPr lang="en-US" noProof="0" dirty="0"/>
          </a:p>
        </p:txBody>
      </p:sp>
      <p:sp>
        <p:nvSpPr>
          <p:cNvPr id="9" name="Slide Number Placeholder 8">
            <a:extLst>
              <a:ext uri="{FF2B5EF4-FFF2-40B4-BE49-F238E27FC236}">
                <a16:creationId xmlns:a16="http://schemas.microsoft.com/office/drawing/2014/main" id="{2F836971-F3F3-486F-AC2A-C263031B4CAF}"/>
              </a:ext>
            </a:extLst>
          </p:cNvPr>
          <p:cNvSpPr>
            <a:spLocks noGrp="1"/>
          </p:cNvSpPr>
          <p:nvPr>
            <p:ph type="sldNum" sz="quarter" idx="25"/>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11" name="Espace réservé du texte 11">
            <a:extLst>
              <a:ext uri="{FF2B5EF4-FFF2-40B4-BE49-F238E27FC236}">
                <a16:creationId xmlns:a16="http://schemas.microsoft.com/office/drawing/2014/main" id="{C8385FEF-8337-4250-9BE8-F2E252815A02}"/>
              </a:ext>
            </a:extLst>
          </p:cNvPr>
          <p:cNvSpPr>
            <a:spLocks noGrp="1"/>
          </p:cNvSpPr>
          <p:nvPr>
            <p:ph type="body" sz="quarter" idx="19" hasCustomPrompt="1"/>
          </p:nvPr>
        </p:nvSpPr>
        <p:spPr>
          <a:xfrm>
            <a:off x="380019" y="159293"/>
            <a:ext cx="11456381" cy="750337"/>
          </a:xfrm>
          <a:prstGeom prst="rect">
            <a:avLst/>
          </a:prstGeom>
        </p:spPr>
        <p:txBody>
          <a:bodyPr vert="horz" lIns="0" tIns="0" rIns="0" bIns="0" rtlCol="0" anchor="ctr">
            <a:noAutofit/>
          </a:bodyPr>
          <a:lstStyle>
            <a:lvl1pPr>
              <a:defRPr lang="en-US" sz="2400" noProof="0" dirty="0">
                <a:latin typeface="+mj-lt"/>
              </a:defRPr>
            </a:lvl1pPr>
          </a:lstStyle>
          <a:p>
            <a:pPr lvl="0">
              <a:spcBef>
                <a:spcPts val="0"/>
              </a:spcBef>
            </a:pPr>
            <a:r>
              <a:rPr lang="en-US" noProof="0" dirty="0"/>
              <a:t>Subject line</a:t>
            </a:r>
          </a:p>
        </p:txBody>
      </p:sp>
    </p:spTree>
    <p:extLst>
      <p:ext uri="{BB962C8B-B14F-4D97-AF65-F5344CB8AC3E}">
        <p14:creationId xmlns:p14="http://schemas.microsoft.com/office/powerpoint/2010/main" val="236415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781C3-4A7B-4EB6-92DE-4AD1409A02D7}"/>
              </a:ext>
            </a:extLst>
          </p:cNvPr>
          <p:cNvSpPr>
            <a:spLocks noGrp="1"/>
          </p:cNvSpPr>
          <p:nvPr>
            <p:ph type="title" hasCustomPrompt="1"/>
          </p:nvPr>
        </p:nvSpPr>
        <p:spPr>
          <a:xfrm>
            <a:off x="380019" y="985831"/>
            <a:ext cx="11456381" cy="289249"/>
          </a:xfrm>
        </p:spPr>
        <p:txBody>
          <a:bodyPr vert="horz" lIns="0" tIns="36000" rIns="0" bIns="0" rtlCol="0" anchor="t">
            <a:noAutofit/>
          </a:bodyPr>
          <a:lstStyle>
            <a:lvl1pPr>
              <a:defRPr lang="en-US" noProof="0" dirty="0"/>
            </a:lvl1pPr>
          </a:lstStyle>
          <a:p>
            <a:pPr lvl="0"/>
            <a:r>
              <a:rPr lang="en-US" noProof="0" dirty="0"/>
              <a:t>Click to edit title</a:t>
            </a:r>
          </a:p>
        </p:txBody>
      </p:sp>
      <p:sp>
        <p:nvSpPr>
          <p:cNvPr id="11" name="Espace réservé du texte 6">
            <a:extLst>
              <a:ext uri="{FF2B5EF4-FFF2-40B4-BE49-F238E27FC236}">
                <a16:creationId xmlns:a16="http://schemas.microsoft.com/office/drawing/2014/main" id="{4AC071F8-C3A5-460C-A064-8EC720A4152E}"/>
              </a:ext>
            </a:extLst>
          </p:cNvPr>
          <p:cNvSpPr>
            <a:spLocks noGrp="1"/>
          </p:cNvSpPr>
          <p:nvPr>
            <p:ph type="body" sz="quarter" idx="22" hasCustomPrompt="1"/>
          </p:nvPr>
        </p:nvSpPr>
        <p:spPr>
          <a:xfrm>
            <a:off x="8059940" y="1592262"/>
            <a:ext cx="3782277" cy="4841875"/>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Espace réservé du texte 6">
            <a:extLst>
              <a:ext uri="{FF2B5EF4-FFF2-40B4-BE49-F238E27FC236}">
                <a16:creationId xmlns:a16="http://schemas.microsoft.com/office/drawing/2014/main" id="{DC74C29D-8359-420B-B045-F8D255F57103}"/>
              </a:ext>
            </a:extLst>
          </p:cNvPr>
          <p:cNvSpPr>
            <a:spLocks noGrp="1"/>
          </p:cNvSpPr>
          <p:nvPr>
            <p:ph type="body" sz="quarter" idx="13" hasCustomPrompt="1"/>
          </p:nvPr>
        </p:nvSpPr>
        <p:spPr>
          <a:xfrm>
            <a:off x="380021" y="1592262"/>
            <a:ext cx="7318808" cy="4841875"/>
          </a:xfrm>
        </p:spPr>
        <p:txBody>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 Placeholder 5">
            <a:extLst>
              <a:ext uri="{FF2B5EF4-FFF2-40B4-BE49-F238E27FC236}">
                <a16:creationId xmlns:a16="http://schemas.microsoft.com/office/drawing/2014/main" id="{F917DDD1-420F-49B3-980B-C6B088453A62}"/>
              </a:ext>
            </a:extLst>
          </p:cNvPr>
          <p:cNvSpPr>
            <a:spLocks noGrp="1"/>
          </p:cNvSpPr>
          <p:nvPr>
            <p:ph type="dt" sz="half" idx="23"/>
          </p:nvPr>
        </p:nvSpPr>
        <p:spPr/>
        <p:txBody>
          <a:bodyPr/>
          <a:lstStyle/>
          <a:p>
            <a:endParaRPr lang="en-US" noProof="0" dirty="0"/>
          </a:p>
        </p:txBody>
      </p:sp>
      <p:sp>
        <p:nvSpPr>
          <p:cNvPr id="7" name="Footer Placeholder 6">
            <a:extLst>
              <a:ext uri="{FF2B5EF4-FFF2-40B4-BE49-F238E27FC236}">
                <a16:creationId xmlns:a16="http://schemas.microsoft.com/office/drawing/2014/main" id="{E28A5FB6-8345-48D5-A58A-AC47DF81A003}"/>
              </a:ext>
            </a:extLst>
          </p:cNvPr>
          <p:cNvSpPr>
            <a:spLocks noGrp="1"/>
          </p:cNvSpPr>
          <p:nvPr>
            <p:ph type="ftr" sz="quarter" idx="24"/>
          </p:nvPr>
        </p:nvSpPr>
        <p:spPr>
          <a:xfrm>
            <a:off x="1382486" y="6524625"/>
            <a:ext cx="10309150" cy="333375"/>
          </a:xfrm>
          <a:prstGeom prst="rect">
            <a:avLst/>
          </a:prstGeom>
        </p:spPr>
        <p:txBody>
          <a:bodyPr/>
          <a:lstStyle/>
          <a:p>
            <a:r>
              <a:rPr lang="en-US" noProof="0"/>
              <a:t>Arizona AFP</a:t>
            </a:r>
            <a:endParaRPr lang="en-US" noProof="0" dirty="0"/>
          </a:p>
        </p:txBody>
      </p:sp>
      <p:sp>
        <p:nvSpPr>
          <p:cNvPr id="9" name="Slide Number Placeholder 8">
            <a:extLst>
              <a:ext uri="{FF2B5EF4-FFF2-40B4-BE49-F238E27FC236}">
                <a16:creationId xmlns:a16="http://schemas.microsoft.com/office/drawing/2014/main" id="{30A1C878-7DC1-4E0E-BFC9-97113B810EC3}"/>
              </a:ext>
            </a:extLst>
          </p:cNvPr>
          <p:cNvSpPr>
            <a:spLocks noGrp="1"/>
          </p:cNvSpPr>
          <p:nvPr>
            <p:ph type="sldNum" sz="quarter" idx="25"/>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
        <p:nvSpPr>
          <p:cNvPr id="13" name="Espace réservé du texte 11">
            <a:extLst>
              <a:ext uri="{FF2B5EF4-FFF2-40B4-BE49-F238E27FC236}">
                <a16:creationId xmlns:a16="http://schemas.microsoft.com/office/drawing/2014/main" id="{1A558E77-17BB-4117-9899-076E5FAD566E}"/>
              </a:ext>
            </a:extLst>
          </p:cNvPr>
          <p:cNvSpPr>
            <a:spLocks noGrp="1"/>
          </p:cNvSpPr>
          <p:nvPr>
            <p:ph type="body" sz="quarter" idx="19" hasCustomPrompt="1"/>
          </p:nvPr>
        </p:nvSpPr>
        <p:spPr>
          <a:xfrm>
            <a:off x="380019" y="159293"/>
            <a:ext cx="11456381" cy="750337"/>
          </a:xfrm>
          <a:prstGeom prst="rect">
            <a:avLst/>
          </a:prstGeom>
        </p:spPr>
        <p:txBody>
          <a:bodyPr vert="horz" lIns="0" tIns="0" rIns="0" bIns="0" rtlCol="0" anchor="ctr">
            <a:noAutofit/>
          </a:bodyPr>
          <a:lstStyle>
            <a:lvl1pPr>
              <a:defRPr lang="en-US" sz="2400" noProof="0" dirty="0">
                <a:latin typeface="+mj-lt"/>
              </a:defRPr>
            </a:lvl1pPr>
          </a:lstStyle>
          <a:p>
            <a:pPr lvl="0">
              <a:spcBef>
                <a:spcPts val="0"/>
              </a:spcBef>
            </a:pPr>
            <a:r>
              <a:rPr lang="en-US" noProof="0" dirty="0"/>
              <a:t>Subject line</a:t>
            </a:r>
          </a:p>
        </p:txBody>
      </p:sp>
    </p:spTree>
    <p:extLst>
      <p:ext uri="{BB962C8B-B14F-4D97-AF65-F5344CB8AC3E}">
        <p14:creationId xmlns:p14="http://schemas.microsoft.com/office/powerpoint/2010/main" val="74579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9DB22E-A715-40AA-9C17-E12656B88C6D}"/>
              </a:ext>
            </a:extLst>
          </p:cNvPr>
          <p:cNvSpPr>
            <a:spLocks/>
          </p:cNvSpPr>
          <p:nvPr userDrawn="1"/>
        </p:nvSpPr>
        <p:spPr>
          <a:xfrm>
            <a:off x="0" y="1006509"/>
            <a:ext cx="12192000" cy="55237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nvGrpSpPr>
          <p:cNvPr id="8" name="Groupe 7">
            <a:extLst>
              <a:ext uri="{FF2B5EF4-FFF2-40B4-BE49-F238E27FC236}">
                <a16:creationId xmlns:a16="http://schemas.microsoft.com/office/drawing/2014/main" id="{648B538A-7B67-4D2A-9693-3D6F212EB839}"/>
              </a:ext>
            </a:extLst>
          </p:cNvPr>
          <p:cNvGrpSpPr/>
          <p:nvPr userDrawn="1"/>
        </p:nvGrpSpPr>
        <p:grpSpPr>
          <a:xfrm>
            <a:off x="0" y="1773060"/>
            <a:ext cx="3819569" cy="2109636"/>
            <a:chOff x="0" y="1773060"/>
            <a:chExt cx="3819569" cy="2109636"/>
          </a:xfrm>
        </p:grpSpPr>
        <p:grpSp>
          <p:nvGrpSpPr>
            <p:cNvPr id="6" name="Groupe 5">
              <a:extLst>
                <a:ext uri="{FF2B5EF4-FFF2-40B4-BE49-F238E27FC236}">
                  <a16:creationId xmlns:a16="http://schemas.microsoft.com/office/drawing/2014/main" id="{745315C8-2559-4F40-906C-7EFB50923D13}"/>
                </a:ext>
              </a:extLst>
            </p:cNvPr>
            <p:cNvGrpSpPr/>
            <p:nvPr userDrawn="1"/>
          </p:nvGrpSpPr>
          <p:grpSpPr>
            <a:xfrm>
              <a:off x="0" y="2081745"/>
              <a:ext cx="3819569" cy="1800951"/>
              <a:chOff x="0" y="2081745"/>
              <a:chExt cx="3819569" cy="1800951"/>
            </a:xfrm>
          </p:grpSpPr>
          <p:sp>
            <p:nvSpPr>
              <p:cNvPr id="2" name="Rectangle 1">
                <a:extLst>
                  <a:ext uri="{FF2B5EF4-FFF2-40B4-BE49-F238E27FC236}">
                    <a16:creationId xmlns:a16="http://schemas.microsoft.com/office/drawing/2014/main" id="{10CADFF3-AB6E-43FC-BAE0-D1E734801F08}"/>
                  </a:ext>
                </a:extLst>
              </p:cNvPr>
              <p:cNvSpPr>
                <a:spLocks/>
              </p:cNvSpPr>
              <p:nvPr userDrawn="1"/>
            </p:nvSpPr>
            <p:spPr>
              <a:xfrm>
                <a:off x="0" y="2081745"/>
                <a:ext cx="3819569" cy="180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noProof="0"/>
              </a:p>
            </p:txBody>
          </p:sp>
          <p:cxnSp>
            <p:nvCxnSpPr>
              <p:cNvPr id="51" name="Connecteur droit 50">
                <a:extLst>
                  <a:ext uri="{FF2B5EF4-FFF2-40B4-BE49-F238E27FC236}">
                    <a16:creationId xmlns:a16="http://schemas.microsoft.com/office/drawing/2014/main" id="{F5B65118-7F61-4239-BEDC-46754B5D7431}"/>
                  </a:ext>
                </a:extLst>
              </p:cNvPr>
              <p:cNvCxnSpPr>
                <a:cxnSpLocks/>
              </p:cNvCxnSpPr>
              <p:nvPr userDrawn="1"/>
            </p:nvCxnSpPr>
            <p:spPr>
              <a:xfrm>
                <a:off x="0" y="2081745"/>
                <a:ext cx="381956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2" name="Groupe 49">
              <a:extLst>
                <a:ext uri="{FF2B5EF4-FFF2-40B4-BE49-F238E27FC236}">
                  <a16:creationId xmlns:a16="http://schemas.microsoft.com/office/drawing/2014/main" id="{26BF12F4-1764-4DC1-B8B9-769190B8955A}"/>
                </a:ext>
              </a:extLst>
            </p:cNvPr>
            <p:cNvGrpSpPr/>
            <p:nvPr userDrawn="1"/>
          </p:nvGrpSpPr>
          <p:grpSpPr>
            <a:xfrm>
              <a:off x="2935538" y="1773060"/>
              <a:ext cx="587037" cy="587037"/>
              <a:chOff x="2117246" y="1973824"/>
              <a:chExt cx="587037" cy="587037"/>
            </a:xfrm>
          </p:grpSpPr>
          <p:sp>
            <p:nvSpPr>
              <p:cNvPr id="23" name="Ellipse 50">
                <a:extLst>
                  <a:ext uri="{FF2B5EF4-FFF2-40B4-BE49-F238E27FC236}">
                    <a16:creationId xmlns:a16="http://schemas.microsoft.com/office/drawing/2014/main" id="{2780D718-C6FE-46F7-9773-FBBE6EC834F1}"/>
                  </a:ext>
                </a:extLst>
              </p:cNvPr>
              <p:cNvSpPr/>
              <p:nvPr userDrawn="1"/>
            </p:nvSpPr>
            <p:spPr>
              <a:xfrm>
                <a:off x="2117246" y="1973824"/>
                <a:ext cx="587037" cy="587037"/>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Shape 2532">
                <a:extLst>
                  <a:ext uri="{FF2B5EF4-FFF2-40B4-BE49-F238E27FC236}">
                    <a16:creationId xmlns:a16="http://schemas.microsoft.com/office/drawing/2014/main" id="{789FE8A7-EFC8-4A74-A066-660CABBA26AF}"/>
                  </a:ext>
                </a:extLst>
              </p:cNvPr>
              <p:cNvSpPr/>
              <p:nvPr userDrawn="1"/>
            </p:nvSpPr>
            <p:spPr>
              <a:xfrm>
                <a:off x="2287257" y="2102089"/>
                <a:ext cx="270960" cy="332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2"/>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Nexa Book"/>
                    <a:ea typeface="Nexa Book"/>
                    <a:cs typeface="Nexa Book"/>
                    <a:sym typeface="Nexa Book"/>
                  </a:defRPr>
                </a:pPr>
                <a:endParaRPr lang="en-US" sz="2999" noProof="0">
                  <a:solidFill>
                    <a:srgbClr val="FFFFFF"/>
                  </a:solidFill>
                  <a:effectLst>
                    <a:outerShdw blurRad="38100" dist="12700" dir="5400000" rotWithShape="0">
                      <a:srgbClr val="000000">
                        <a:alpha val="50000"/>
                      </a:srgbClr>
                    </a:outerShdw>
                  </a:effectLst>
                  <a:latin typeface="Nexa Book" panose="02000000000000000000" pitchFamily="50" charset="0"/>
                  <a:ea typeface="Nexa Book"/>
                  <a:cs typeface="Nexa Book"/>
                  <a:sym typeface="Nexa Book"/>
                </a:endParaRPr>
              </a:p>
            </p:txBody>
          </p:sp>
        </p:grpSp>
      </p:grpSp>
      <p:cxnSp>
        <p:nvCxnSpPr>
          <p:cNvPr id="64" name="Connecteur droit 63">
            <a:extLst>
              <a:ext uri="{FF2B5EF4-FFF2-40B4-BE49-F238E27FC236}">
                <a16:creationId xmlns:a16="http://schemas.microsoft.com/office/drawing/2014/main" id="{D8D890D7-8D8E-4E66-AC34-1A148E51EFAE}"/>
              </a:ext>
            </a:extLst>
          </p:cNvPr>
          <p:cNvCxnSpPr>
            <a:cxnSpLocks/>
          </p:cNvCxnSpPr>
          <p:nvPr userDrawn="1"/>
        </p:nvCxnSpPr>
        <p:spPr>
          <a:xfrm>
            <a:off x="0" y="4260795"/>
            <a:ext cx="5918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que 64">
            <a:extLst>
              <a:ext uri="{FF2B5EF4-FFF2-40B4-BE49-F238E27FC236}">
                <a16:creationId xmlns:a16="http://schemas.microsoft.com/office/drawing/2014/main" id="{60D57D4A-C964-4DB3-9217-8E1B676132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1380914" y="1001551"/>
            <a:ext cx="412379" cy="390321"/>
          </a:xfrm>
          <a:prstGeom prst="rect">
            <a:avLst/>
          </a:prstGeom>
        </p:spPr>
      </p:pic>
      <p:pic>
        <p:nvPicPr>
          <p:cNvPr id="57" name="Graphique 62">
            <a:extLst>
              <a:ext uri="{FF2B5EF4-FFF2-40B4-BE49-F238E27FC236}">
                <a16:creationId xmlns:a16="http://schemas.microsoft.com/office/drawing/2014/main" id="{0C059704-8128-452E-9194-40035FBFD4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496626" y="749157"/>
            <a:ext cx="1717275" cy="1500532"/>
          </a:xfrm>
          <a:prstGeom prst="rect">
            <a:avLst/>
          </a:prstGeom>
        </p:spPr>
      </p:pic>
      <p:grpSp>
        <p:nvGrpSpPr>
          <p:cNvPr id="13" name="Groupe 12">
            <a:extLst>
              <a:ext uri="{FF2B5EF4-FFF2-40B4-BE49-F238E27FC236}">
                <a16:creationId xmlns:a16="http://schemas.microsoft.com/office/drawing/2014/main" id="{229125C1-FF57-4F7D-A7DF-ECC269D13278}"/>
              </a:ext>
            </a:extLst>
          </p:cNvPr>
          <p:cNvGrpSpPr/>
          <p:nvPr userDrawn="1"/>
        </p:nvGrpSpPr>
        <p:grpSpPr>
          <a:xfrm>
            <a:off x="6298218" y="3963557"/>
            <a:ext cx="5893781" cy="2393181"/>
            <a:chOff x="6298218" y="3963557"/>
            <a:chExt cx="5893781" cy="2393181"/>
          </a:xfrm>
        </p:grpSpPr>
        <p:sp>
          <p:nvSpPr>
            <p:cNvPr id="37" name="Rectangle 36">
              <a:extLst>
                <a:ext uri="{FF2B5EF4-FFF2-40B4-BE49-F238E27FC236}">
                  <a16:creationId xmlns:a16="http://schemas.microsoft.com/office/drawing/2014/main" id="{8F0E53EC-4B66-49E5-B584-0698A7D28FDB}"/>
                </a:ext>
              </a:extLst>
            </p:cNvPr>
            <p:cNvSpPr/>
            <p:nvPr userDrawn="1"/>
          </p:nvSpPr>
          <p:spPr>
            <a:xfrm>
              <a:off x="6298218" y="4257076"/>
              <a:ext cx="5893781" cy="2099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grpSp>
          <p:nvGrpSpPr>
            <p:cNvPr id="41" name="Groupe 74">
              <a:extLst>
                <a:ext uri="{FF2B5EF4-FFF2-40B4-BE49-F238E27FC236}">
                  <a16:creationId xmlns:a16="http://schemas.microsoft.com/office/drawing/2014/main" id="{3DD0BCC0-D9F1-46F9-8C9D-C398A09BDC3A}"/>
                </a:ext>
              </a:extLst>
            </p:cNvPr>
            <p:cNvGrpSpPr>
              <a:grpSpLocks/>
            </p:cNvGrpSpPr>
            <p:nvPr userDrawn="1"/>
          </p:nvGrpSpPr>
          <p:grpSpPr>
            <a:xfrm>
              <a:off x="11311444" y="3963557"/>
              <a:ext cx="587037" cy="587037"/>
              <a:chOff x="9118214" y="4019422"/>
              <a:chExt cx="587037" cy="587037"/>
            </a:xfrm>
          </p:grpSpPr>
          <p:sp>
            <p:nvSpPr>
              <p:cNvPr id="42" name="Ellipse 78">
                <a:extLst>
                  <a:ext uri="{FF2B5EF4-FFF2-40B4-BE49-F238E27FC236}">
                    <a16:creationId xmlns:a16="http://schemas.microsoft.com/office/drawing/2014/main" id="{4BC43DAB-A2AF-45F6-BDE0-D9E5025EE3FF}"/>
                  </a:ext>
                </a:extLst>
              </p:cNvPr>
              <p:cNvSpPr/>
              <p:nvPr userDrawn="1"/>
            </p:nvSpPr>
            <p:spPr>
              <a:xfrm>
                <a:off x="9118214" y="4019422"/>
                <a:ext cx="587037" cy="587037"/>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3" name="Image 10">
                <a:extLst>
                  <a:ext uri="{FF2B5EF4-FFF2-40B4-BE49-F238E27FC236}">
                    <a16:creationId xmlns:a16="http://schemas.microsoft.com/office/drawing/2014/main" id="{FFFDCD65-6513-4480-AA78-A32440383207}"/>
                  </a:ext>
                </a:extLst>
              </p:cNvPr>
              <p:cNvPicPr>
                <a:picLocks noChangeAspect="1"/>
              </p:cNvPicPr>
              <p:nvPr userDrawn="1"/>
            </p:nvPicPr>
            <p:blipFill>
              <a:blip r:embed="rId6">
                <a:extLst>
                  <a:ext uri="{96DAC541-7B7A-43D3-8B79-37D633B846F1}">
                    <asvg:svgBlip xmlns:asvg="http://schemas.microsoft.com/office/drawing/2016/SVG/main" r:embed="rId7"/>
                  </a:ext>
                </a:extLst>
              </a:blip>
              <a:srcRect t="3851" b="3851"/>
              <a:stretch/>
            </p:blipFill>
            <p:spPr>
              <a:xfrm>
                <a:off x="9257074" y="4193570"/>
                <a:ext cx="347827" cy="197746"/>
              </a:xfrm>
              <a:prstGeom prst="rect">
                <a:avLst/>
              </a:prstGeom>
            </p:spPr>
          </p:pic>
        </p:grpSp>
      </p:grpSp>
      <p:sp>
        <p:nvSpPr>
          <p:cNvPr id="62" name="Rectangle 61">
            <a:extLst>
              <a:ext uri="{FF2B5EF4-FFF2-40B4-BE49-F238E27FC236}">
                <a16:creationId xmlns:a16="http://schemas.microsoft.com/office/drawing/2014/main" id="{78940752-BD0C-48F9-A6CD-488D08A93C54}"/>
              </a:ext>
            </a:extLst>
          </p:cNvPr>
          <p:cNvSpPr/>
          <p:nvPr userDrawn="1"/>
        </p:nvSpPr>
        <p:spPr>
          <a:xfrm>
            <a:off x="2" y="4278346"/>
            <a:ext cx="5909070" cy="207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4" name="TextBox 43">
            <a:extLst>
              <a:ext uri="{FF2B5EF4-FFF2-40B4-BE49-F238E27FC236}">
                <a16:creationId xmlns:a16="http://schemas.microsoft.com/office/drawing/2014/main" id="{A7CB4ACC-CF38-469E-89F8-605FABAAB0A3}"/>
              </a:ext>
            </a:extLst>
          </p:cNvPr>
          <p:cNvSpPr txBox="1"/>
          <p:nvPr userDrawn="1"/>
        </p:nvSpPr>
        <p:spPr>
          <a:xfrm>
            <a:off x="853148" y="4690128"/>
            <a:ext cx="822523" cy="630017"/>
          </a:xfrm>
          <a:prstGeom prst="rect">
            <a:avLst/>
          </a:prstGeom>
          <a:noFill/>
        </p:spPr>
        <p:txBody>
          <a:bodyPr vert="horz" wrap="square" rtlCol="0">
            <a:noAutofit/>
          </a:bodyPr>
          <a:lstStyle/>
          <a:p>
            <a:pPr algn="l"/>
            <a:endParaRPr lang="en-US" noProof="0" dirty="0"/>
          </a:p>
        </p:txBody>
      </p:sp>
      <p:sp>
        <p:nvSpPr>
          <p:cNvPr id="10" name="Espace réservé pour une image  9">
            <a:extLst>
              <a:ext uri="{FF2B5EF4-FFF2-40B4-BE49-F238E27FC236}">
                <a16:creationId xmlns:a16="http://schemas.microsoft.com/office/drawing/2014/main" id="{AD19866A-D224-4A34-A889-2B6B5BC3A0C0}"/>
              </a:ext>
            </a:extLst>
          </p:cNvPr>
          <p:cNvSpPr>
            <a:spLocks noGrp="1"/>
          </p:cNvSpPr>
          <p:nvPr>
            <p:ph type="pic" sz="quarter" idx="19" hasCustomPrompt="1"/>
          </p:nvPr>
        </p:nvSpPr>
        <p:spPr>
          <a:xfrm>
            <a:off x="380020" y="1038443"/>
            <a:ext cx="622800" cy="621438"/>
          </a:xfrm>
          <a:prstGeom prst="flowChartConnector">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fr-FR" sz="600">
                <a:solidFill>
                  <a:schemeClr val="tx1"/>
                </a:solidFill>
              </a:defRPr>
            </a:lvl1pPr>
          </a:lstStyle>
          <a:p>
            <a:pPr lvl="0" algn="ctr"/>
            <a:r>
              <a:rPr lang="en-US" noProof="0" dirty="0"/>
              <a:t>Photo</a:t>
            </a:r>
          </a:p>
        </p:txBody>
      </p:sp>
      <p:sp>
        <p:nvSpPr>
          <p:cNvPr id="45" name="Espace réservé du texte 44">
            <a:extLst>
              <a:ext uri="{FF2B5EF4-FFF2-40B4-BE49-F238E27FC236}">
                <a16:creationId xmlns:a16="http://schemas.microsoft.com/office/drawing/2014/main" id="{1659277C-A78E-4DFA-8622-BA6A06C40D38}"/>
              </a:ext>
            </a:extLst>
          </p:cNvPr>
          <p:cNvSpPr>
            <a:spLocks noGrp="1"/>
          </p:cNvSpPr>
          <p:nvPr>
            <p:ph type="body" sz="quarter" idx="20" hasCustomPrompt="1"/>
          </p:nvPr>
        </p:nvSpPr>
        <p:spPr>
          <a:xfrm>
            <a:off x="1793293" y="1089902"/>
            <a:ext cx="8202246" cy="714375"/>
          </a:xfrm>
          <a:prstGeom prst="rect">
            <a:avLst/>
          </a:prstGeom>
          <a:noFill/>
          <a:ln w="3175">
            <a:solidFill>
              <a:schemeClr val="accent6"/>
            </a:solidFill>
          </a:ln>
        </p:spPr>
        <p:txBody>
          <a:bodyPr vert="horz" wrap="square" rtlCol="0">
            <a:noAutofit/>
          </a:bodyPr>
          <a:lstStyle>
            <a:lvl1pPr>
              <a:defRPr lang="fr-FR" sz="1400" i="1" smtClean="0">
                <a:latin typeface="+mj-lt"/>
              </a:defRPr>
            </a:lvl1pPr>
            <a:lvl2pPr>
              <a:defRPr lang="fr-FR" sz="1800" smtClean="0">
                <a:latin typeface="+mn-lt"/>
              </a:defRPr>
            </a:lvl2pPr>
            <a:lvl3pPr>
              <a:defRPr lang="fr-FR" sz="1800" smtClean="0">
                <a:solidFill>
                  <a:schemeClr val="tx1"/>
                </a:solidFill>
              </a:defRPr>
            </a:lvl3pPr>
            <a:lvl4pPr>
              <a:defRPr lang="fr-FR" sz="1800" smtClean="0">
                <a:solidFill>
                  <a:schemeClr val="tx1"/>
                </a:solidFill>
              </a:defRPr>
            </a:lvl4pPr>
            <a:lvl5pPr>
              <a:defRPr lang="fr-FR" sz="1800">
                <a:solidFill>
                  <a:schemeClr val="tx1"/>
                </a:solidFill>
              </a:defRPr>
            </a:lvl5pPr>
          </a:lstStyle>
          <a:p>
            <a:pPr algn="l"/>
            <a:r>
              <a:rPr lang="en-US" sz="1400" i="1" noProof="0" dirty="0">
                <a:latin typeface="+mj-lt"/>
              </a:rPr>
              <a:t>Click to edit text quote</a:t>
            </a:r>
          </a:p>
        </p:txBody>
      </p:sp>
      <p:sp>
        <p:nvSpPr>
          <p:cNvPr id="68" name="Espace réservé du texte 67">
            <a:extLst>
              <a:ext uri="{FF2B5EF4-FFF2-40B4-BE49-F238E27FC236}">
                <a16:creationId xmlns:a16="http://schemas.microsoft.com/office/drawing/2014/main" id="{1438394E-7F80-464E-B357-14B5F6993018}"/>
              </a:ext>
            </a:extLst>
          </p:cNvPr>
          <p:cNvSpPr>
            <a:spLocks noGrp="1"/>
          </p:cNvSpPr>
          <p:nvPr>
            <p:ph type="body" sz="quarter" idx="21" hasCustomPrompt="1"/>
          </p:nvPr>
        </p:nvSpPr>
        <p:spPr>
          <a:xfrm>
            <a:off x="380020" y="1655600"/>
            <a:ext cx="2686539" cy="179893"/>
          </a:xfrm>
          <a:prstGeom prst="rect">
            <a:avLst/>
          </a:prstGeom>
        </p:spPr>
        <p:txBody>
          <a:bodyPr lIns="0" tIns="0" bIns="0" anchor="ctr" anchorCtr="0">
            <a:normAutofit/>
          </a:bodyPr>
          <a:lstStyle>
            <a:lvl1pPr>
              <a:defRPr sz="800" b="1" i="0">
                <a:solidFill>
                  <a:schemeClr val="tx1"/>
                </a:solidFill>
                <a:latin typeface="Nexa XBold" panose="02000000000000000000" pitchFamily="2" charset="77"/>
              </a:defRPr>
            </a:lvl1pPr>
          </a:lstStyle>
          <a:p>
            <a:pPr lvl="0"/>
            <a:r>
              <a:rPr lang="en-US" noProof="0" dirty="0"/>
              <a:t>Name</a:t>
            </a:r>
          </a:p>
        </p:txBody>
      </p:sp>
      <p:sp>
        <p:nvSpPr>
          <p:cNvPr id="80" name="Titre 79">
            <a:extLst>
              <a:ext uri="{FF2B5EF4-FFF2-40B4-BE49-F238E27FC236}">
                <a16:creationId xmlns:a16="http://schemas.microsoft.com/office/drawing/2014/main" id="{A96FB0EA-DCF9-4D49-81CF-7B744AACBE8B}"/>
              </a:ext>
            </a:extLst>
          </p:cNvPr>
          <p:cNvSpPr>
            <a:spLocks noGrp="1"/>
          </p:cNvSpPr>
          <p:nvPr>
            <p:ph type="title" hasCustomPrompt="1"/>
          </p:nvPr>
        </p:nvSpPr>
        <p:spPr>
          <a:xfrm>
            <a:off x="380020" y="530258"/>
            <a:ext cx="9789524" cy="466204"/>
          </a:xfrm>
        </p:spPr>
        <p:txBody>
          <a:bodyPr/>
          <a:lstStyle>
            <a:lvl1pPr>
              <a:defRPr/>
            </a:lvl1pPr>
          </a:lstStyle>
          <a:p>
            <a:r>
              <a:rPr lang="en-US" noProof="0" dirty="0"/>
              <a:t>[Case Study]</a:t>
            </a:r>
          </a:p>
        </p:txBody>
      </p:sp>
      <p:sp>
        <p:nvSpPr>
          <p:cNvPr id="81" name="Rectangle 80">
            <a:extLst>
              <a:ext uri="{FF2B5EF4-FFF2-40B4-BE49-F238E27FC236}">
                <a16:creationId xmlns:a16="http://schemas.microsoft.com/office/drawing/2014/main" id="{B2441F04-37F4-4A5E-98D6-2431CAF4E11C}"/>
              </a:ext>
            </a:extLst>
          </p:cNvPr>
          <p:cNvSpPr/>
          <p:nvPr userDrawn="1"/>
        </p:nvSpPr>
        <p:spPr>
          <a:xfrm>
            <a:off x="10546369" y="70128"/>
            <a:ext cx="1280160" cy="128016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2" name="Espace réservé pour une image  6">
            <a:extLst>
              <a:ext uri="{FF2B5EF4-FFF2-40B4-BE49-F238E27FC236}">
                <a16:creationId xmlns:a16="http://schemas.microsoft.com/office/drawing/2014/main" id="{48E3CB5B-1ACC-4C5E-9F5E-F330AEC61805}"/>
              </a:ext>
            </a:extLst>
          </p:cNvPr>
          <p:cNvSpPr>
            <a:spLocks noGrp="1"/>
          </p:cNvSpPr>
          <p:nvPr>
            <p:ph type="pic" sz="quarter" idx="15" hasCustomPrompt="1"/>
          </p:nvPr>
        </p:nvSpPr>
        <p:spPr>
          <a:xfrm>
            <a:off x="10637809" y="161568"/>
            <a:ext cx="1097280" cy="1097280"/>
          </a:xfrm>
          <a:prstGeom prst="rect">
            <a:avLst/>
          </a:prstGeom>
        </p:spPr>
        <p:txBody>
          <a:bodyPr/>
          <a:lstStyle>
            <a:lvl1pPr>
              <a:defRPr sz="800"/>
            </a:lvl1pPr>
          </a:lstStyle>
          <a:p>
            <a:r>
              <a:rPr lang="en-US" noProof="0" dirty="0"/>
              <a:t>Logo</a:t>
            </a:r>
          </a:p>
        </p:txBody>
      </p:sp>
      <p:grpSp>
        <p:nvGrpSpPr>
          <p:cNvPr id="11" name="Groupe 10">
            <a:extLst>
              <a:ext uri="{FF2B5EF4-FFF2-40B4-BE49-F238E27FC236}">
                <a16:creationId xmlns:a16="http://schemas.microsoft.com/office/drawing/2014/main" id="{780D336A-767D-40EF-A3EA-C5261B2A4214}"/>
              </a:ext>
            </a:extLst>
          </p:cNvPr>
          <p:cNvGrpSpPr/>
          <p:nvPr userDrawn="1"/>
        </p:nvGrpSpPr>
        <p:grpSpPr>
          <a:xfrm>
            <a:off x="8372431" y="1806442"/>
            <a:ext cx="3819569" cy="2076429"/>
            <a:chOff x="8372431" y="1806442"/>
            <a:chExt cx="3819569" cy="2076429"/>
          </a:xfrm>
        </p:grpSpPr>
        <p:grpSp>
          <p:nvGrpSpPr>
            <p:cNvPr id="59" name="Groupe 58">
              <a:extLst>
                <a:ext uri="{FF2B5EF4-FFF2-40B4-BE49-F238E27FC236}">
                  <a16:creationId xmlns:a16="http://schemas.microsoft.com/office/drawing/2014/main" id="{926AE4D7-31E4-4BED-A1DA-6D19FA0ABBC6}"/>
                </a:ext>
              </a:extLst>
            </p:cNvPr>
            <p:cNvGrpSpPr/>
            <p:nvPr userDrawn="1"/>
          </p:nvGrpSpPr>
          <p:grpSpPr>
            <a:xfrm>
              <a:off x="8372431" y="2081920"/>
              <a:ext cx="3819569" cy="1800951"/>
              <a:chOff x="0" y="2081745"/>
              <a:chExt cx="3819569" cy="1800951"/>
            </a:xfrm>
          </p:grpSpPr>
          <p:sp>
            <p:nvSpPr>
              <p:cNvPr id="60" name="Rectangle 59">
                <a:extLst>
                  <a:ext uri="{FF2B5EF4-FFF2-40B4-BE49-F238E27FC236}">
                    <a16:creationId xmlns:a16="http://schemas.microsoft.com/office/drawing/2014/main" id="{860AE7C7-43D3-46AA-9E5C-436F95B4E928}"/>
                  </a:ext>
                </a:extLst>
              </p:cNvPr>
              <p:cNvSpPr>
                <a:spLocks/>
              </p:cNvSpPr>
              <p:nvPr userDrawn="1"/>
            </p:nvSpPr>
            <p:spPr>
              <a:xfrm>
                <a:off x="0" y="2081745"/>
                <a:ext cx="3819569" cy="180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noProof="0"/>
              </a:p>
            </p:txBody>
          </p:sp>
          <p:cxnSp>
            <p:nvCxnSpPr>
              <p:cNvPr id="61" name="Connecteur droit 60">
                <a:extLst>
                  <a:ext uri="{FF2B5EF4-FFF2-40B4-BE49-F238E27FC236}">
                    <a16:creationId xmlns:a16="http://schemas.microsoft.com/office/drawing/2014/main" id="{0BFB226A-7698-4CE2-BDC6-19162882E9D3}"/>
                  </a:ext>
                </a:extLst>
              </p:cNvPr>
              <p:cNvCxnSpPr>
                <a:cxnSpLocks/>
              </p:cNvCxnSpPr>
              <p:nvPr userDrawn="1"/>
            </p:nvCxnSpPr>
            <p:spPr>
              <a:xfrm>
                <a:off x="0" y="2081745"/>
                <a:ext cx="381956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 name="Groupe 63">
              <a:extLst>
                <a:ext uri="{FF2B5EF4-FFF2-40B4-BE49-F238E27FC236}">
                  <a16:creationId xmlns:a16="http://schemas.microsoft.com/office/drawing/2014/main" id="{D1D1B23A-64F1-4996-BB56-9AF99AB29076}"/>
                </a:ext>
              </a:extLst>
            </p:cNvPr>
            <p:cNvGrpSpPr/>
            <p:nvPr userDrawn="1"/>
          </p:nvGrpSpPr>
          <p:grpSpPr>
            <a:xfrm>
              <a:off x="11311444" y="1806442"/>
              <a:ext cx="587037" cy="587037"/>
              <a:chOff x="9118214" y="1973824"/>
              <a:chExt cx="587037" cy="587037"/>
            </a:xfrm>
          </p:grpSpPr>
          <p:sp>
            <p:nvSpPr>
              <p:cNvPr id="33" name="Ellipse 65">
                <a:extLst>
                  <a:ext uri="{FF2B5EF4-FFF2-40B4-BE49-F238E27FC236}">
                    <a16:creationId xmlns:a16="http://schemas.microsoft.com/office/drawing/2014/main" id="{979D69B5-305E-4CFC-BA02-6054092FEEED}"/>
                  </a:ext>
                </a:extLst>
              </p:cNvPr>
              <p:cNvSpPr/>
              <p:nvPr/>
            </p:nvSpPr>
            <p:spPr>
              <a:xfrm>
                <a:off x="9118214" y="1973824"/>
                <a:ext cx="587037" cy="587037"/>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Shape 2539">
                <a:extLst>
                  <a:ext uri="{FF2B5EF4-FFF2-40B4-BE49-F238E27FC236}">
                    <a16:creationId xmlns:a16="http://schemas.microsoft.com/office/drawing/2014/main" id="{52C53E51-53A0-41F4-B659-498360CC5FA4}"/>
                  </a:ext>
                </a:extLst>
              </p:cNvPr>
              <p:cNvSpPr/>
              <p:nvPr/>
            </p:nvSpPr>
            <p:spPr>
              <a:xfrm>
                <a:off x="9291133" y="2172833"/>
                <a:ext cx="273485" cy="18646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9525">
                <a:solidFill>
                  <a:schemeClr val="tx2"/>
                </a:solidFill>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Nexa Book"/>
                    <a:ea typeface="Nexa Book"/>
                    <a:cs typeface="Nexa Book"/>
                    <a:sym typeface="Nexa Book"/>
                  </a:defRPr>
                </a:pPr>
                <a:endParaRPr lang="en-US" sz="2999" noProof="0">
                  <a:solidFill>
                    <a:srgbClr val="FFFFFF"/>
                  </a:solidFill>
                  <a:effectLst>
                    <a:outerShdw blurRad="38100" dist="12700" dir="5400000" rotWithShape="0">
                      <a:srgbClr val="000000">
                        <a:alpha val="50000"/>
                      </a:srgbClr>
                    </a:outerShdw>
                  </a:effectLst>
                  <a:latin typeface="Nexa Book" panose="02000000000000000000" pitchFamily="50" charset="0"/>
                  <a:ea typeface="Nexa Book"/>
                  <a:cs typeface="Nexa Book"/>
                  <a:sym typeface="Nexa Book"/>
                </a:endParaRPr>
              </a:p>
            </p:txBody>
          </p:sp>
        </p:grpSp>
      </p:grpSp>
      <p:grpSp>
        <p:nvGrpSpPr>
          <p:cNvPr id="9" name="Groupe 8">
            <a:extLst>
              <a:ext uri="{FF2B5EF4-FFF2-40B4-BE49-F238E27FC236}">
                <a16:creationId xmlns:a16="http://schemas.microsoft.com/office/drawing/2014/main" id="{79039462-0539-4FEB-BD76-5D055FB8CE96}"/>
              </a:ext>
            </a:extLst>
          </p:cNvPr>
          <p:cNvGrpSpPr/>
          <p:nvPr userDrawn="1"/>
        </p:nvGrpSpPr>
        <p:grpSpPr>
          <a:xfrm>
            <a:off x="4186216" y="1800748"/>
            <a:ext cx="3819569" cy="2081948"/>
            <a:chOff x="4186216" y="1800748"/>
            <a:chExt cx="3819569" cy="2081948"/>
          </a:xfrm>
        </p:grpSpPr>
        <p:grpSp>
          <p:nvGrpSpPr>
            <p:cNvPr id="54" name="Groupe 53">
              <a:extLst>
                <a:ext uri="{FF2B5EF4-FFF2-40B4-BE49-F238E27FC236}">
                  <a16:creationId xmlns:a16="http://schemas.microsoft.com/office/drawing/2014/main" id="{A1105095-FCD8-4C1E-B71A-914A5FD1440C}"/>
                </a:ext>
              </a:extLst>
            </p:cNvPr>
            <p:cNvGrpSpPr/>
            <p:nvPr userDrawn="1"/>
          </p:nvGrpSpPr>
          <p:grpSpPr>
            <a:xfrm>
              <a:off x="4186216" y="2081745"/>
              <a:ext cx="3819569" cy="1800951"/>
              <a:chOff x="0" y="2081745"/>
              <a:chExt cx="3819569" cy="1800951"/>
            </a:xfrm>
          </p:grpSpPr>
          <p:sp>
            <p:nvSpPr>
              <p:cNvPr id="56" name="Rectangle 55">
                <a:extLst>
                  <a:ext uri="{FF2B5EF4-FFF2-40B4-BE49-F238E27FC236}">
                    <a16:creationId xmlns:a16="http://schemas.microsoft.com/office/drawing/2014/main" id="{EB7DDBEC-8D60-4387-90E1-DCAB6ED8F98D}"/>
                  </a:ext>
                </a:extLst>
              </p:cNvPr>
              <p:cNvSpPr>
                <a:spLocks/>
              </p:cNvSpPr>
              <p:nvPr userDrawn="1"/>
            </p:nvSpPr>
            <p:spPr>
              <a:xfrm>
                <a:off x="0" y="2081745"/>
                <a:ext cx="3819569" cy="180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noProof="0"/>
              </a:p>
            </p:txBody>
          </p:sp>
          <p:cxnSp>
            <p:nvCxnSpPr>
              <p:cNvPr id="58" name="Connecteur droit 57">
                <a:extLst>
                  <a:ext uri="{FF2B5EF4-FFF2-40B4-BE49-F238E27FC236}">
                    <a16:creationId xmlns:a16="http://schemas.microsoft.com/office/drawing/2014/main" id="{75F88695-1604-436C-9FE5-92CA7D6A8EED}"/>
                  </a:ext>
                </a:extLst>
              </p:cNvPr>
              <p:cNvCxnSpPr>
                <a:cxnSpLocks/>
              </p:cNvCxnSpPr>
              <p:nvPr userDrawn="1"/>
            </p:nvCxnSpPr>
            <p:spPr>
              <a:xfrm>
                <a:off x="0" y="2081745"/>
                <a:ext cx="381956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5" name="Groupe 52">
              <a:extLst>
                <a:ext uri="{FF2B5EF4-FFF2-40B4-BE49-F238E27FC236}">
                  <a16:creationId xmlns:a16="http://schemas.microsoft.com/office/drawing/2014/main" id="{D6B6E2F8-952D-4E63-9C60-996C1AFCFEE6}"/>
                </a:ext>
              </a:extLst>
            </p:cNvPr>
            <p:cNvGrpSpPr/>
            <p:nvPr userDrawn="1"/>
          </p:nvGrpSpPr>
          <p:grpSpPr>
            <a:xfrm>
              <a:off x="7126840" y="1800748"/>
              <a:ext cx="587037" cy="587037"/>
              <a:chOff x="5703757" y="1973824"/>
              <a:chExt cx="587037" cy="587037"/>
            </a:xfrm>
          </p:grpSpPr>
          <p:sp>
            <p:nvSpPr>
              <p:cNvPr id="26" name="Ellipse 53">
                <a:extLst>
                  <a:ext uri="{FF2B5EF4-FFF2-40B4-BE49-F238E27FC236}">
                    <a16:creationId xmlns:a16="http://schemas.microsoft.com/office/drawing/2014/main" id="{3DBCB6D9-F57F-4706-B29B-3E708D30E588}"/>
                  </a:ext>
                </a:extLst>
              </p:cNvPr>
              <p:cNvSpPr/>
              <p:nvPr userDrawn="1"/>
            </p:nvSpPr>
            <p:spPr>
              <a:xfrm>
                <a:off x="5703757" y="1973824"/>
                <a:ext cx="587037" cy="587037"/>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7" name="Graphique 92">
                <a:extLst>
                  <a:ext uri="{FF2B5EF4-FFF2-40B4-BE49-F238E27FC236}">
                    <a16:creationId xmlns:a16="http://schemas.microsoft.com/office/drawing/2014/main" id="{DC9C9C39-2D7E-43B5-A6D0-8394E947062D}"/>
                  </a:ext>
                </a:extLst>
              </p:cNvPr>
              <p:cNvGrpSpPr/>
              <p:nvPr userDrawn="1"/>
            </p:nvGrpSpPr>
            <p:grpSpPr>
              <a:xfrm>
                <a:off x="5806717" y="2079194"/>
                <a:ext cx="381987" cy="396081"/>
                <a:chOff x="10093603" y="2552784"/>
                <a:chExt cx="398128" cy="412818"/>
              </a:xfrm>
              <a:solidFill>
                <a:schemeClr val="tx2"/>
              </a:solidFill>
            </p:grpSpPr>
            <p:sp>
              <p:nvSpPr>
                <p:cNvPr id="28" name="Forme libre 55">
                  <a:extLst>
                    <a:ext uri="{FF2B5EF4-FFF2-40B4-BE49-F238E27FC236}">
                      <a16:creationId xmlns:a16="http://schemas.microsoft.com/office/drawing/2014/main" id="{69706596-4FFF-4C4A-B011-163576E7F9E8}"/>
                    </a:ext>
                  </a:extLst>
                </p:cNvPr>
                <p:cNvSpPr/>
                <p:nvPr/>
              </p:nvSpPr>
              <p:spPr>
                <a:xfrm>
                  <a:off x="10093603" y="2552897"/>
                  <a:ext cx="398093" cy="398059"/>
                </a:xfrm>
                <a:custGeom>
                  <a:avLst/>
                  <a:gdLst>
                    <a:gd name="connsiteX0" fmla="*/ 198651 w 398093"/>
                    <a:gd name="connsiteY0" fmla="*/ 398059 h 398059"/>
                    <a:gd name="connsiteX1" fmla="*/ 102514 w 398093"/>
                    <a:gd name="connsiteY1" fmla="*/ 373098 h 398059"/>
                    <a:gd name="connsiteX2" fmla="*/ 24920 w 398093"/>
                    <a:gd name="connsiteY2" fmla="*/ 102515 h 398059"/>
                    <a:gd name="connsiteX3" fmla="*/ 295501 w 398093"/>
                    <a:gd name="connsiteY3" fmla="*/ 24920 h 398059"/>
                    <a:gd name="connsiteX4" fmla="*/ 299638 w 398093"/>
                    <a:gd name="connsiteY4" fmla="*/ 39469 h 398059"/>
                    <a:gd name="connsiteX5" fmla="*/ 285089 w 398093"/>
                    <a:gd name="connsiteY5" fmla="*/ 43605 h 398059"/>
                    <a:gd name="connsiteX6" fmla="*/ 43605 w 398093"/>
                    <a:gd name="connsiteY6" fmla="*/ 112927 h 398059"/>
                    <a:gd name="connsiteX7" fmla="*/ 112784 w 398093"/>
                    <a:gd name="connsiteY7" fmla="*/ 354412 h 398059"/>
                    <a:gd name="connsiteX8" fmla="*/ 354268 w 398093"/>
                    <a:gd name="connsiteY8" fmla="*/ 285233 h 398059"/>
                    <a:gd name="connsiteX9" fmla="*/ 354553 w 398093"/>
                    <a:gd name="connsiteY9" fmla="*/ 113498 h 398059"/>
                    <a:gd name="connsiteX10" fmla="*/ 358832 w 398093"/>
                    <a:gd name="connsiteY10" fmla="*/ 98949 h 398059"/>
                    <a:gd name="connsiteX11" fmla="*/ 373381 w 398093"/>
                    <a:gd name="connsiteY11" fmla="*/ 103228 h 398059"/>
                    <a:gd name="connsiteX12" fmla="*/ 372953 w 398093"/>
                    <a:gd name="connsiteY12" fmla="*/ 295646 h 398059"/>
                    <a:gd name="connsiteX13" fmla="*/ 198651 w 398093"/>
                    <a:gd name="connsiteY13" fmla="*/ 398059 h 3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093" h="398059">
                      <a:moveTo>
                        <a:pt x="198651" y="398059"/>
                      </a:moveTo>
                      <a:cubicBezTo>
                        <a:pt x="165987" y="398059"/>
                        <a:pt x="133038" y="390072"/>
                        <a:pt x="102514" y="373098"/>
                      </a:cubicBezTo>
                      <a:cubicBezTo>
                        <a:pt x="6520" y="319894"/>
                        <a:pt x="-28284" y="198510"/>
                        <a:pt x="24920" y="102515"/>
                      </a:cubicBezTo>
                      <a:cubicBezTo>
                        <a:pt x="78123" y="6520"/>
                        <a:pt x="199507" y="-28284"/>
                        <a:pt x="295501" y="24920"/>
                      </a:cubicBezTo>
                      <a:cubicBezTo>
                        <a:pt x="300636" y="27773"/>
                        <a:pt x="302491" y="34334"/>
                        <a:pt x="299638" y="39469"/>
                      </a:cubicBezTo>
                      <a:cubicBezTo>
                        <a:pt x="296785" y="44604"/>
                        <a:pt x="290224" y="46458"/>
                        <a:pt x="285089" y="43605"/>
                      </a:cubicBezTo>
                      <a:cubicBezTo>
                        <a:pt x="199507" y="-3893"/>
                        <a:pt x="91103" y="27202"/>
                        <a:pt x="43605" y="112927"/>
                      </a:cubicBezTo>
                      <a:cubicBezTo>
                        <a:pt x="-3893" y="198652"/>
                        <a:pt x="27202" y="306914"/>
                        <a:pt x="112784" y="354412"/>
                      </a:cubicBezTo>
                      <a:cubicBezTo>
                        <a:pt x="198509" y="401911"/>
                        <a:pt x="306770" y="370816"/>
                        <a:pt x="354268" y="285233"/>
                      </a:cubicBezTo>
                      <a:cubicBezTo>
                        <a:pt x="384079" y="231601"/>
                        <a:pt x="384079" y="167415"/>
                        <a:pt x="354553" y="113498"/>
                      </a:cubicBezTo>
                      <a:cubicBezTo>
                        <a:pt x="351700" y="108363"/>
                        <a:pt x="353555" y="101801"/>
                        <a:pt x="358832" y="98949"/>
                      </a:cubicBezTo>
                      <a:cubicBezTo>
                        <a:pt x="363967" y="96096"/>
                        <a:pt x="370528" y="97950"/>
                        <a:pt x="373381" y="103228"/>
                      </a:cubicBezTo>
                      <a:cubicBezTo>
                        <a:pt x="406473" y="163563"/>
                        <a:pt x="406330" y="235453"/>
                        <a:pt x="372953" y="295646"/>
                      </a:cubicBezTo>
                      <a:cubicBezTo>
                        <a:pt x="336866" y="360974"/>
                        <a:pt x="268686" y="398059"/>
                        <a:pt x="198651" y="398059"/>
                      </a:cubicBezTo>
                      <a:close/>
                    </a:path>
                  </a:pathLst>
                </a:custGeom>
                <a:grpFill/>
                <a:ln w="1397" cap="flat">
                  <a:noFill/>
                  <a:prstDash val="solid"/>
                  <a:miter/>
                </a:ln>
              </p:spPr>
              <p:txBody>
                <a:bodyPr rtlCol="0" anchor="ctr"/>
                <a:lstStyle/>
                <a:p>
                  <a:endParaRPr lang="en-US" noProof="0"/>
                </a:p>
              </p:txBody>
            </p:sp>
            <p:sp>
              <p:nvSpPr>
                <p:cNvPr id="29" name="Forme libre 56">
                  <a:extLst>
                    <a:ext uri="{FF2B5EF4-FFF2-40B4-BE49-F238E27FC236}">
                      <a16:creationId xmlns:a16="http://schemas.microsoft.com/office/drawing/2014/main" id="{6267EC2F-18D9-4B7F-A01E-32A3F037FD13}"/>
                    </a:ext>
                  </a:extLst>
                </p:cNvPr>
                <p:cNvSpPr/>
                <p:nvPr/>
              </p:nvSpPr>
              <p:spPr>
                <a:xfrm>
                  <a:off x="10175480" y="2634745"/>
                  <a:ext cx="234176" cy="234337"/>
                </a:xfrm>
                <a:custGeom>
                  <a:avLst/>
                  <a:gdLst>
                    <a:gd name="connsiteX0" fmla="*/ 117059 w 234176"/>
                    <a:gd name="connsiteY0" fmla="*/ 234338 h 234337"/>
                    <a:gd name="connsiteX1" fmla="*/ 63998 w 234176"/>
                    <a:gd name="connsiteY1" fmla="*/ 221500 h 234337"/>
                    <a:gd name="connsiteX2" fmla="*/ 12792 w 234176"/>
                    <a:gd name="connsiteY2" fmla="*/ 63886 h 234337"/>
                    <a:gd name="connsiteX3" fmla="*/ 170405 w 234176"/>
                    <a:gd name="connsiteY3" fmla="*/ 12822 h 234337"/>
                    <a:gd name="connsiteX4" fmla="*/ 175112 w 234176"/>
                    <a:gd name="connsiteY4" fmla="*/ 27228 h 234337"/>
                    <a:gd name="connsiteX5" fmla="*/ 160706 w 234176"/>
                    <a:gd name="connsiteY5" fmla="*/ 31935 h 234337"/>
                    <a:gd name="connsiteX6" fmla="*/ 31905 w 234176"/>
                    <a:gd name="connsiteY6" fmla="*/ 73728 h 234337"/>
                    <a:gd name="connsiteX7" fmla="*/ 73697 w 234176"/>
                    <a:gd name="connsiteY7" fmla="*/ 202529 h 234337"/>
                    <a:gd name="connsiteX8" fmla="*/ 146727 w 234176"/>
                    <a:gd name="connsiteY8" fmla="*/ 208235 h 234337"/>
                    <a:gd name="connsiteX9" fmla="*/ 202498 w 234176"/>
                    <a:gd name="connsiteY9" fmla="*/ 160594 h 234337"/>
                    <a:gd name="connsiteX10" fmla="*/ 212911 w 234176"/>
                    <a:gd name="connsiteY10" fmla="*/ 115949 h 234337"/>
                    <a:gd name="connsiteX11" fmla="*/ 203069 w 234176"/>
                    <a:gd name="connsiteY11" fmla="*/ 74869 h 234337"/>
                    <a:gd name="connsiteX12" fmla="*/ 207918 w 234176"/>
                    <a:gd name="connsiteY12" fmla="*/ 60605 h 234337"/>
                    <a:gd name="connsiteX13" fmla="*/ 222182 w 234176"/>
                    <a:gd name="connsiteY13" fmla="*/ 65455 h 234337"/>
                    <a:gd name="connsiteX14" fmla="*/ 234164 w 234176"/>
                    <a:gd name="connsiteY14" fmla="*/ 115663 h 234337"/>
                    <a:gd name="connsiteX15" fmla="*/ 221326 w 234176"/>
                    <a:gd name="connsiteY15" fmla="*/ 170293 h 234337"/>
                    <a:gd name="connsiteX16" fmla="*/ 153146 w 234176"/>
                    <a:gd name="connsiteY16" fmla="*/ 228489 h 234337"/>
                    <a:gd name="connsiteX17" fmla="*/ 117059 w 234176"/>
                    <a:gd name="connsiteY17" fmla="*/ 234338 h 23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4176" h="234337">
                      <a:moveTo>
                        <a:pt x="117059" y="234338"/>
                      </a:moveTo>
                      <a:cubicBezTo>
                        <a:pt x="98801" y="234338"/>
                        <a:pt x="80687" y="230058"/>
                        <a:pt x="63998" y="221500"/>
                      </a:cubicBezTo>
                      <a:cubicBezTo>
                        <a:pt x="6373" y="192117"/>
                        <a:pt x="-16592" y="121511"/>
                        <a:pt x="12792" y="63886"/>
                      </a:cubicBezTo>
                      <a:cubicBezTo>
                        <a:pt x="42175" y="6260"/>
                        <a:pt x="112780" y="-16562"/>
                        <a:pt x="170405" y="12822"/>
                      </a:cubicBezTo>
                      <a:cubicBezTo>
                        <a:pt x="175683" y="15532"/>
                        <a:pt x="177822" y="21950"/>
                        <a:pt x="175112" y="27228"/>
                      </a:cubicBezTo>
                      <a:cubicBezTo>
                        <a:pt x="172402" y="32506"/>
                        <a:pt x="165983" y="34645"/>
                        <a:pt x="160706" y="31935"/>
                      </a:cubicBezTo>
                      <a:cubicBezTo>
                        <a:pt x="113636" y="7972"/>
                        <a:pt x="55868" y="26800"/>
                        <a:pt x="31905" y="73728"/>
                      </a:cubicBezTo>
                      <a:cubicBezTo>
                        <a:pt x="7942" y="120798"/>
                        <a:pt x="26770" y="178566"/>
                        <a:pt x="73697" y="202529"/>
                      </a:cubicBezTo>
                      <a:cubicBezTo>
                        <a:pt x="96519" y="214083"/>
                        <a:pt x="122479" y="216223"/>
                        <a:pt x="146727" y="208235"/>
                      </a:cubicBezTo>
                      <a:cubicBezTo>
                        <a:pt x="171118" y="200390"/>
                        <a:pt x="190802" y="183416"/>
                        <a:pt x="202498" y="160594"/>
                      </a:cubicBezTo>
                      <a:cubicBezTo>
                        <a:pt x="209487" y="146758"/>
                        <a:pt x="213196" y="131353"/>
                        <a:pt x="212911" y="115949"/>
                      </a:cubicBezTo>
                      <a:cubicBezTo>
                        <a:pt x="212768" y="101827"/>
                        <a:pt x="209345" y="87706"/>
                        <a:pt x="203069" y="74869"/>
                      </a:cubicBezTo>
                      <a:cubicBezTo>
                        <a:pt x="200501" y="69591"/>
                        <a:pt x="202641" y="63173"/>
                        <a:pt x="207918" y="60605"/>
                      </a:cubicBezTo>
                      <a:cubicBezTo>
                        <a:pt x="213196" y="58038"/>
                        <a:pt x="219615" y="60177"/>
                        <a:pt x="222182" y="65455"/>
                      </a:cubicBezTo>
                      <a:cubicBezTo>
                        <a:pt x="229742" y="81002"/>
                        <a:pt x="233878" y="98404"/>
                        <a:pt x="234164" y="115663"/>
                      </a:cubicBezTo>
                      <a:cubicBezTo>
                        <a:pt x="234449" y="134491"/>
                        <a:pt x="230027" y="153320"/>
                        <a:pt x="221326" y="170293"/>
                      </a:cubicBezTo>
                      <a:cubicBezTo>
                        <a:pt x="207063" y="198108"/>
                        <a:pt x="182957" y="218790"/>
                        <a:pt x="153146" y="228489"/>
                      </a:cubicBezTo>
                      <a:cubicBezTo>
                        <a:pt x="141450" y="232483"/>
                        <a:pt x="129183" y="234338"/>
                        <a:pt x="117059" y="234338"/>
                      </a:cubicBezTo>
                      <a:close/>
                    </a:path>
                  </a:pathLst>
                </a:custGeom>
                <a:grpFill/>
                <a:ln w="1397" cap="flat">
                  <a:noFill/>
                  <a:prstDash val="solid"/>
                  <a:miter/>
                </a:ln>
              </p:spPr>
              <p:txBody>
                <a:bodyPr rtlCol="0" anchor="ctr"/>
                <a:lstStyle/>
                <a:p>
                  <a:endParaRPr lang="en-US" noProof="0"/>
                </a:p>
              </p:txBody>
            </p:sp>
            <p:sp>
              <p:nvSpPr>
                <p:cNvPr id="30" name="Forme libre 60">
                  <a:extLst>
                    <a:ext uri="{FF2B5EF4-FFF2-40B4-BE49-F238E27FC236}">
                      <a16:creationId xmlns:a16="http://schemas.microsoft.com/office/drawing/2014/main" id="{DF7F2E08-E4F2-4D4D-BA6C-43D013ECF6E8}"/>
                    </a:ext>
                  </a:extLst>
                </p:cNvPr>
                <p:cNvSpPr/>
                <p:nvPr/>
              </p:nvSpPr>
              <p:spPr>
                <a:xfrm>
                  <a:off x="10295998" y="2552784"/>
                  <a:ext cx="195732" cy="195769"/>
                </a:xfrm>
                <a:custGeom>
                  <a:avLst/>
                  <a:gdLst>
                    <a:gd name="connsiteX0" fmla="*/ 10662 w 195732"/>
                    <a:gd name="connsiteY0" fmla="*/ 195770 h 195769"/>
                    <a:gd name="connsiteX1" fmla="*/ 3102 w 195732"/>
                    <a:gd name="connsiteY1" fmla="*/ 192632 h 195769"/>
                    <a:gd name="connsiteX2" fmla="*/ 3102 w 195732"/>
                    <a:gd name="connsiteY2" fmla="*/ 177512 h 195769"/>
                    <a:gd name="connsiteX3" fmla="*/ 69856 w 195732"/>
                    <a:gd name="connsiteY3" fmla="*/ 110758 h 195769"/>
                    <a:gd name="connsiteX4" fmla="*/ 126483 w 195732"/>
                    <a:gd name="connsiteY4" fmla="*/ 5634 h 195769"/>
                    <a:gd name="connsiteX5" fmla="*/ 138465 w 195732"/>
                    <a:gd name="connsiteY5" fmla="*/ 356 h 195769"/>
                    <a:gd name="connsiteX6" fmla="*/ 146595 w 195732"/>
                    <a:gd name="connsiteY6" fmla="*/ 10769 h 195769"/>
                    <a:gd name="connsiteX7" fmla="*/ 146595 w 195732"/>
                    <a:gd name="connsiteY7" fmla="*/ 49138 h 195769"/>
                    <a:gd name="connsiteX8" fmla="*/ 184964 w 195732"/>
                    <a:gd name="connsiteY8" fmla="*/ 49138 h 195769"/>
                    <a:gd name="connsiteX9" fmla="*/ 195377 w 195732"/>
                    <a:gd name="connsiteY9" fmla="*/ 57269 h 195769"/>
                    <a:gd name="connsiteX10" fmla="*/ 190099 w 195732"/>
                    <a:gd name="connsiteY10" fmla="*/ 69250 h 195769"/>
                    <a:gd name="connsiteX11" fmla="*/ 84976 w 195732"/>
                    <a:gd name="connsiteY11" fmla="*/ 125877 h 195769"/>
                    <a:gd name="connsiteX12" fmla="*/ 18222 w 195732"/>
                    <a:gd name="connsiteY12" fmla="*/ 192632 h 195769"/>
                    <a:gd name="connsiteX13" fmla="*/ 10662 w 195732"/>
                    <a:gd name="connsiteY13" fmla="*/ 195770 h 195769"/>
                    <a:gd name="connsiteX14" fmla="*/ 125199 w 195732"/>
                    <a:gd name="connsiteY14" fmla="*/ 53275 h 195769"/>
                    <a:gd name="connsiteX15" fmla="*/ 104945 w 195732"/>
                    <a:gd name="connsiteY15" fmla="*/ 90931 h 195769"/>
                    <a:gd name="connsiteX16" fmla="*/ 142601 w 195732"/>
                    <a:gd name="connsiteY16" fmla="*/ 70677 h 195769"/>
                    <a:gd name="connsiteX17" fmla="*/ 135897 w 195732"/>
                    <a:gd name="connsiteY17" fmla="*/ 70677 h 195769"/>
                    <a:gd name="connsiteX18" fmla="*/ 125199 w 195732"/>
                    <a:gd name="connsiteY18" fmla="*/ 59979 h 195769"/>
                    <a:gd name="connsiteX19" fmla="*/ 125199 w 195732"/>
                    <a:gd name="connsiteY19" fmla="*/ 53275 h 19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732" h="195769">
                      <a:moveTo>
                        <a:pt x="10662" y="195770"/>
                      </a:moveTo>
                      <a:cubicBezTo>
                        <a:pt x="7952" y="195770"/>
                        <a:pt x="5242" y="194771"/>
                        <a:pt x="3102" y="192632"/>
                      </a:cubicBezTo>
                      <a:cubicBezTo>
                        <a:pt x="-1034" y="188495"/>
                        <a:pt x="-1034" y="181649"/>
                        <a:pt x="3102" y="177512"/>
                      </a:cubicBezTo>
                      <a:lnTo>
                        <a:pt x="69856" y="110758"/>
                      </a:lnTo>
                      <a:lnTo>
                        <a:pt x="126483" y="5634"/>
                      </a:lnTo>
                      <a:cubicBezTo>
                        <a:pt x="128765" y="1355"/>
                        <a:pt x="133758" y="-927"/>
                        <a:pt x="138465" y="356"/>
                      </a:cubicBezTo>
                      <a:cubicBezTo>
                        <a:pt x="143172" y="1497"/>
                        <a:pt x="146595" y="5777"/>
                        <a:pt x="146595" y="10769"/>
                      </a:cubicBezTo>
                      <a:lnTo>
                        <a:pt x="146595" y="49138"/>
                      </a:lnTo>
                      <a:lnTo>
                        <a:pt x="184964" y="49138"/>
                      </a:lnTo>
                      <a:cubicBezTo>
                        <a:pt x="189814" y="49138"/>
                        <a:pt x="194093" y="52419"/>
                        <a:pt x="195377" y="57269"/>
                      </a:cubicBezTo>
                      <a:cubicBezTo>
                        <a:pt x="196660" y="62118"/>
                        <a:pt x="194378" y="66968"/>
                        <a:pt x="190099" y="69250"/>
                      </a:cubicBezTo>
                      <a:lnTo>
                        <a:pt x="84976" y="125877"/>
                      </a:lnTo>
                      <a:lnTo>
                        <a:pt x="18222" y="192632"/>
                      </a:lnTo>
                      <a:cubicBezTo>
                        <a:pt x="16225" y="194771"/>
                        <a:pt x="13515" y="195770"/>
                        <a:pt x="10662" y="195770"/>
                      </a:cubicBezTo>
                      <a:close/>
                      <a:moveTo>
                        <a:pt x="125199" y="53275"/>
                      </a:moveTo>
                      <a:lnTo>
                        <a:pt x="104945" y="90931"/>
                      </a:lnTo>
                      <a:lnTo>
                        <a:pt x="142601" y="70677"/>
                      </a:lnTo>
                      <a:lnTo>
                        <a:pt x="135897" y="70677"/>
                      </a:lnTo>
                      <a:cubicBezTo>
                        <a:pt x="130049" y="70677"/>
                        <a:pt x="125199" y="65827"/>
                        <a:pt x="125199" y="59979"/>
                      </a:cubicBezTo>
                      <a:lnTo>
                        <a:pt x="125199" y="53275"/>
                      </a:lnTo>
                      <a:close/>
                    </a:path>
                  </a:pathLst>
                </a:custGeom>
                <a:grpFill/>
                <a:ln w="1397" cap="flat">
                  <a:noFill/>
                  <a:prstDash val="solid"/>
                  <a:miter/>
                </a:ln>
              </p:spPr>
              <p:txBody>
                <a:bodyPr rtlCol="0" anchor="ctr"/>
                <a:lstStyle/>
                <a:p>
                  <a:endParaRPr lang="en-US" noProof="0"/>
                </a:p>
              </p:txBody>
            </p:sp>
            <p:sp>
              <p:nvSpPr>
                <p:cNvPr id="31" name="Forme libre 61">
                  <a:extLst>
                    <a:ext uri="{FF2B5EF4-FFF2-40B4-BE49-F238E27FC236}">
                      <a16:creationId xmlns:a16="http://schemas.microsoft.com/office/drawing/2014/main" id="{46E33307-D16B-4F77-A41E-E2DA2A8D9784}"/>
                    </a:ext>
                  </a:extLst>
                </p:cNvPr>
                <p:cNvSpPr/>
                <p:nvPr/>
              </p:nvSpPr>
              <p:spPr>
                <a:xfrm>
                  <a:off x="10265581" y="2724734"/>
                  <a:ext cx="54201" cy="54202"/>
                </a:xfrm>
                <a:custGeom>
                  <a:avLst/>
                  <a:gdLst>
                    <a:gd name="connsiteX0" fmla="*/ 27101 w 54201"/>
                    <a:gd name="connsiteY0" fmla="*/ 54202 h 54202"/>
                    <a:gd name="connsiteX1" fmla="*/ 0 w 54201"/>
                    <a:gd name="connsiteY1" fmla="*/ 27101 h 54202"/>
                    <a:gd name="connsiteX2" fmla="*/ 27101 w 54201"/>
                    <a:gd name="connsiteY2" fmla="*/ 0 h 54202"/>
                    <a:gd name="connsiteX3" fmla="*/ 54202 w 54201"/>
                    <a:gd name="connsiteY3" fmla="*/ 27101 h 54202"/>
                    <a:gd name="connsiteX4" fmla="*/ 27101 w 54201"/>
                    <a:gd name="connsiteY4" fmla="*/ 54202 h 54202"/>
                    <a:gd name="connsiteX5" fmla="*/ 27101 w 54201"/>
                    <a:gd name="connsiteY5" fmla="*/ 21538 h 54202"/>
                    <a:gd name="connsiteX6" fmla="*/ 21396 w 54201"/>
                    <a:gd name="connsiteY6" fmla="*/ 27244 h 54202"/>
                    <a:gd name="connsiteX7" fmla="*/ 27101 w 54201"/>
                    <a:gd name="connsiteY7" fmla="*/ 32949 h 54202"/>
                    <a:gd name="connsiteX8" fmla="*/ 32806 w 54201"/>
                    <a:gd name="connsiteY8" fmla="*/ 27244 h 54202"/>
                    <a:gd name="connsiteX9" fmla="*/ 27101 w 54201"/>
                    <a:gd name="connsiteY9" fmla="*/ 21538 h 5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01" h="54202">
                      <a:moveTo>
                        <a:pt x="27101" y="54202"/>
                      </a:moveTo>
                      <a:cubicBezTo>
                        <a:pt x="12124" y="54202"/>
                        <a:pt x="0" y="42078"/>
                        <a:pt x="0" y="27101"/>
                      </a:cubicBezTo>
                      <a:cubicBezTo>
                        <a:pt x="0" y="12124"/>
                        <a:pt x="12124" y="0"/>
                        <a:pt x="27101" y="0"/>
                      </a:cubicBezTo>
                      <a:cubicBezTo>
                        <a:pt x="42078" y="0"/>
                        <a:pt x="54202" y="12124"/>
                        <a:pt x="54202" y="27101"/>
                      </a:cubicBezTo>
                      <a:cubicBezTo>
                        <a:pt x="54202" y="42078"/>
                        <a:pt x="41935" y="54202"/>
                        <a:pt x="27101" y="54202"/>
                      </a:cubicBezTo>
                      <a:close/>
                      <a:moveTo>
                        <a:pt x="27101" y="21538"/>
                      </a:moveTo>
                      <a:cubicBezTo>
                        <a:pt x="23963" y="21538"/>
                        <a:pt x="21396" y="24106"/>
                        <a:pt x="21396" y="27244"/>
                      </a:cubicBezTo>
                      <a:cubicBezTo>
                        <a:pt x="21396" y="30382"/>
                        <a:pt x="23963" y="32949"/>
                        <a:pt x="27101" y="32949"/>
                      </a:cubicBezTo>
                      <a:cubicBezTo>
                        <a:pt x="30239" y="32949"/>
                        <a:pt x="32806" y="30382"/>
                        <a:pt x="32806" y="27244"/>
                      </a:cubicBezTo>
                      <a:cubicBezTo>
                        <a:pt x="32664" y="24106"/>
                        <a:pt x="30239" y="21538"/>
                        <a:pt x="27101" y="21538"/>
                      </a:cubicBezTo>
                      <a:close/>
                    </a:path>
                  </a:pathLst>
                </a:custGeom>
                <a:grpFill/>
                <a:ln w="1397" cap="flat">
                  <a:noFill/>
                  <a:prstDash val="solid"/>
                  <a:miter/>
                </a:ln>
              </p:spPr>
              <p:txBody>
                <a:bodyPr rtlCol="0" anchor="ctr"/>
                <a:lstStyle/>
                <a:p>
                  <a:endParaRPr lang="en-US" noProof="0"/>
                </a:p>
              </p:txBody>
            </p:sp>
          </p:grpSp>
        </p:grpSp>
      </p:grpSp>
      <p:grpSp>
        <p:nvGrpSpPr>
          <p:cNvPr id="38" name="Groupe 69">
            <a:extLst>
              <a:ext uri="{FF2B5EF4-FFF2-40B4-BE49-F238E27FC236}">
                <a16:creationId xmlns:a16="http://schemas.microsoft.com/office/drawing/2014/main" id="{0CED996C-648D-4CC5-9C2A-BD9CACAEA554}"/>
              </a:ext>
            </a:extLst>
          </p:cNvPr>
          <p:cNvGrpSpPr/>
          <p:nvPr userDrawn="1"/>
        </p:nvGrpSpPr>
        <p:grpSpPr>
          <a:xfrm>
            <a:off x="5028252" y="3963557"/>
            <a:ext cx="587037" cy="587037"/>
            <a:chOff x="3973114" y="3993771"/>
            <a:chExt cx="587037" cy="587037"/>
          </a:xfrm>
        </p:grpSpPr>
        <p:sp>
          <p:nvSpPr>
            <p:cNvPr id="39" name="Ellipse 71">
              <a:extLst>
                <a:ext uri="{FF2B5EF4-FFF2-40B4-BE49-F238E27FC236}">
                  <a16:creationId xmlns:a16="http://schemas.microsoft.com/office/drawing/2014/main" id="{32FCF062-D6E1-42FB-AF15-3F371BF37946}"/>
                </a:ext>
              </a:extLst>
            </p:cNvPr>
            <p:cNvSpPr/>
            <p:nvPr userDrawn="1"/>
          </p:nvSpPr>
          <p:spPr>
            <a:xfrm>
              <a:off x="3973114" y="3993771"/>
              <a:ext cx="587037" cy="587037"/>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Shape 2591">
              <a:extLst>
                <a:ext uri="{FF2B5EF4-FFF2-40B4-BE49-F238E27FC236}">
                  <a16:creationId xmlns:a16="http://schemas.microsoft.com/office/drawing/2014/main" id="{72818EE2-383C-4347-9CBA-A2515185927A}"/>
                </a:ext>
              </a:extLst>
            </p:cNvPr>
            <p:cNvSpPr/>
            <p:nvPr userDrawn="1"/>
          </p:nvSpPr>
          <p:spPr>
            <a:xfrm>
              <a:off x="4104302" y="4127887"/>
              <a:ext cx="321493" cy="321493"/>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2"/>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Nexa Book"/>
                  <a:ea typeface="Nexa Book"/>
                  <a:cs typeface="Nexa Book"/>
                  <a:sym typeface="Nexa Book"/>
                </a:defRPr>
              </a:pPr>
              <a:endParaRPr lang="en-US" sz="2999" noProof="0">
                <a:solidFill>
                  <a:srgbClr val="FFFFFF"/>
                </a:solidFill>
                <a:effectLst>
                  <a:outerShdw blurRad="38100" dist="12700" dir="5400000" rotWithShape="0">
                    <a:srgbClr val="000000">
                      <a:alpha val="50000"/>
                    </a:srgbClr>
                  </a:outerShdw>
                </a:effectLst>
                <a:latin typeface="Nexa Book" panose="02000000000000000000" pitchFamily="50" charset="0"/>
                <a:ea typeface="Nexa Book"/>
                <a:cs typeface="Nexa Book"/>
                <a:sym typeface="Nexa Book"/>
              </a:endParaRPr>
            </a:p>
          </p:txBody>
        </p:sp>
      </p:grpSp>
      <p:sp>
        <p:nvSpPr>
          <p:cNvPr id="69" name="Espace réservé du texte 67">
            <a:extLst>
              <a:ext uri="{FF2B5EF4-FFF2-40B4-BE49-F238E27FC236}">
                <a16:creationId xmlns:a16="http://schemas.microsoft.com/office/drawing/2014/main" id="{9868D341-75CA-423B-9ECE-D22F60650858}"/>
              </a:ext>
            </a:extLst>
          </p:cNvPr>
          <p:cNvSpPr>
            <a:spLocks noGrp="1"/>
          </p:cNvSpPr>
          <p:nvPr>
            <p:ph type="body" sz="quarter" idx="22" hasCustomPrompt="1"/>
          </p:nvPr>
        </p:nvSpPr>
        <p:spPr>
          <a:xfrm>
            <a:off x="380020" y="1840807"/>
            <a:ext cx="2556000" cy="179893"/>
          </a:xfrm>
          <a:prstGeom prst="rect">
            <a:avLst/>
          </a:prstGeom>
        </p:spPr>
        <p:txBody>
          <a:bodyPr lIns="0" tIns="0" bIns="0" anchor="t" anchorCtr="0">
            <a:normAutofit/>
          </a:bodyPr>
          <a:lstStyle>
            <a:lvl1pPr>
              <a:defRPr sz="800" b="0" i="0">
                <a:solidFill>
                  <a:schemeClr val="accent1"/>
                </a:solidFill>
                <a:latin typeface="Nexa Book" panose="02000000000000000000" pitchFamily="2" charset="77"/>
              </a:defRPr>
            </a:lvl1pPr>
          </a:lstStyle>
          <a:p>
            <a:pPr lvl="0"/>
            <a:r>
              <a:rPr lang="en-US" noProof="0" dirty="0"/>
              <a:t>Function</a:t>
            </a:r>
          </a:p>
        </p:txBody>
      </p:sp>
      <p:sp>
        <p:nvSpPr>
          <p:cNvPr id="71" name="Espace réservé du texte 81">
            <a:extLst>
              <a:ext uri="{FF2B5EF4-FFF2-40B4-BE49-F238E27FC236}">
                <a16:creationId xmlns:a16="http://schemas.microsoft.com/office/drawing/2014/main" id="{8611F89A-A5E5-4D19-8AEA-EE98A3FFC768}"/>
              </a:ext>
            </a:extLst>
          </p:cNvPr>
          <p:cNvSpPr>
            <a:spLocks noGrp="1"/>
          </p:cNvSpPr>
          <p:nvPr>
            <p:ph type="body" sz="quarter" idx="24" hasCustomPrompt="1"/>
          </p:nvPr>
        </p:nvSpPr>
        <p:spPr>
          <a:xfrm>
            <a:off x="380020" y="2670699"/>
            <a:ext cx="3058333" cy="1210739"/>
          </a:xfrm>
          <a:prstGeom prst="rect">
            <a:avLst/>
          </a:prstGeom>
        </p:spPr>
        <p:txBody>
          <a:bodyPr lIns="0">
            <a:normAutofit/>
          </a:bodyPr>
          <a:lstStyle>
            <a:lvl1pPr marL="171450" indent="-171450">
              <a:lnSpc>
                <a:spcPct val="100000"/>
              </a:lnSpc>
              <a:spcBef>
                <a:spcPts val="0"/>
              </a:spcBef>
              <a:buClr>
                <a:schemeClr val="tx2"/>
              </a:buClr>
              <a:buFont typeface="Nexa Book" panose="020B0604020202020204" pitchFamily="34" charset="0"/>
              <a:buChar char="•"/>
              <a:defRPr sz="1000" b="0" i="0">
                <a:solidFill>
                  <a:schemeClr val="tx1"/>
                </a:solidFill>
                <a:latin typeface="Nexa Book" panose="02000000000000000000" pitchFamily="2" charset="77"/>
              </a:defRPr>
            </a:lvl1pPr>
            <a:lvl2pPr marL="173736" indent="-180000">
              <a:spcBef>
                <a:spcPts val="0"/>
              </a:spcBef>
              <a:defRPr sz="1000"/>
            </a:lvl2pPr>
            <a:lvl3pPr marL="173736" indent="-180000">
              <a:spcBef>
                <a:spcPts val="0"/>
              </a:spcBef>
              <a:defRPr/>
            </a:lvl3pPr>
            <a:lvl4pPr marL="173736" indent="-180000">
              <a:defRPr/>
            </a:lvl4pPr>
            <a:lvl5pPr marL="173736">
              <a:spcBef>
                <a:spcPts val="0"/>
              </a:spcBef>
              <a:defRPr/>
            </a:lvl5pPr>
            <a:lvl6pPr marL="173736">
              <a:spcBef>
                <a:spcPts val="0"/>
              </a:spcBef>
              <a:defRPr/>
            </a:lvl6pPr>
            <a:lvl7pPr marL="173736">
              <a:spcBef>
                <a:spcPts val="0"/>
              </a:spcBef>
              <a:defRPr/>
            </a:lvl7pPr>
            <a:lvl8pPr marL="173736">
              <a:spcBef>
                <a:spcPts val="0"/>
              </a:spcBef>
              <a:defRPr/>
            </a:lvl8pPr>
            <a:lvl9pPr marL="173736">
              <a:spcBef>
                <a:spcPts val="0"/>
              </a:spcBef>
              <a:defRPr/>
            </a:lvl9pPr>
          </a:lstStyle>
          <a:p>
            <a:pPr lvl="0"/>
            <a:r>
              <a:rPr lang="en-US" noProof="0" dirty="0"/>
              <a:t>Click to edit the text</a:t>
            </a:r>
          </a:p>
          <a:p>
            <a:pPr lvl="0"/>
            <a:endParaRPr lang="en-US" noProof="0" dirty="0"/>
          </a:p>
          <a:p>
            <a:pPr lvl="1"/>
            <a:endParaRPr lang="en-US" noProof="0" dirty="0"/>
          </a:p>
        </p:txBody>
      </p:sp>
      <p:sp>
        <p:nvSpPr>
          <p:cNvPr id="15" name="TextBox 14">
            <a:extLst>
              <a:ext uri="{FF2B5EF4-FFF2-40B4-BE49-F238E27FC236}">
                <a16:creationId xmlns:a16="http://schemas.microsoft.com/office/drawing/2014/main" id="{F911BBDA-004C-4B64-ABCB-AB466D75B857}"/>
              </a:ext>
            </a:extLst>
          </p:cNvPr>
          <p:cNvSpPr txBox="1">
            <a:spLocks/>
          </p:cNvSpPr>
          <p:nvPr userDrawn="1"/>
        </p:nvSpPr>
        <p:spPr>
          <a:xfrm>
            <a:off x="386117" y="2329277"/>
            <a:ext cx="3039028" cy="246225"/>
          </a:xfrm>
          <a:prstGeom prst="rect">
            <a:avLst/>
          </a:prstGeom>
          <a:noFill/>
        </p:spPr>
        <p:txBody>
          <a:bodyPr vert="horz" wrap="square" lIns="0" rIns="0" rtlCol="0" anchor="ctr">
            <a:noAutofit/>
          </a:bodyPr>
          <a:lstStyle/>
          <a:p>
            <a:pPr algn="l"/>
            <a:r>
              <a:rPr lang="en-US" sz="1600" b="0" i="0" kern="1200" cap="all" baseline="0" noProof="0" dirty="0">
                <a:solidFill>
                  <a:schemeClr val="tx2"/>
                </a:solidFill>
                <a:latin typeface="Nexa XBold" panose="02000000000000000000" pitchFamily="2" charset="77"/>
                <a:ea typeface="+mn-ea"/>
                <a:cs typeface="+mn-cs"/>
              </a:rPr>
              <a:t>Mission</a:t>
            </a:r>
          </a:p>
        </p:txBody>
      </p:sp>
      <p:sp>
        <p:nvSpPr>
          <p:cNvPr id="65" name="TextBox 64">
            <a:extLst>
              <a:ext uri="{FF2B5EF4-FFF2-40B4-BE49-F238E27FC236}">
                <a16:creationId xmlns:a16="http://schemas.microsoft.com/office/drawing/2014/main" id="{76F6ACD8-54A2-495A-A57F-A4AF2724CF2B}"/>
              </a:ext>
            </a:extLst>
          </p:cNvPr>
          <p:cNvSpPr txBox="1">
            <a:spLocks/>
          </p:cNvSpPr>
          <p:nvPr userDrawn="1"/>
        </p:nvSpPr>
        <p:spPr>
          <a:xfrm>
            <a:off x="4587609" y="2329277"/>
            <a:ext cx="3039028" cy="246225"/>
          </a:xfrm>
          <a:prstGeom prst="rect">
            <a:avLst/>
          </a:prstGeom>
          <a:noFill/>
        </p:spPr>
        <p:txBody>
          <a:bodyPr vert="horz" wrap="square" lIns="0" rIns="0" rtlCol="0" anchor="ctr">
            <a:noAutofit/>
          </a:bodyPr>
          <a:lstStyle/>
          <a:p>
            <a:pPr algn="l"/>
            <a:r>
              <a:rPr lang="en-US" sz="1600" b="0" i="0" kern="1200" cap="all" baseline="0" noProof="0" dirty="0">
                <a:solidFill>
                  <a:schemeClr val="tx2"/>
                </a:solidFill>
                <a:latin typeface="Nexa XBold" panose="02000000000000000000" pitchFamily="2" charset="77"/>
                <a:ea typeface="+mn-ea"/>
                <a:cs typeface="+mn-cs"/>
              </a:rPr>
              <a:t>Objectives</a:t>
            </a:r>
          </a:p>
        </p:txBody>
      </p:sp>
      <p:sp>
        <p:nvSpPr>
          <p:cNvPr id="66" name="TextBox 65">
            <a:extLst>
              <a:ext uri="{FF2B5EF4-FFF2-40B4-BE49-F238E27FC236}">
                <a16:creationId xmlns:a16="http://schemas.microsoft.com/office/drawing/2014/main" id="{2F9CFAA5-929B-46FC-9D4F-D4885668296E}"/>
              </a:ext>
            </a:extLst>
          </p:cNvPr>
          <p:cNvSpPr txBox="1">
            <a:spLocks/>
          </p:cNvSpPr>
          <p:nvPr userDrawn="1"/>
        </p:nvSpPr>
        <p:spPr>
          <a:xfrm>
            <a:off x="8753647" y="2329277"/>
            <a:ext cx="3039028" cy="246225"/>
          </a:xfrm>
          <a:prstGeom prst="rect">
            <a:avLst/>
          </a:prstGeom>
          <a:noFill/>
        </p:spPr>
        <p:txBody>
          <a:bodyPr vert="horz" wrap="square" lIns="0" rIns="0" rtlCol="0" anchor="ctr">
            <a:noAutofit/>
          </a:bodyPr>
          <a:lstStyle/>
          <a:p>
            <a:pPr algn="l"/>
            <a:r>
              <a:rPr lang="en-US" sz="1600" b="0" i="0" kern="1200" cap="all" baseline="0" noProof="0" dirty="0">
                <a:solidFill>
                  <a:schemeClr val="tx2"/>
                </a:solidFill>
                <a:latin typeface="Nexa XBold" panose="02000000000000000000" pitchFamily="2" charset="77"/>
                <a:ea typeface="+mn-ea"/>
                <a:cs typeface="+mn-cs"/>
              </a:rPr>
              <a:t>Results</a:t>
            </a:r>
          </a:p>
        </p:txBody>
      </p:sp>
      <p:sp>
        <p:nvSpPr>
          <p:cNvPr id="67" name="TextBox 66">
            <a:extLst>
              <a:ext uri="{FF2B5EF4-FFF2-40B4-BE49-F238E27FC236}">
                <a16:creationId xmlns:a16="http://schemas.microsoft.com/office/drawing/2014/main" id="{DAF668F0-DDC8-4433-9125-38B5163000F0}"/>
              </a:ext>
            </a:extLst>
          </p:cNvPr>
          <p:cNvSpPr txBox="1">
            <a:spLocks/>
          </p:cNvSpPr>
          <p:nvPr userDrawn="1"/>
        </p:nvSpPr>
        <p:spPr>
          <a:xfrm>
            <a:off x="386118" y="4409002"/>
            <a:ext cx="5159171" cy="281126"/>
          </a:xfrm>
          <a:prstGeom prst="rect">
            <a:avLst/>
          </a:prstGeom>
          <a:noFill/>
        </p:spPr>
        <p:txBody>
          <a:bodyPr vert="horz" wrap="square" lIns="0" rIns="0" rtlCol="0" anchor="ctr">
            <a:noAutofit/>
          </a:bodyPr>
          <a:lstStyle/>
          <a:p>
            <a:pPr algn="l"/>
            <a:r>
              <a:rPr lang="en-US" sz="1600" b="0" i="0" kern="1200" cap="all" baseline="0" noProof="0" dirty="0">
                <a:solidFill>
                  <a:schemeClr val="tx2"/>
                </a:solidFill>
                <a:latin typeface="Nexa XBold" panose="02000000000000000000" pitchFamily="2" charset="77"/>
                <a:ea typeface="+mn-ea"/>
                <a:cs typeface="+mn-cs"/>
              </a:rPr>
              <a:t>Methodology</a:t>
            </a:r>
          </a:p>
        </p:txBody>
      </p:sp>
      <p:sp>
        <p:nvSpPr>
          <p:cNvPr id="72" name="TextBox 71">
            <a:extLst>
              <a:ext uri="{FF2B5EF4-FFF2-40B4-BE49-F238E27FC236}">
                <a16:creationId xmlns:a16="http://schemas.microsoft.com/office/drawing/2014/main" id="{33DD4E51-7551-49AF-8D48-194B6FFBA88C}"/>
              </a:ext>
            </a:extLst>
          </p:cNvPr>
          <p:cNvSpPr txBox="1">
            <a:spLocks/>
          </p:cNvSpPr>
          <p:nvPr userDrawn="1"/>
        </p:nvSpPr>
        <p:spPr>
          <a:xfrm>
            <a:off x="6667276" y="4409002"/>
            <a:ext cx="5159171" cy="281126"/>
          </a:xfrm>
          <a:prstGeom prst="rect">
            <a:avLst/>
          </a:prstGeom>
          <a:noFill/>
        </p:spPr>
        <p:txBody>
          <a:bodyPr vert="horz" wrap="square" lIns="0" rIns="0" rtlCol="0" anchor="ctr">
            <a:noAutofit/>
          </a:bodyPr>
          <a:lstStyle/>
          <a:p>
            <a:pPr algn="l"/>
            <a:r>
              <a:rPr lang="en-US" sz="1600" b="0" i="0" kern="1200" cap="all" baseline="0" noProof="0" dirty="0" err="1">
                <a:solidFill>
                  <a:schemeClr val="bg1"/>
                </a:solidFill>
                <a:latin typeface="Nexa XBold" panose="02000000000000000000" pitchFamily="2" charset="77"/>
                <a:ea typeface="+mn-ea"/>
                <a:cs typeface="+mn-cs"/>
              </a:rPr>
              <a:t>Redbridge’s</a:t>
            </a:r>
            <a:r>
              <a:rPr lang="en-US" sz="1600" b="0" i="0" kern="1200" cap="all" baseline="0" noProof="0" dirty="0">
                <a:solidFill>
                  <a:schemeClr val="bg1"/>
                </a:solidFill>
                <a:latin typeface="Nexa XBold" panose="02000000000000000000" pitchFamily="2" charset="77"/>
                <a:ea typeface="+mn-ea"/>
                <a:cs typeface="+mn-cs"/>
              </a:rPr>
              <a:t> added value</a:t>
            </a:r>
          </a:p>
        </p:txBody>
      </p:sp>
      <p:sp>
        <p:nvSpPr>
          <p:cNvPr id="63" name="Espace réservé du texte 11">
            <a:extLst>
              <a:ext uri="{FF2B5EF4-FFF2-40B4-BE49-F238E27FC236}">
                <a16:creationId xmlns:a16="http://schemas.microsoft.com/office/drawing/2014/main" id="{0A411CBE-58E2-4C6A-B829-26FE8DAB73C7}"/>
              </a:ext>
            </a:extLst>
          </p:cNvPr>
          <p:cNvSpPr>
            <a:spLocks noGrp="1"/>
          </p:cNvSpPr>
          <p:nvPr>
            <p:ph type="body" sz="quarter" idx="40" hasCustomPrompt="1"/>
          </p:nvPr>
        </p:nvSpPr>
        <p:spPr>
          <a:xfrm>
            <a:off x="380020" y="129317"/>
            <a:ext cx="9789524" cy="425396"/>
          </a:xfrm>
          <a:prstGeom prst="rect">
            <a:avLst/>
          </a:prstGeom>
        </p:spPr>
        <p:txBody>
          <a:bodyPr anchor="ctr"/>
          <a:lstStyle>
            <a:lvl1pPr>
              <a:spcBef>
                <a:spcPts val="0"/>
              </a:spcBef>
              <a:defRPr sz="2400">
                <a:latin typeface="+mj-lt"/>
              </a:defRPr>
            </a:lvl1pPr>
            <a:lvl2pPr marL="0" indent="0">
              <a:spcBef>
                <a:spcPts val="0"/>
              </a:spcBef>
              <a:buNone/>
              <a:defRPr sz="1800"/>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marR="0" indent="0" algn="l" defTabSz="914400" rtl="0" eaLnBrk="1" fontAlgn="auto" latinLnBrk="0" hangingPunct="1">
              <a:lnSpc>
                <a:spcPct val="90000"/>
              </a:lnSpc>
              <a:spcBef>
                <a:spcPts val="0"/>
              </a:spcBef>
              <a:spcAft>
                <a:spcPts val="0"/>
              </a:spcAft>
              <a:buClr>
                <a:srgbClr val="FF0000"/>
              </a:buClr>
              <a:buSzTx/>
              <a:buFont typeface="Nexa Book" panose="020B0604020202020204" pitchFamily="34" charset="0"/>
              <a:buNone/>
              <a:tabLst/>
              <a:defRPr sz="1800">
                <a:solidFill>
                  <a:schemeClr val="tx1"/>
                </a:solidFill>
              </a:defRPr>
            </a:lvl5pPr>
            <a:lvl6pPr marL="0" indent="0">
              <a:spcBef>
                <a:spcPts val="0"/>
              </a:spcBef>
              <a:buNone/>
              <a:defRPr sz="1800">
                <a:solidFill>
                  <a:schemeClr val="tx1"/>
                </a:solidFill>
              </a:defRPr>
            </a:lvl6pPr>
            <a:lvl7pPr marL="0" indent="0">
              <a:spcBef>
                <a:spcPts val="0"/>
              </a:spcBef>
              <a:buNone/>
              <a:defRPr sz="1800">
                <a:solidFill>
                  <a:schemeClr val="tx1"/>
                </a:solidFill>
              </a:defRPr>
            </a:lvl7pPr>
            <a:lvl8pPr marL="0" indent="0">
              <a:spcBef>
                <a:spcPts val="0"/>
              </a:spcBef>
              <a:buNone/>
              <a:defRPr sz="1800">
                <a:solidFill>
                  <a:schemeClr val="tx1"/>
                </a:solidFill>
              </a:defRPr>
            </a:lvl8pPr>
            <a:lvl9pPr marL="0" indent="0">
              <a:spcBef>
                <a:spcPts val="0"/>
              </a:spcBef>
              <a:buNone/>
              <a:defRPr sz="1800">
                <a:solidFill>
                  <a:schemeClr val="tx1"/>
                </a:solidFill>
              </a:defRPr>
            </a:lvl9pPr>
          </a:lstStyle>
          <a:p>
            <a:pPr lvl="0"/>
            <a:r>
              <a:rPr lang="en-US" noProof="0" dirty="0"/>
              <a:t>Subject line</a:t>
            </a:r>
          </a:p>
        </p:txBody>
      </p:sp>
      <p:sp>
        <p:nvSpPr>
          <p:cNvPr id="87" name="Espace réservé du texte 81">
            <a:extLst>
              <a:ext uri="{FF2B5EF4-FFF2-40B4-BE49-F238E27FC236}">
                <a16:creationId xmlns:a16="http://schemas.microsoft.com/office/drawing/2014/main" id="{D819A3FC-F159-4EF3-81B8-9D7E6451C41C}"/>
              </a:ext>
            </a:extLst>
          </p:cNvPr>
          <p:cNvSpPr>
            <a:spLocks noGrp="1"/>
          </p:cNvSpPr>
          <p:nvPr>
            <p:ph type="body" sz="quarter" idx="41" hasCustomPrompt="1"/>
          </p:nvPr>
        </p:nvSpPr>
        <p:spPr>
          <a:xfrm>
            <a:off x="4566833" y="2670699"/>
            <a:ext cx="3058333" cy="1210739"/>
          </a:xfrm>
          <a:prstGeom prst="rect">
            <a:avLst/>
          </a:prstGeom>
        </p:spPr>
        <p:txBody>
          <a:bodyPr lIns="0">
            <a:normAutofit/>
          </a:bodyPr>
          <a:lstStyle>
            <a:lvl1pPr marL="171450" indent="-171450">
              <a:lnSpc>
                <a:spcPct val="100000"/>
              </a:lnSpc>
              <a:spcBef>
                <a:spcPts val="0"/>
              </a:spcBef>
              <a:buClr>
                <a:schemeClr val="tx2"/>
              </a:buClr>
              <a:buFont typeface="Nexa Book" panose="020B0604020202020204" pitchFamily="34" charset="0"/>
              <a:buChar char="•"/>
              <a:defRPr sz="1000" b="0" i="0">
                <a:solidFill>
                  <a:schemeClr val="tx1"/>
                </a:solidFill>
                <a:latin typeface="Nexa Book" panose="02000000000000000000" pitchFamily="2" charset="77"/>
              </a:defRPr>
            </a:lvl1pPr>
            <a:lvl2pPr marL="173736" indent="-180000">
              <a:spcBef>
                <a:spcPts val="0"/>
              </a:spcBef>
              <a:defRPr sz="1000"/>
            </a:lvl2pPr>
            <a:lvl3pPr marL="173736" indent="-180000">
              <a:spcBef>
                <a:spcPts val="0"/>
              </a:spcBef>
              <a:defRPr/>
            </a:lvl3pPr>
            <a:lvl4pPr marL="173736" indent="-180000">
              <a:defRPr/>
            </a:lvl4pPr>
            <a:lvl5pPr marL="173736">
              <a:spcBef>
                <a:spcPts val="0"/>
              </a:spcBef>
              <a:defRPr/>
            </a:lvl5pPr>
            <a:lvl6pPr marL="173736">
              <a:spcBef>
                <a:spcPts val="0"/>
              </a:spcBef>
              <a:defRPr/>
            </a:lvl6pPr>
            <a:lvl7pPr marL="173736">
              <a:spcBef>
                <a:spcPts val="0"/>
              </a:spcBef>
              <a:defRPr/>
            </a:lvl7pPr>
            <a:lvl8pPr marL="173736">
              <a:spcBef>
                <a:spcPts val="0"/>
              </a:spcBef>
              <a:defRPr/>
            </a:lvl8pPr>
            <a:lvl9pPr marL="173736">
              <a:spcBef>
                <a:spcPts val="0"/>
              </a:spcBef>
              <a:defRPr/>
            </a:lvl9pPr>
          </a:lstStyle>
          <a:p>
            <a:pPr lvl="0"/>
            <a:r>
              <a:rPr lang="en-US" noProof="0" dirty="0"/>
              <a:t>Click to edit the text</a:t>
            </a:r>
          </a:p>
          <a:p>
            <a:pPr lvl="0"/>
            <a:endParaRPr lang="en-US" noProof="0" dirty="0"/>
          </a:p>
          <a:p>
            <a:pPr lvl="1"/>
            <a:endParaRPr lang="en-US" noProof="0" dirty="0"/>
          </a:p>
        </p:txBody>
      </p:sp>
      <p:sp>
        <p:nvSpPr>
          <p:cNvPr id="88" name="Espace réservé du texte 81">
            <a:extLst>
              <a:ext uri="{FF2B5EF4-FFF2-40B4-BE49-F238E27FC236}">
                <a16:creationId xmlns:a16="http://schemas.microsoft.com/office/drawing/2014/main" id="{B8770689-F180-421A-95DF-79AC408242E8}"/>
              </a:ext>
            </a:extLst>
          </p:cNvPr>
          <p:cNvSpPr>
            <a:spLocks noGrp="1"/>
          </p:cNvSpPr>
          <p:nvPr>
            <p:ph type="body" sz="quarter" idx="42" hasCustomPrompt="1"/>
          </p:nvPr>
        </p:nvSpPr>
        <p:spPr>
          <a:xfrm>
            <a:off x="380019" y="4816230"/>
            <a:ext cx="5159994" cy="1540508"/>
          </a:xfrm>
          <a:prstGeom prst="rect">
            <a:avLst/>
          </a:prstGeom>
        </p:spPr>
        <p:txBody>
          <a:bodyPr lIns="0">
            <a:normAutofit/>
          </a:bodyPr>
          <a:lstStyle>
            <a:lvl1pPr marL="171450" indent="-171450">
              <a:lnSpc>
                <a:spcPct val="100000"/>
              </a:lnSpc>
              <a:spcBef>
                <a:spcPts val="0"/>
              </a:spcBef>
              <a:buClr>
                <a:schemeClr val="tx2"/>
              </a:buClr>
              <a:buFont typeface="Nexa Book" panose="020B0604020202020204" pitchFamily="34" charset="0"/>
              <a:buChar char="•"/>
              <a:defRPr sz="1000" b="0" i="0">
                <a:solidFill>
                  <a:schemeClr val="tx1"/>
                </a:solidFill>
                <a:latin typeface="Nexa Book" panose="02000000000000000000" pitchFamily="2" charset="77"/>
              </a:defRPr>
            </a:lvl1pPr>
            <a:lvl2pPr marL="173736" indent="-180000">
              <a:spcBef>
                <a:spcPts val="0"/>
              </a:spcBef>
              <a:defRPr sz="1000"/>
            </a:lvl2pPr>
            <a:lvl3pPr marL="173736" indent="-180000">
              <a:spcBef>
                <a:spcPts val="0"/>
              </a:spcBef>
              <a:defRPr/>
            </a:lvl3pPr>
            <a:lvl4pPr marL="173736" indent="-180000">
              <a:defRPr/>
            </a:lvl4pPr>
            <a:lvl5pPr marL="173736">
              <a:spcBef>
                <a:spcPts val="0"/>
              </a:spcBef>
              <a:defRPr/>
            </a:lvl5pPr>
            <a:lvl6pPr marL="173736">
              <a:spcBef>
                <a:spcPts val="0"/>
              </a:spcBef>
              <a:defRPr/>
            </a:lvl6pPr>
            <a:lvl7pPr marL="173736">
              <a:spcBef>
                <a:spcPts val="0"/>
              </a:spcBef>
              <a:defRPr/>
            </a:lvl7pPr>
            <a:lvl8pPr marL="173736">
              <a:spcBef>
                <a:spcPts val="0"/>
              </a:spcBef>
              <a:defRPr/>
            </a:lvl8pPr>
            <a:lvl9pPr marL="173736">
              <a:spcBef>
                <a:spcPts val="0"/>
              </a:spcBef>
              <a:defRPr/>
            </a:lvl9pPr>
          </a:lstStyle>
          <a:p>
            <a:pPr lvl="0"/>
            <a:r>
              <a:rPr lang="en-US" noProof="0" dirty="0"/>
              <a:t>Click to edit the text</a:t>
            </a:r>
          </a:p>
          <a:p>
            <a:pPr lvl="0"/>
            <a:endParaRPr lang="en-US" noProof="0" dirty="0"/>
          </a:p>
          <a:p>
            <a:pPr lvl="1"/>
            <a:endParaRPr lang="en-US" noProof="0" dirty="0"/>
          </a:p>
        </p:txBody>
      </p:sp>
      <p:sp>
        <p:nvSpPr>
          <p:cNvPr id="90" name="Espace réservé du texte 81">
            <a:extLst>
              <a:ext uri="{FF2B5EF4-FFF2-40B4-BE49-F238E27FC236}">
                <a16:creationId xmlns:a16="http://schemas.microsoft.com/office/drawing/2014/main" id="{6EFF7303-6F3F-4AED-837D-29D12E5B4572}"/>
              </a:ext>
            </a:extLst>
          </p:cNvPr>
          <p:cNvSpPr>
            <a:spLocks noGrp="1"/>
          </p:cNvSpPr>
          <p:nvPr>
            <p:ph type="body" sz="quarter" idx="43" hasCustomPrompt="1"/>
          </p:nvPr>
        </p:nvSpPr>
        <p:spPr>
          <a:xfrm>
            <a:off x="6676406" y="4816230"/>
            <a:ext cx="5159994" cy="1540508"/>
          </a:xfrm>
          <a:prstGeom prst="rect">
            <a:avLst/>
          </a:prstGeom>
        </p:spPr>
        <p:txBody>
          <a:bodyPr lIns="0">
            <a:normAutofit/>
          </a:bodyPr>
          <a:lstStyle>
            <a:lvl1pPr marL="171450" indent="-171450">
              <a:lnSpc>
                <a:spcPct val="100000"/>
              </a:lnSpc>
              <a:spcBef>
                <a:spcPts val="0"/>
              </a:spcBef>
              <a:buClr>
                <a:schemeClr val="tx2"/>
              </a:buClr>
              <a:buFont typeface="Nexa Book" panose="020B0604020202020204" pitchFamily="34" charset="0"/>
              <a:buChar char="•"/>
              <a:defRPr sz="1000" b="0" i="0">
                <a:solidFill>
                  <a:schemeClr val="bg1"/>
                </a:solidFill>
                <a:latin typeface="Nexa Book" panose="02000000000000000000" pitchFamily="2" charset="77"/>
              </a:defRPr>
            </a:lvl1pPr>
            <a:lvl2pPr marL="173736" indent="-180000">
              <a:spcBef>
                <a:spcPts val="0"/>
              </a:spcBef>
              <a:defRPr sz="1000"/>
            </a:lvl2pPr>
            <a:lvl3pPr marL="173736" indent="-180000">
              <a:spcBef>
                <a:spcPts val="0"/>
              </a:spcBef>
              <a:defRPr/>
            </a:lvl3pPr>
            <a:lvl4pPr marL="173736" indent="-180000">
              <a:defRPr/>
            </a:lvl4pPr>
            <a:lvl5pPr marL="173736">
              <a:spcBef>
                <a:spcPts val="0"/>
              </a:spcBef>
              <a:defRPr/>
            </a:lvl5pPr>
            <a:lvl6pPr marL="173736">
              <a:spcBef>
                <a:spcPts val="0"/>
              </a:spcBef>
              <a:defRPr/>
            </a:lvl6pPr>
            <a:lvl7pPr marL="173736">
              <a:spcBef>
                <a:spcPts val="0"/>
              </a:spcBef>
              <a:defRPr/>
            </a:lvl7pPr>
            <a:lvl8pPr marL="173736">
              <a:spcBef>
                <a:spcPts val="0"/>
              </a:spcBef>
              <a:defRPr/>
            </a:lvl8pPr>
            <a:lvl9pPr marL="173736">
              <a:spcBef>
                <a:spcPts val="0"/>
              </a:spcBef>
              <a:defRPr/>
            </a:lvl9pPr>
          </a:lstStyle>
          <a:p>
            <a:pPr lvl="0"/>
            <a:r>
              <a:rPr lang="en-US" noProof="0" dirty="0"/>
              <a:t>Click to edit the text</a:t>
            </a:r>
          </a:p>
          <a:p>
            <a:pPr lvl="0"/>
            <a:endParaRPr lang="en-US" noProof="0" dirty="0"/>
          </a:p>
          <a:p>
            <a:pPr lvl="1"/>
            <a:endParaRPr lang="en-US" noProof="0" dirty="0"/>
          </a:p>
        </p:txBody>
      </p:sp>
      <p:sp>
        <p:nvSpPr>
          <p:cNvPr id="91" name="Espace réservé du texte 81">
            <a:extLst>
              <a:ext uri="{FF2B5EF4-FFF2-40B4-BE49-F238E27FC236}">
                <a16:creationId xmlns:a16="http://schemas.microsoft.com/office/drawing/2014/main" id="{D9E9BCAC-05FF-4761-870C-3B1EDEFDDA11}"/>
              </a:ext>
            </a:extLst>
          </p:cNvPr>
          <p:cNvSpPr>
            <a:spLocks noGrp="1"/>
          </p:cNvSpPr>
          <p:nvPr>
            <p:ph type="body" sz="quarter" idx="44" hasCustomPrompt="1"/>
          </p:nvPr>
        </p:nvSpPr>
        <p:spPr>
          <a:xfrm>
            <a:off x="8748819" y="2670699"/>
            <a:ext cx="3058333" cy="1210739"/>
          </a:xfrm>
          <a:prstGeom prst="rect">
            <a:avLst/>
          </a:prstGeom>
        </p:spPr>
        <p:txBody>
          <a:bodyPr lIns="0">
            <a:normAutofit/>
          </a:bodyPr>
          <a:lstStyle>
            <a:lvl1pPr marL="171450" indent="-171450">
              <a:lnSpc>
                <a:spcPct val="100000"/>
              </a:lnSpc>
              <a:spcBef>
                <a:spcPts val="0"/>
              </a:spcBef>
              <a:buClr>
                <a:schemeClr val="tx2"/>
              </a:buClr>
              <a:buFont typeface="Nexa Book" panose="020B0604020202020204" pitchFamily="34" charset="0"/>
              <a:buChar char="•"/>
              <a:defRPr sz="1000" b="0" i="0">
                <a:solidFill>
                  <a:schemeClr val="tx1"/>
                </a:solidFill>
                <a:latin typeface="Nexa Book" panose="02000000000000000000" pitchFamily="2" charset="77"/>
              </a:defRPr>
            </a:lvl1pPr>
            <a:lvl2pPr marL="173736" indent="-180000">
              <a:spcBef>
                <a:spcPts val="0"/>
              </a:spcBef>
              <a:defRPr sz="1000"/>
            </a:lvl2pPr>
            <a:lvl3pPr marL="173736" indent="-180000">
              <a:spcBef>
                <a:spcPts val="0"/>
              </a:spcBef>
              <a:defRPr/>
            </a:lvl3pPr>
            <a:lvl4pPr marL="173736" indent="-180000">
              <a:defRPr/>
            </a:lvl4pPr>
            <a:lvl5pPr marL="173736">
              <a:spcBef>
                <a:spcPts val="0"/>
              </a:spcBef>
              <a:defRPr/>
            </a:lvl5pPr>
            <a:lvl6pPr marL="173736">
              <a:spcBef>
                <a:spcPts val="0"/>
              </a:spcBef>
              <a:defRPr/>
            </a:lvl6pPr>
            <a:lvl7pPr marL="173736">
              <a:spcBef>
                <a:spcPts val="0"/>
              </a:spcBef>
              <a:defRPr/>
            </a:lvl7pPr>
            <a:lvl8pPr marL="173736">
              <a:spcBef>
                <a:spcPts val="0"/>
              </a:spcBef>
              <a:defRPr/>
            </a:lvl8pPr>
            <a:lvl9pPr marL="173736">
              <a:spcBef>
                <a:spcPts val="0"/>
              </a:spcBef>
              <a:defRPr/>
            </a:lvl9pPr>
          </a:lstStyle>
          <a:p>
            <a:pPr lvl="0"/>
            <a:r>
              <a:rPr lang="en-US" noProof="0" dirty="0"/>
              <a:t>Click to edit the text</a:t>
            </a:r>
          </a:p>
          <a:p>
            <a:pPr lvl="0"/>
            <a:endParaRPr lang="en-US" noProof="0" dirty="0"/>
          </a:p>
          <a:p>
            <a:pPr lvl="1"/>
            <a:endParaRPr lang="en-US" noProof="0" dirty="0"/>
          </a:p>
        </p:txBody>
      </p:sp>
      <p:sp>
        <p:nvSpPr>
          <p:cNvPr id="7" name="Date Placeholder 6">
            <a:extLst>
              <a:ext uri="{FF2B5EF4-FFF2-40B4-BE49-F238E27FC236}">
                <a16:creationId xmlns:a16="http://schemas.microsoft.com/office/drawing/2014/main" id="{B2C44C7A-D591-4959-AD73-0178C1E9C4C8}"/>
              </a:ext>
            </a:extLst>
          </p:cNvPr>
          <p:cNvSpPr>
            <a:spLocks noGrp="1"/>
          </p:cNvSpPr>
          <p:nvPr>
            <p:ph type="dt" sz="half" idx="45"/>
          </p:nvPr>
        </p:nvSpPr>
        <p:spPr/>
        <p:txBody>
          <a:bodyPr/>
          <a:lstStyle/>
          <a:p>
            <a:endParaRPr lang="en-US" noProof="0" dirty="0"/>
          </a:p>
        </p:txBody>
      </p:sp>
      <p:sp>
        <p:nvSpPr>
          <p:cNvPr id="16" name="Footer Placeholder 15">
            <a:extLst>
              <a:ext uri="{FF2B5EF4-FFF2-40B4-BE49-F238E27FC236}">
                <a16:creationId xmlns:a16="http://schemas.microsoft.com/office/drawing/2014/main" id="{6BC9E6A3-EA3C-4A2C-A1B7-EA2D2986EF69}"/>
              </a:ext>
            </a:extLst>
          </p:cNvPr>
          <p:cNvSpPr>
            <a:spLocks noGrp="1"/>
          </p:cNvSpPr>
          <p:nvPr>
            <p:ph type="ftr" sz="quarter" idx="46"/>
          </p:nvPr>
        </p:nvSpPr>
        <p:spPr>
          <a:xfrm>
            <a:off x="1382486" y="6524625"/>
            <a:ext cx="10309150" cy="333375"/>
          </a:xfrm>
          <a:prstGeom prst="rect">
            <a:avLst/>
          </a:prstGeom>
        </p:spPr>
        <p:txBody>
          <a:bodyPr/>
          <a:lstStyle/>
          <a:p>
            <a:r>
              <a:rPr lang="en-US" noProof="0"/>
              <a:t>Arizona AFP</a:t>
            </a:r>
            <a:endParaRPr lang="en-US" noProof="0" dirty="0"/>
          </a:p>
        </p:txBody>
      </p:sp>
      <p:sp>
        <p:nvSpPr>
          <p:cNvPr id="17" name="Slide Number Placeholder 16">
            <a:extLst>
              <a:ext uri="{FF2B5EF4-FFF2-40B4-BE49-F238E27FC236}">
                <a16:creationId xmlns:a16="http://schemas.microsoft.com/office/drawing/2014/main" id="{9367EC54-717E-420C-B043-F349946B0876}"/>
              </a:ext>
            </a:extLst>
          </p:cNvPr>
          <p:cNvSpPr>
            <a:spLocks noGrp="1"/>
          </p:cNvSpPr>
          <p:nvPr>
            <p:ph type="sldNum" sz="quarter" idx="47"/>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Tree>
    <p:extLst>
      <p:ext uri="{BB962C8B-B14F-4D97-AF65-F5344CB8AC3E}">
        <p14:creationId xmlns:p14="http://schemas.microsoft.com/office/powerpoint/2010/main" val="276859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8AA878AF-7B4B-4457-8EE1-B62878DCBED8}"/>
              </a:ext>
            </a:extLst>
          </p:cNvPr>
          <p:cNvPicPr>
            <a:picLocks noChangeAspect="1"/>
          </p:cNvPicPr>
          <p:nvPr userDrawn="1"/>
        </p:nvPicPr>
        <p:blipFill>
          <a:blip r:embed="rId2">
            <a:extLst>
              <a:ext uri="{96DAC541-7B7A-43D3-8B79-37D633B846F1}">
                <asvg:svgBlip xmlns:asvg="http://schemas.microsoft.com/office/drawing/2016/SVG/main" r:embed="rId3"/>
              </a:ext>
            </a:extLst>
          </a:blip>
          <a:srcRect t="3851" b="3851"/>
          <a:stretch/>
        </p:blipFill>
        <p:spPr>
          <a:xfrm>
            <a:off x="66366" y="6596359"/>
            <a:ext cx="317019" cy="191179"/>
          </a:xfrm>
          <a:prstGeom prst="rect">
            <a:avLst/>
          </a:prstGeom>
        </p:spPr>
      </p:pic>
      <p:sp>
        <p:nvSpPr>
          <p:cNvPr id="7" name="Picture Placeholder 6">
            <a:extLst>
              <a:ext uri="{FF2B5EF4-FFF2-40B4-BE49-F238E27FC236}">
                <a16:creationId xmlns:a16="http://schemas.microsoft.com/office/drawing/2014/main" id="{394CFF1C-3AA5-45BB-BCC5-D119714379ED}"/>
              </a:ext>
            </a:extLst>
          </p:cNvPr>
          <p:cNvSpPr>
            <a:spLocks noGrp="1"/>
          </p:cNvSpPr>
          <p:nvPr>
            <p:ph type="pic" sz="quarter" idx="13" hasCustomPrompt="1"/>
          </p:nvPr>
        </p:nvSpPr>
        <p:spPr>
          <a:xfrm>
            <a:off x="0" y="0"/>
            <a:ext cx="12192000" cy="6858000"/>
          </a:xfrm>
          <a:prstGeom prst="rect">
            <a:avLst/>
          </a:prstGeom>
        </p:spPr>
        <p:txBody>
          <a:bodyPr>
            <a:normAutofit/>
          </a:bodyPr>
          <a:lstStyle>
            <a:lvl1pPr>
              <a:defRPr sz="1400">
                <a:solidFill>
                  <a:srgbClr val="1D2947"/>
                </a:solidFill>
                <a:latin typeface="Nexa Book" panose="02000000000000000000" pitchFamily="50" charset="0"/>
              </a:defRPr>
            </a:lvl1pPr>
          </a:lstStyle>
          <a:p>
            <a:r>
              <a:rPr lang="en-US" noProof="0" dirty="0"/>
              <a:t>Image</a:t>
            </a:r>
          </a:p>
        </p:txBody>
      </p:sp>
      <p:sp>
        <p:nvSpPr>
          <p:cNvPr id="8" name="Espace réservé du texte 2">
            <a:extLst>
              <a:ext uri="{FF2B5EF4-FFF2-40B4-BE49-F238E27FC236}">
                <a16:creationId xmlns:a16="http://schemas.microsoft.com/office/drawing/2014/main" id="{15D0B53E-00BC-48DC-ABCB-4677AF6336C4}"/>
              </a:ext>
            </a:extLst>
          </p:cNvPr>
          <p:cNvSpPr>
            <a:spLocks noGrp="1"/>
          </p:cNvSpPr>
          <p:nvPr>
            <p:ph type="body" sz="quarter" idx="14" hasCustomPrompt="1"/>
          </p:nvPr>
        </p:nvSpPr>
        <p:spPr>
          <a:xfrm>
            <a:off x="538568" y="1162050"/>
            <a:ext cx="4776787" cy="4533900"/>
          </a:xfrm>
          <a:prstGeom prst="rect">
            <a:avLst/>
          </a:prstGeom>
        </p:spPr>
        <p:txBody>
          <a:bodyPr anchor="ctr" anchorCtr="0">
            <a:noAutofit/>
          </a:bodyPr>
          <a:lstStyle>
            <a:lvl1pPr marL="0" marR="0" indent="0" algn="l" defTabSz="1828434" rtl="0" eaLnBrk="1" fontAlgn="auto" latinLnBrk="0" hangingPunct="1">
              <a:lnSpc>
                <a:spcPct val="100000"/>
              </a:lnSpc>
              <a:spcBef>
                <a:spcPts val="0"/>
              </a:spcBef>
              <a:spcAft>
                <a:spcPts val="0"/>
              </a:spcAft>
              <a:buClr>
                <a:schemeClr val="tx2"/>
              </a:buClr>
              <a:buSzTx/>
              <a:buFontTx/>
              <a:buNone/>
              <a:tabLst/>
              <a:defRPr sz="4400" b="0" i="0" spc="0">
                <a:solidFill>
                  <a:schemeClr val="tx1"/>
                </a:solidFill>
                <a:latin typeface="Nexa XBold" panose="02000000000000000000" pitchFamily="50" charset="0"/>
              </a:defRPr>
            </a:lvl1pPr>
            <a:lvl2pPr marL="0" indent="0">
              <a:buFont typeface="Nexa Book" panose="020B0604020202020204" pitchFamily="34" charset="0"/>
              <a:buNone/>
              <a:defRPr sz="4400" b="1"/>
            </a:lvl2pPr>
            <a:lvl3pPr marL="0" indent="0">
              <a:buFont typeface="Nexa Book" panose="020B0604020202020204" pitchFamily="34" charset="0"/>
              <a:buNone/>
              <a:defRPr sz="4400" b="1"/>
            </a:lvl3pPr>
            <a:lvl4pPr marL="0" indent="0">
              <a:buNone/>
              <a:defRPr sz="4400" b="1"/>
            </a:lvl4pPr>
            <a:lvl5pPr marL="0" indent="0">
              <a:buNone/>
              <a:defRPr sz="4400" b="1"/>
            </a:lvl5pPr>
            <a:lvl6pPr marL="0" indent="0">
              <a:buNone/>
              <a:defRPr sz="4400" b="1"/>
            </a:lvl6pPr>
            <a:lvl7pPr marL="0" indent="0">
              <a:buNone/>
              <a:defRPr sz="4400" b="1"/>
            </a:lvl7pPr>
            <a:lvl8pPr marL="0" indent="0">
              <a:buNone/>
              <a:defRPr sz="4400" b="1"/>
            </a:lvl8pPr>
            <a:lvl9pPr marL="0" indent="0">
              <a:buNone/>
              <a:defRPr sz="4400" b="1"/>
            </a:lvl9pPr>
          </a:lstStyle>
          <a:p>
            <a:pPr lvl="0"/>
            <a:r>
              <a:rPr lang="en-US" noProof="0" dirty="0"/>
              <a:t>Click to add text</a:t>
            </a:r>
          </a:p>
        </p:txBody>
      </p:sp>
      <p:sp>
        <p:nvSpPr>
          <p:cNvPr id="5" name="Date Placeholder 4">
            <a:extLst>
              <a:ext uri="{FF2B5EF4-FFF2-40B4-BE49-F238E27FC236}">
                <a16:creationId xmlns:a16="http://schemas.microsoft.com/office/drawing/2014/main" id="{B1229409-293C-47E1-A024-809117828A50}"/>
              </a:ext>
            </a:extLst>
          </p:cNvPr>
          <p:cNvSpPr>
            <a:spLocks noGrp="1"/>
          </p:cNvSpPr>
          <p:nvPr>
            <p:ph type="dt" sz="half" idx="15"/>
          </p:nvPr>
        </p:nvSpPr>
        <p:spPr/>
        <p:txBody>
          <a:bodyPr/>
          <a:lstStyle/>
          <a:p>
            <a:endParaRPr lang="en-US" noProof="0" dirty="0"/>
          </a:p>
        </p:txBody>
      </p:sp>
      <p:sp>
        <p:nvSpPr>
          <p:cNvPr id="6" name="Footer Placeholder 5">
            <a:extLst>
              <a:ext uri="{FF2B5EF4-FFF2-40B4-BE49-F238E27FC236}">
                <a16:creationId xmlns:a16="http://schemas.microsoft.com/office/drawing/2014/main" id="{26D2B952-2E13-415A-B1EC-270E9616CB4B}"/>
              </a:ext>
            </a:extLst>
          </p:cNvPr>
          <p:cNvSpPr>
            <a:spLocks noGrp="1"/>
          </p:cNvSpPr>
          <p:nvPr>
            <p:ph type="ftr" sz="quarter" idx="16"/>
          </p:nvPr>
        </p:nvSpPr>
        <p:spPr>
          <a:xfrm>
            <a:off x="1382486" y="6524625"/>
            <a:ext cx="10309150" cy="333375"/>
          </a:xfrm>
          <a:prstGeom prst="rect">
            <a:avLst/>
          </a:prstGeom>
        </p:spPr>
        <p:txBody>
          <a:bodyPr/>
          <a:lstStyle/>
          <a:p>
            <a:r>
              <a:rPr lang="en-US" noProof="0"/>
              <a:t>Arizona AFP</a:t>
            </a:r>
            <a:endParaRPr lang="en-US" noProof="0" dirty="0"/>
          </a:p>
        </p:txBody>
      </p:sp>
      <p:sp>
        <p:nvSpPr>
          <p:cNvPr id="10" name="Slide Number Placeholder 9">
            <a:extLst>
              <a:ext uri="{FF2B5EF4-FFF2-40B4-BE49-F238E27FC236}">
                <a16:creationId xmlns:a16="http://schemas.microsoft.com/office/drawing/2014/main" id="{9A8FF9BA-25EC-477D-8434-13653D273B3A}"/>
              </a:ext>
            </a:extLst>
          </p:cNvPr>
          <p:cNvSpPr>
            <a:spLocks noGrp="1"/>
          </p:cNvSpPr>
          <p:nvPr>
            <p:ph type="sldNum" sz="quarter" idx="17"/>
          </p:nvPr>
        </p:nvSpPr>
        <p:spPr/>
        <p:txBody>
          <a:bodyPr/>
          <a:lstStyle>
            <a:lvl1pPr>
              <a:defRPr/>
            </a:lvl1pPr>
          </a:lstStyle>
          <a:p>
            <a:pPr algn="ctr" defTabSz="521437"/>
            <a:fld id="{5CD5257E-ED95-40B6-81F3-D804267DBFC4}" type="slidenum">
              <a:rPr lang="en-US" noProof="0" smtClean="0"/>
              <a:pPr algn="ctr" defTabSz="521437"/>
              <a:t>‹#›</a:t>
            </a:fld>
            <a:endParaRPr lang="en-US" noProof="0" dirty="0"/>
          </a:p>
        </p:txBody>
      </p:sp>
    </p:spTree>
    <p:extLst>
      <p:ext uri="{BB962C8B-B14F-4D97-AF65-F5344CB8AC3E}">
        <p14:creationId xmlns:p14="http://schemas.microsoft.com/office/powerpoint/2010/main" val="88017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90127CF9-450E-4C69-8FD8-3247279D55D1}"/>
              </a:ext>
            </a:extLst>
          </p:cNvPr>
          <p:cNvPicPr>
            <a:picLocks noChangeAspect="1"/>
          </p:cNvPicPr>
          <p:nvPr userDrawn="1"/>
        </p:nvPicPr>
        <p:blipFill>
          <a:blip r:embed="rId17">
            <a:extLst>
              <a:ext uri="{96DAC541-7B7A-43D3-8B79-37D633B846F1}">
                <asvg:svgBlip xmlns:asvg="http://schemas.microsoft.com/office/drawing/2016/SVG/main" r:embed="rId18"/>
              </a:ext>
            </a:extLst>
          </a:blip>
          <a:srcRect t="3851" b="3851"/>
          <a:stretch/>
        </p:blipFill>
        <p:spPr>
          <a:xfrm>
            <a:off x="66366" y="6596359"/>
            <a:ext cx="317019" cy="191179"/>
          </a:xfrm>
          <a:prstGeom prst="rect">
            <a:avLst/>
          </a:prstGeom>
        </p:spPr>
      </p:pic>
      <p:sp>
        <p:nvSpPr>
          <p:cNvPr id="2" name="Title Placeholder 1">
            <a:extLst>
              <a:ext uri="{FF2B5EF4-FFF2-40B4-BE49-F238E27FC236}">
                <a16:creationId xmlns:a16="http://schemas.microsoft.com/office/drawing/2014/main" id="{27BBE83A-9E7E-40FA-967D-11AA7F74D38F}"/>
              </a:ext>
            </a:extLst>
          </p:cNvPr>
          <p:cNvSpPr>
            <a:spLocks noGrp="1"/>
          </p:cNvSpPr>
          <p:nvPr>
            <p:ph type="title"/>
          </p:nvPr>
        </p:nvSpPr>
        <p:spPr>
          <a:xfrm>
            <a:off x="380019" y="985831"/>
            <a:ext cx="11456381" cy="289249"/>
          </a:xfrm>
          <a:prstGeom prst="rect">
            <a:avLst/>
          </a:prstGeom>
        </p:spPr>
        <p:txBody>
          <a:bodyPr vert="horz" lIns="0" tIns="36000" rIns="0" bIns="0" rtlCol="0" anchor="t">
            <a:noAutofit/>
          </a:bodyPr>
          <a:lstStyle/>
          <a:p>
            <a:r>
              <a:rPr lang="en-US" noProof="0" dirty="0"/>
              <a:t>Click to edit title</a:t>
            </a:r>
          </a:p>
        </p:txBody>
      </p:sp>
      <p:sp>
        <p:nvSpPr>
          <p:cNvPr id="4" name="Date Placeholder 3">
            <a:extLst>
              <a:ext uri="{FF2B5EF4-FFF2-40B4-BE49-F238E27FC236}">
                <a16:creationId xmlns:a16="http://schemas.microsoft.com/office/drawing/2014/main" id="{E28F24F5-0845-4237-B790-8FE64527750A}"/>
              </a:ext>
            </a:extLst>
          </p:cNvPr>
          <p:cNvSpPr>
            <a:spLocks noGrp="1"/>
          </p:cNvSpPr>
          <p:nvPr>
            <p:ph type="dt" sz="half" idx="2"/>
          </p:nvPr>
        </p:nvSpPr>
        <p:spPr>
          <a:xfrm>
            <a:off x="538568" y="6524625"/>
            <a:ext cx="843918" cy="333375"/>
          </a:xfrm>
          <a:prstGeom prst="rect">
            <a:avLst/>
          </a:prstGeom>
        </p:spPr>
        <p:txBody>
          <a:bodyPr vert="horz" lIns="0" tIns="0" rIns="0" bIns="0" rtlCol="0" anchor="ctr"/>
          <a:lstStyle>
            <a:lvl1pPr algn="l">
              <a:defRPr sz="800">
                <a:solidFill>
                  <a:schemeClr val="accent1"/>
                </a:solidFill>
                <a:latin typeface="+mn-lt"/>
              </a:defRPr>
            </a:lvl1pPr>
          </a:lstStyle>
          <a:p>
            <a:endParaRPr lang="en-US" dirty="0"/>
          </a:p>
        </p:txBody>
      </p:sp>
      <p:sp>
        <p:nvSpPr>
          <p:cNvPr id="5" name="Footer Placeholder 4">
            <a:extLst>
              <a:ext uri="{FF2B5EF4-FFF2-40B4-BE49-F238E27FC236}">
                <a16:creationId xmlns:a16="http://schemas.microsoft.com/office/drawing/2014/main" id="{56BD5401-1084-4490-9DD1-68CB9482DF1D}"/>
              </a:ext>
            </a:extLst>
          </p:cNvPr>
          <p:cNvSpPr>
            <a:spLocks noGrp="1"/>
          </p:cNvSpPr>
          <p:nvPr>
            <p:ph type="ftr" sz="quarter" idx="3"/>
          </p:nvPr>
        </p:nvSpPr>
        <p:spPr>
          <a:xfrm>
            <a:off x="1382486" y="6524625"/>
            <a:ext cx="10309150" cy="333375"/>
          </a:xfrm>
          <a:prstGeom prst="rect">
            <a:avLst/>
          </a:prstGeom>
        </p:spPr>
        <p:txBody>
          <a:bodyPr vert="horz" lIns="0" tIns="45720" rIns="0" bIns="45720" rtlCol="0" anchor="ctr"/>
          <a:lstStyle>
            <a:lvl1pPr algn="r">
              <a:defRPr sz="800">
                <a:solidFill>
                  <a:schemeClr val="accent1"/>
                </a:solidFill>
                <a:latin typeface="+mn-lt"/>
              </a:defRPr>
            </a:lvl1pPr>
          </a:lstStyle>
          <a:p>
            <a:r>
              <a:rPr lang="en-US"/>
              <a:t>Arizona AFP</a:t>
            </a:r>
            <a:endParaRPr lang="en-US" dirty="0"/>
          </a:p>
        </p:txBody>
      </p:sp>
      <p:cxnSp>
        <p:nvCxnSpPr>
          <p:cNvPr id="8" name="Connecteur droit 9">
            <a:extLst>
              <a:ext uri="{FF2B5EF4-FFF2-40B4-BE49-F238E27FC236}">
                <a16:creationId xmlns:a16="http://schemas.microsoft.com/office/drawing/2014/main" id="{C3C46BFB-35D4-41D7-AA0D-B709C00C8F64}"/>
              </a:ext>
            </a:extLst>
          </p:cNvPr>
          <p:cNvCxnSpPr>
            <a:cxnSpLocks/>
          </p:cNvCxnSpPr>
          <p:nvPr userDrawn="1"/>
        </p:nvCxnSpPr>
        <p:spPr>
          <a:xfrm>
            <a:off x="0" y="525305"/>
            <a:ext cx="29072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CEB12A6-8150-45CE-8028-BBF339877E85}"/>
              </a:ext>
            </a:extLst>
          </p:cNvPr>
          <p:cNvSpPr>
            <a:spLocks noGrp="1"/>
          </p:cNvSpPr>
          <p:nvPr>
            <p:ph type="body" idx="1"/>
          </p:nvPr>
        </p:nvSpPr>
        <p:spPr>
          <a:xfrm>
            <a:off x="380019" y="1592263"/>
            <a:ext cx="11456381" cy="4842000"/>
          </a:xfrm>
          <a:prstGeom prst="rect">
            <a:avLst/>
          </a:prstGeom>
        </p:spPr>
        <p:txBody>
          <a:bodyPr vert="horz" lIns="0" tIns="0" rIns="0" bIns="0" rtlCol="0">
            <a:noAutofit/>
          </a:bodyPr>
          <a:lstStyle/>
          <a:p>
            <a:pPr lvl="0"/>
            <a:r>
              <a:rPr lang="en-US" noProof="0" dirty="0"/>
              <a:t>Use Alt + Shift + right or left arrow to change text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a:p>
            <a:pPr lvl="8"/>
            <a:r>
              <a:rPr lang="en-US" noProof="0" dirty="0"/>
              <a:t>Ninth level</a:t>
            </a:r>
          </a:p>
        </p:txBody>
      </p:sp>
      <p:sp>
        <p:nvSpPr>
          <p:cNvPr id="7" name="Slide Number Placeholder 6">
            <a:extLst>
              <a:ext uri="{FF2B5EF4-FFF2-40B4-BE49-F238E27FC236}">
                <a16:creationId xmlns:a16="http://schemas.microsoft.com/office/drawing/2014/main" id="{786849AE-A90D-4B96-978C-788B6D68DD10}"/>
              </a:ext>
            </a:extLst>
          </p:cNvPr>
          <p:cNvSpPr>
            <a:spLocks noGrp="1"/>
          </p:cNvSpPr>
          <p:nvPr>
            <p:ph type="sldNum" sz="quarter" idx="4"/>
          </p:nvPr>
        </p:nvSpPr>
        <p:spPr>
          <a:xfrm>
            <a:off x="11836400" y="6524625"/>
            <a:ext cx="355600" cy="333375"/>
          </a:xfrm>
          <a:prstGeom prst="rect">
            <a:avLst/>
          </a:prstGeom>
          <a:blipFill>
            <a:blip r:embed="rId19"/>
            <a:stretch>
              <a:fillRect/>
            </a:stretch>
          </a:blipFill>
        </p:spPr>
        <p:txBody>
          <a:bodyPr vert="horz" lIns="0" tIns="0" rIns="0" bIns="0" rtlCol="0" anchor="ctr"/>
          <a:lstStyle>
            <a:lvl1pPr>
              <a:defRPr lang="en-US" sz="600" smtClean="0">
                <a:solidFill>
                  <a:schemeClr val="tx2"/>
                </a:solidFill>
                <a:cs typeface="Nexa Book" panose="020B0604020202020204" pitchFamily="34" charset="0"/>
              </a:defRPr>
            </a:lvl1pPr>
          </a:lstStyle>
          <a:p>
            <a:pPr algn="ctr" defTabSz="521437"/>
            <a:fld id="{5CD5257E-ED95-40B6-81F3-D804267DBFC4}" type="slidenum">
              <a:rPr lang="en-US" noProof="0" smtClean="0"/>
              <a:pPr algn="ctr" defTabSz="521437"/>
              <a:t>‹#›</a:t>
            </a:fld>
            <a:endParaRPr lang="en-US" noProof="0" dirty="0"/>
          </a:p>
        </p:txBody>
      </p:sp>
    </p:spTree>
    <p:extLst>
      <p:ext uri="{BB962C8B-B14F-4D97-AF65-F5344CB8AC3E}">
        <p14:creationId xmlns:p14="http://schemas.microsoft.com/office/powerpoint/2010/main" val="4291564951"/>
      </p:ext>
    </p:extLst>
  </p:cSld>
  <p:clrMap bg1="lt1" tx1="dk1" bg2="lt2" tx2="dk2" accent1="accent1" accent2="accent2" accent3="accent3" accent4="accent4" accent5="accent5" accent6="accent6" hlink="hlink" folHlink="folHlink"/>
  <p:sldLayoutIdLst>
    <p:sldLayoutId id="2147483666" r:id="rId1"/>
    <p:sldLayoutId id="2147483678" r:id="rId2"/>
    <p:sldLayoutId id="2147483680" r:id="rId3"/>
    <p:sldLayoutId id="2147483681" r:id="rId4"/>
    <p:sldLayoutId id="2147483682" r:id="rId5"/>
    <p:sldLayoutId id="2147483683" r:id="rId6"/>
    <p:sldLayoutId id="2147483684" r:id="rId7"/>
    <p:sldLayoutId id="2147483685" r:id="rId8"/>
    <p:sldLayoutId id="2147483662" r:id="rId9"/>
    <p:sldLayoutId id="2147483657" r:id="rId10"/>
    <p:sldLayoutId id="2147483665" r:id="rId11"/>
    <p:sldLayoutId id="2147483663" r:id="rId12"/>
    <p:sldLayoutId id="2147483664" r:id="rId13"/>
    <p:sldLayoutId id="2147483672" r:id="rId14"/>
    <p:sldLayoutId id="2147483673" r:id="rId15"/>
  </p:sldLayoutIdLst>
  <p:hf hdr="0" dt="0"/>
  <p:txStyles>
    <p:titleStyle>
      <a:lvl1pPr algn="l" defTabSz="914400" rtl="0" eaLnBrk="1" latinLnBrk="0" hangingPunct="1">
        <a:lnSpc>
          <a:spcPct val="80000"/>
        </a:lnSpc>
        <a:spcBef>
          <a:spcPct val="0"/>
        </a:spcBef>
        <a:buNone/>
        <a:defRPr sz="1600" b="0" kern="1200" cap="none"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9" userDrawn="1">
          <p15:clr>
            <a:srgbClr val="F26B43"/>
          </p15:clr>
        </p15:guide>
        <p15:guide id="2" pos="7456" userDrawn="1">
          <p15:clr>
            <a:srgbClr val="F26B43"/>
          </p15:clr>
        </p15:guide>
        <p15:guide id="3" pos="3728" userDrawn="1">
          <p15:clr>
            <a:srgbClr val="F26B43"/>
          </p15:clr>
        </p15:guide>
        <p15:guide id="4" pos="3962" userDrawn="1">
          <p15:clr>
            <a:srgbClr val="F26B43"/>
          </p15:clr>
        </p15:guide>
        <p15:guide id="5" orient="horz" pos="619" userDrawn="1">
          <p15:clr>
            <a:srgbClr val="F26B43"/>
          </p15:clr>
        </p15:guide>
        <p15:guide id="6" orient="horz" pos="4055" userDrawn="1">
          <p15:clr>
            <a:srgbClr val="F26B43"/>
          </p15:clr>
        </p15:guide>
        <p15:guide id="7" orient="horz" pos="2445" userDrawn="1">
          <p15:clr>
            <a:srgbClr val="F26B43"/>
          </p15:clr>
        </p15:guide>
        <p15:guide id="8" orient="horz" pos="2605" userDrawn="1">
          <p15:clr>
            <a:srgbClr val="F26B43"/>
          </p15:clr>
        </p15:guide>
        <p15:guide id="9" orient="horz" pos="1003" userDrawn="1">
          <p15:clr>
            <a:srgbClr val="F26B43"/>
          </p15:clr>
        </p15:guide>
        <p15:guide id="10" orient="horz" pos="101" userDrawn="1">
          <p15:clr>
            <a:srgbClr val="F26B43"/>
          </p15:clr>
        </p15:guide>
        <p15:guide id="11" orient="horz" pos="805" userDrawn="1">
          <p15:clr>
            <a:srgbClr val="F26B43"/>
          </p15:clr>
        </p15:guide>
        <p15:guide id="12" orient="horz" pos="5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2F02E4F2-43E3-4387-BBEF-A6AC409531F0}"/>
              </a:ext>
            </a:extLst>
          </p:cNvPr>
          <p:cNvSpPr txBox="1">
            <a:spLocks/>
          </p:cNvSpPr>
          <p:nvPr userDrawn="1"/>
        </p:nvSpPr>
        <p:spPr>
          <a:xfrm>
            <a:off x="2063552" y="2020235"/>
            <a:ext cx="8064896" cy="1027461"/>
          </a:xfrm>
          <a:prstGeom prst="rect">
            <a:avLst/>
          </a:prstGeom>
        </p:spPr>
        <p:txBody>
          <a:bodyPr wrap="square" lIns="0" tIns="0" rIns="0" bIns="0" anchor="ctr">
            <a:spAutoFit/>
          </a:bodyPr>
          <a:lstStyle>
            <a:defPPr>
              <a:defRPr lang="fr-FR"/>
            </a:defPPr>
            <a:lvl1pPr algn="l" rtl="0" fontAlgn="base">
              <a:spcBef>
                <a:spcPct val="0"/>
              </a:spcBef>
              <a:spcAft>
                <a:spcPct val="0"/>
              </a:spcAft>
              <a:defRPr kern="1200">
                <a:solidFill>
                  <a:schemeClr val="tx1"/>
                </a:solidFill>
                <a:latin typeface="Nexa Book" charset="0"/>
                <a:ea typeface="+mn-ea"/>
                <a:cs typeface="+mn-cs"/>
              </a:defRPr>
            </a:lvl1pPr>
            <a:lvl2pPr marL="457200" algn="l" rtl="0" fontAlgn="base">
              <a:spcBef>
                <a:spcPct val="0"/>
              </a:spcBef>
              <a:spcAft>
                <a:spcPct val="0"/>
              </a:spcAft>
              <a:defRPr kern="1200">
                <a:solidFill>
                  <a:schemeClr val="tx1"/>
                </a:solidFill>
                <a:latin typeface="Nexa Book" charset="0"/>
                <a:ea typeface="+mn-ea"/>
                <a:cs typeface="+mn-cs"/>
              </a:defRPr>
            </a:lvl2pPr>
            <a:lvl3pPr marL="914400" algn="l" rtl="0" fontAlgn="base">
              <a:spcBef>
                <a:spcPct val="0"/>
              </a:spcBef>
              <a:spcAft>
                <a:spcPct val="0"/>
              </a:spcAft>
              <a:defRPr kern="1200">
                <a:solidFill>
                  <a:schemeClr val="tx1"/>
                </a:solidFill>
                <a:latin typeface="Nexa Book" charset="0"/>
                <a:ea typeface="+mn-ea"/>
                <a:cs typeface="+mn-cs"/>
              </a:defRPr>
            </a:lvl3pPr>
            <a:lvl4pPr marL="1371600" algn="l" rtl="0" fontAlgn="base">
              <a:spcBef>
                <a:spcPct val="0"/>
              </a:spcBef>
              <a:spcAft>
                <a:spcPct val="0"/>
              </a:spcAft>
              <a:defRPr kern="1200">
                <a:solidFill>
                  <a:schemeClr val="tx1"/>
                </a:solidFill>
                <a:latin typeface="Nexa Book" charset="0"/>
                <a:ea typeface="+mn-ea"/>
                <a:cs typeface="+mn-cs"/>
              </a:defRPr>
            </a:lvl4pPr>
            <a:lvl5pPr marL="1828800" algn="l" rtl="0" fontAlgn="base">
              <a:spcBef>
                <a:spcPct val="0"/>
              </a:spcBef>
              <a:spcAft>
                <a:spcPct val="0"/>
              </a:spcAft>
              <a:defRPr kern="1200">
                <a:solidFill>
                  <a:schemeClr val="tx1"/>
                </a:solidFill>
                <a:latin typeface="Nexa Book" charset="0"/>
                <a:ea typeface="+mn-ea"/>
                <a:cs typeface="+mn-cs"/>
              </a:defRPr>
            </a:lvl5pPr>
            <a:lvl6pPr marL="2286000" algn="l" defTabSz="914400" rtl="0" eaLnBrk="1" latinLnBrk="0" hangingPunct="1">
              <a:defRPr kern="1200">
                <a:solidFill>
                  <a:schemeClr val="tx1"/>
                </a:solidFill>
                <a:latin typeface="Nexa Book" charset="0"/>
                <a:ea typeface="+mn-ea"/>
                <a:cs typeface="+mn-cs"/>
              </a:defRPr>
            </a:lvl6pPr>
            <a:lvl7pPr marL="2743200" algn="l" defTabSz="914400" rtl="0" eaLnBrk="1" latinLnBrk="0" hangingPunct="1">
              <a:defRPr kern="1200">
                <a:solidFill>
                  <a:schemeClr val="tx1"/>
                </a:solidFill>
                <a:latin typeface="Nexa Book" charset="0"/>
                <a:ea typeface="+mn-ea"/>
                <a:cs typeface="+mn-cs"/>
              </a:defRPr>
            </a:lvl7pPr>
            <a:lvl8pPr marL="3200400" algn="l" defTabSz="914400" rtl="0" eaLnBrk="1" latinLnBrk="0" hangingPunct="1">
              <a:defRPr kern="1200">
                <a:solidFill>
                  <a:schemeClr val="tx1"/>
                </a:solidFill>
                <a:latin typeface="Nexa Book" charset="0"/>
                <a:ea typeface="+mn-ea"/>
                <a:cs typeface="+mn-cs"/>
              </a:defRPr>
            </a:lvl8pPr>
            <a:lvl9pPr marL="3657600" algn="l" defTabSz="914400" rtl="0" eaLnBrk="1" latinLnBrk="0" hangingPunct="1">
              <a:defRPr kern="1200">
                <a:solidFill>
                  <a:schemeClr val="tx1"/>
                </a:solidFill>
                <a:latin typeface="Nexa Book" charset="0"/>
                <a:ea typeface="+mn-ea"/>
                <a:cs typeface="+mn-cs"/>
              </a:defRPr>
            </a:lvl9pPr>
          </a:lstStyle>
          <a:p>
            <a:pPr marL="0" marR="0" lvl="0" indent="0" algn="ctr" defTabSz="782015" rtl="0" eaLnBrk="1" fontAlgn="auto" latinLnBrk="0" hangingPunct="1">
              <a:lnSpc>
                <a:spcPct val="90000"/>
              </a:lnSpc>
              <a:spcBef>
                <a:spcPts val="2052"/>
              </a:spcBef>
              <a:spcAft>
                <a:spcPts val="0"/>
              </a:spcAft>
              <a:buClrTx/>
              <a:buSzTx/>
              <a:buFontTx/>
              <a:buNone/>
              <a:tabLst/>
              <a:defRPr/>
            </a:pPr>
            <a:r>
              <a:rPr kumimoji="0" lang="en-US" sz="2737" b="0" i="0" u="none" strike="noStrike" kern="1200" cap="none" spc="0" normalizeH="0" baseline="0" noProof="0" dirty="0">
                <a:ln>
                  <a:noFill/>
                </a:ln>
                <a:solidFill>
                  <a:srgbClr val="FF4648"/>
                </a:solidFill>
                <a:effectLst/>
                <a:uLnTx/>
                <a:uFillTx/>
                <a:latin typeface="Nexa Book" panose="02000000000000000000" pitchFamily="50" charset="0"/>
                <a:ea typeface="+mj-ea"/>
                <a:cs typeface="Nexa Book" panose="020B0604020202020204" pitchFamily="34" charset="0"/>
              </a:rPr>
              <a:t>UPSLIDE TABLE OF CONTENT MASTER. </a:t>
            </a:r>
          </a:p>
          <a:p>
            <a:pPr marL="0" marR="0" lvl="0" indent="0" algn="ctr" defTabSz="782015" rtl="0" eaLnBrk="1" fontAlgn="auto" latinLnBrk="0" hangingPunct="1">
              <a:lnSpc>
                <a:spcPct val="90000"/>
              </a:lnSpc>
              <a:spcBef>
                <a:spcPts val="2052"/>
              </a:spcBef>
              <a:spcAft>
                <a:spcPts val="0"/>
              </a:spcAft>
              <a:buClrTx/>
              <a:buSzTx/>
              <a:buFontTx/>
              <a:buNone/>
              <a:tabLst/>
              <a:defRPr/>
            </a:pPr>
            <a:r>
              <a:rPr kumimoji="0" lang="en-US" sz="2737" b="1" i="0" u="none" strike="noStrike" kern="1200" cap="none" spc="0" normalizeH="0" baseline="0" noProof="0" dirty="0">
                <a:ln>
                  <a:noFill/>
                </a:ln>
                <a:solidFill>
                  <a:srgbClr val="FF4648"/>
                </a:solidFill>
                <a:effectLst/>
                <a:uLnTx/>
                <a:uFillTx/>
                <a:latin typeface="Nexa Book" panose="02000000000000000000" pitchFamily="50" charset="0"/>
                <a:ea typeface="+mj-ea"/>
                <a:cs typeface="Nexa Book" panose="020B0604020202020204" pitchFamily="34" charset="0"/>
              </a:rPr>
              <a:t>DO NOT EDIT. DO NOT DELETE.</a:t>
            </a:r>
          </a:p>
        </p:txBody>
      </p:sp>
      <p:pic>
        <p:nvPicPr>
          <p:cNvPr id="7" name="Picture 6" descr="Icon&#10;&#10;Description automatically generated">
            <a:extLst>
              <a:ext uri="{FF2B5EF4-FFF2-40B4-BE49-F238E27FC236}">
                <a16:creationId xmlns:a16="http://schemas.microsoft.com/office/drawing/2014/main" id="{28716F8C-00BF-4DBD-B76F-CE4EF1A4F9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94959" y="3551937"/>
            <a:ext cx="1402083" cy="1399035"/>
          </a:xfrm>
          <a:prstGeom prst="rect">
            <a:avLst/>
          </a:prstGeom>
        </p:spPr>
      </p:pic>
    </p:spTree>
    <p:extLst>
      <p:ext uri="{BB962C8B-B14F-4D97-AF65-F5344CB8AC3E}">
        <p14:creationId xmlns:p14="http://schemas.microsoft.com/office/powerpoint/2010/main" val="23853303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rtl="0" fontAlgn="base">
        <a:spcBef>
          <a:spcPct val="0"/>
        </a:spcBef>
        <a:spcAft>
          <a:spcPct val="0"/>
        </a:spcAft>
        <a:defRPr sz="2400" b="1" kern="1200">
          <a:solidFill>
            <a:srgbClr val="376092"/>
          </a:solidFill>
          <a:latin typeface="Nexa Book" pitchFamily="18" charset="0"/>
          <a:ea typeface="+mj-ea"/>
          <a:cs typeface="+mj-cs"/>
        </a:defRPr>
      </a:lvl1pPr>
      <a:lvl2pPr algn="l" rtl="0" fontAlgn="base">
        <a:spcBef>
          <a:spcPct val="0"/>
        </a:spcBef>
        <a:spcAft>
          <a:spcPct val="0"/>
        </a:spcAft>
        <a:defRPr sz="2400" b="1">
          <a:solidFill>
            <a:srgbClr val="376092"/>
          </a:solidFill>
          <a:latin typeface="Nexa Book" pitchFamily="18" charset="0"/>
        </a:defRPr>
      </a:lvl2pPr>
      <a:lvl3pPr algn="l" rtl="0" fontAlgn="base">
        <a:spcBef>
          <a:spcPct val="0"/>
        </a:spcBef>
        <a:spcAft>
          <a:spcPct val="0"/>
        </a:spcAft>
        <a:defRPr sz="2400" b="1">
          <a:solidFill>
            <a:srgbClr val="376092"/>
          </a:solidFill>
          <a:latin typeface="Nexa Book" pitchFamily="18" charset="0"/>
        </a:defRPr>
      </a:lvl3pPr>
      <a:lvl4pPr algn="l" rtl="0" fontAlgn="base">
        <a:spcBef>
          <a:spcPct val="0"/>
        </a:spcBef>
        <a:spcAft>
          <a:spcPct val="0"/>
        </a:spcAft>
        <a:defRPr sz="2400" b="1">
          <a:solidFill>
            <a:srgbClr val="376092"/>
          </a:solidFill>
          <a:latin typeface="Nexa Book" pitchFamily="18" charset="0"/>
        </a:defRPr>
      </a:lvl4pPr>
      <a:lvl5pPr algn="l" rtl="0" fontAlgn="base">
        <a:spcBef>
          <a:spcPct val="0"/>
        </a:spcBef>
        <a:spcAft>
          <a:spcPct val="0"/>
        </a:spcAft>
        <a:defRPr sz="2400" b="1">
          <a:solidFill>
            <a:srgbClr val="376092"/>
          </a:solidFill>
          <a:latin typeface="Nexa Book" pitchFamily="18" charset="0"/>
        </a:defRPr>
      </a:lvl5pPr>
      <a:lvl6pPr marL="457200" algn="l" rtl="0" fontAlgn="base">
        <a:spcBef>
          <a:spcPct val="0"/>
        </a:spcBef>
        <a:spcAft>
          <a:spcPct val="0"/>
        </a:spcAft>
        <a:defRPr sz="2400" b="1">
          <a:solidFill>
            <a:srgbClr val="376092"/>
          </a:solidFill>
          <a:latin typeface="Nexa Book" pitchFamily="18" charset="0"/>
        </a:defRPr>
      </a:lvl6pPr>
      <a:lvl7pPr marL="914400" algn="l" rtl="0" fontAlgn="base">
        <a:spcBef>
          <a:spcPct val="0"/>
        </a:spcBef>
        <a:spcAft>
          <a:spcPct val="0"/>
        </a:spcAft>
        <a:defRPr sz="2400" b="1">
          <a:solidFill>
            <a:srgbClr val="376092"/>
          </a:solidFill>
          <a:latin typeface="Nexa Book" pitchFamily="18" charset="0"/>
        </a:defRPr>
      </a:lvl7pPr>
      <a:lvl8pPr marL="1371600" algn="l" rtl="0" fontAlgn="base">
        <a:spcBef>
          <a:spcPct val="0"/>
        </a:spcBef>
        <a:spcAft>
          <a:spcPct val="0"/>
        </a:spcAft>
        <a:defRPr sz="2400" b="1">
          <a:solidFill>
            <a:srgbClr val="376092"/>
          </a:solidFill>
          <a:latin typeface="Nexa Book" pitchFamily="18" charset="0"/>
        </a:defRPr>
      </a:lvl8pPr>
      <a:lvl9pPr marL="1828800" algn="l" rtl="0" fontAlgn="base">
        <a:spcBef>
          <a:spcPct val="0"/>
        </a:spcBef>
        <a:spcAft>
          <a:spcPct val="0"/>
        </a:spcAft>
        <a:defRPr sz="2400" b="1">
          <a:solidFill>
            <a:srgbClr val="376092"/>
          </a:solidFill>
          <a:latin typeface="Nexa Book"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Nexa Book" pitchFamily="18" charset="0"/>
          <a:ea typeface="+mj-ea"/>
          <a:cs typeface="+mj-cs"/>
        </a:defRPr>
      </a:lvl1pPr>
      <a:lvl2pPr algn="l" rtl="0" fontAlgn="base">
        <a:spcBef>
          <a:spcPct val="20000"/>
        </a:spcBef>
        <a:spcAft>
          <a:spcPct val="0"/>
        </a:spcAft>
        <a:buClr>
          <a:srgbClr val="376092"/>
        </a:buClr>
        <a:buFont typeface="Nexa Book" charset="0"/>
        <a:defRPr lang="en-US" sz="1400" kern="1200" dirty="0">
          <a:solidFill>
            <a:schemeClr val="tx1"/>
          </a:solidFill>
          <a:latin typeface="Nexa Book" pitchFamily="18" charset="0"/>
          <a:ea typeface="+mn-ea"/>
          <a:cs typeface="+mn-cs"/>
        </a:defRPr>
      </a:lvl2pPr>
      <a:lvl3pPr marL="265113" indent="-265113" algn="l" rtl="0" fontAlgn="base">
        <a:spcBef>
          <a:spcPct val="20000"/>
        </a:spcBef>
        <a:spcAft>
          <a:spcPct val="0"/>
        </a:spcAft>
        <a:buClr>
          <a:srgbClr val="376092"/>
        </a:buClr>
        <a:buBlip>
          <a:blip r:embed="rId7"/>
        </a:buBlip>
        <a:defRPr lang="en-US" sz="1400" kern="1200">
          <a:solidFill>
            <a:schemeClr val="tx1"/>
          </a:solidFill>
          <a:latin typeface="Nexa Book" pitchFamily="18" charset="0"/>
          <a:ea typeface="+mn-ea"/>
          <a:cs typeface="+mn-cs"/>
        </a:defRPr>
      </a:lvl3pPr>
      <a:lvl4pPr marL="446088" indent="-180975" algn="l" rtl="0" fontAlgn="base">
        <a:spcBef>
          <a:spcPct val="20000"/>
        </a:spcBef>
        <a:spcAft>
          <a:spcPct val="0"/>
        </a:spcAft>
        <a:buFont typeface="Nexa Book" charset="0"/>
        <a:buChar char="–"/>
        <a:defRPr lang="en-US" sz="1400" kern="1200" dirty="0">
          <a:solidFill>
            <a:schemeClr val="tx1"/>
          </a:solidFill>
          <a:latin typeface="Nexa Book" pitchFamily="18" charset="0"/>
          <a:ea typeface="+mj-ea"/>
          <a:cs typeface="+mj-cs"/>
        </a:defRPr>
      </a:lvl4pPr>
      <a:lvl5pPr marL="627063" indent="-180975" algn="l" rtl="0" fontAlgn="base">
        <a:spcBef>
          <a:spcPct val="20000"/>
        </a:spcBef>
        <a:spcAft>
          <a:spcPct val="0"/>
        </a:spcAft>
        <a:buClr>
          <a:schemeClr val="tx2"/>
        </a:buClr>
        <a:buFont typeface="Nexa Book" charset="0"/>
        <a:buChar char="•"/>
        <a:defRPr lang="en-US" sz="1400" kern="1200" dirty="0">
          <a:solidFill>
            <a:schemeClr val="tx1"/>
          </a:solidFill>
          <a:latin typeface="Nexa Book"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Nexa Book"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Nexa Book" pitchFamily="18" charset="0"/>
        <a:buChar char="−"/>
        <a:tabLst/>
        <a:defRPr lang="en-US" sz="1400" kern="1200" baseline="0" dirty="0" smtClean="0">
          <a:solidFill>
            <a:schemeClr val="tx1"/>
          </a:solidFill>
          <a:latin typeface="Nexa Book" pitchFamily="18" charset="0"/>
          <a:ea typeface="+mn-ea"/>
          <a:cs typeface="+mn-cs"/>
        </a:defRPr>
      </a:lvl7pPr>
      <a:lvl8pPr marL="1169988" indent="-180975" algn="l" defTabSz="914400" rtl="0" eaLnBrk="1" latinLnBrk="0" hangingPunct="1">
        <a:spcBef>
          <a:spcPct val="20000"/>
        </a:spcBef>
        <a:buFont typeface="Nexa Book" pitchFamily="18" charset="0"/>
        <a:buChar char="−"/>
        <a:defRPr lang="en-US" sz="1400" kern="1200" baseline="0" dirty="0" smtClean="0">
          <a:solidFill>
            <a:schemeClr val="tx1"/>
          </a:solidFill>
          <a:latin typeface="Nexa Book" pitchFamily="18" charset="0"/>
          <a:ea typeface="+mn-ea"/>
          <a:cs typeface="+mn-cs"/>
        </a:defRPr>
      </a:lvl8pPr>
      <a:lvl9pPr marL="1339850" indent="-169863" algn="l" defTabSz="914400" rtl="0" eaLnBrk="1" latinLnBrk="0" hangingPunct="1">
        <a:spcBef>
          <a:spcPct val="20000"/>
        </a:spcBef>
        <a:buFont typeface="Nexa Book" pitchFamily="18" charset="0"/>
        <a:buChar char="−"/>
        <a:defRPr lang="en-US" sz="1400" kern="1200" baseline="0" dirty="0" smtClean="0">
          <a:solidFill>
            <a:schemeClr val="tx1"/>
          </a:solidFill>
          <a:latin typeface="Nexa Book"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tags" Target="../tags/tag40.xml"/><Relationship Id="rId7" Type="http://schemas.openxmlformats.org/officeDocument/2006/relationships/image" Target="../media/image107.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3.xml"/><Relationship Id="rId11" Type="http://schemas.openxmlformats.org/officeDocument/2006/relationships/image" Target="../media/image111.png"/><Relationship Id="rId5" Type="http://schemas.openxmlformats.org/officeDocument/2006/relationships/tags" Target="../tags/tag42.xml"/><Relationship Id="rId10" Type="http://schemas.openxmlformats.org/officeDocument/2006/relationships/image" Target="../media/image110.png"/><Relationship Id="rId4" Type="http://schemas.openxmlformats.org/officeDocument/2006/relationships/tags" Target="../tags/tag41.xml"/><Relationship Id="rId9" Type="http://schemas.openxmlformats.org/officeDocument/2006/relationships/image" Target="../media/image109.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ckukuk@redbridgedta.com"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tags" Target="../tags/tag45.xml"/><Relationship Id="rId7" Type="http://schemas.openxmlformats.org/officeDocument/2006/relationships/image" Target="../media/image113.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12.emf"/><Relationship Id="rId5" Type="http://schemas.openxmlformats.org/officeDocument/2006/relationships/slideLayout" Target="../slideLayouts/slideLayout3.xml"/><Relationship Id="rId4" Type="http://schemas.openxmlformats.org/officeDocument/2006/relationships/tags" Target="../tags/tag46.xml"/><Relationship Id="rId9" Type="http://schemas.openxmlformats.org/officeDocument/2006/relationships/image" Target="../media/image115.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18.emf"/><Relationship Id="rId5" Type="http://schemas.openxmlformats.org/officeDocument/2006/relationships/image" Target="../media/image117.svg"/><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20.emf"/><Relationship Id="rId4" Type="http://schemas.openxmlformats.org/officeDocument/2006/relationships/image" Target="../media/image119.emf"/></Relationships>
</file>

<file path=ppt/slides/_rels/slide2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tags" Target="../tags/tag53.xml"/><Relationship Id="rId7" Type="http://schemas.openxmlformats.org/officeDocument/2006/relationships/chart" Target="../charts/char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chart" Target="../charts/chart1.xml"/><Relationship Id="rId5" Type="http://schemas.openxmlformats.org/officeDocument/2006/relationships/image" Target="../media/image121.emf"/><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6" Type="http://schemas.openxmlformats.org/officeDocument/2006/relationships/image" Target="../media/image41.png"/><Relationship Id="rId21" Type="http://schemas.openxmlformats.org/officeDocument/2006/relationships/image" Target="../media/image36.png"/><Relationship Id="rId42" Type="http://schemas.openxmlformats.org/officeDocument/2006/relationships/image" Target="../media/image57.png"/><Relationship Id="rId47" Type="http://schemas.openxmlformats.org/officeDocument/2006/relationships/image" Target="../media/image62.png"/><Relationship Id="rId63" Type="http://schemas.openxmlformats.org/officeDocument/2006/relationships/image" Target="../media/image78.png"/><Relationship Id="rId68" Type="http://schemas.openxmlformats.org/officeDocument/2006/relationships/image" Target="../media/image83.png"/><Relationship Id="rId16" Type="http://schemas.openxmlformats.org/officeDocument/2006/relationships/image" Target="../media/image3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gif"/><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png"/><Relationship Id="rId66" Type="http://schemas.openxmlformats.org/officeDocument/2006/relationships/image" Target="../media/image81.jpeg"/><Relationship Id="rId74" Type="http://schemas.openxmlformats.org/officeDocument/2006/relationships/image" Target="../media/image89.png"/><Relationship Id="rId79" Type="http://schemas.openxmlformats.org/officeDocument/2006/relationships/image" Target="../media/image94.png"/><Relationship Id="rId5" Type="http://schemas.openxmlformats.org/officeDocument/2006/relationships/image" Target="../media/image20.png"/><Relationship Id="rId61" Type="http://schemas.openxmlformats.org/officeDocument/2006/relationships/image" Target="../media/image76.png"/><Relationship Id="rId19" Type="http://schemas.openxmlformats.org/officeDocument/2006/relationships/image" Target="../media/image3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png"/><Relationship Id="rId56" Type="http://schemas.openxmlformats.org/officeDocument/2006/relationships/image" Target="../media/image71.png"/><Relationship Id="rId64" Type="http://schemas.openxmlformats.org/officeDocument/2006/relationships/image" Target="../media/image79.png"/><Relationship Id="rId69" Type="http://schemas.openxmlformats.org/officeDocument/2006/relationships/image" Target="../media/image84.png"/><Relationship Id="rId77" Type="http://schemas.openxmlformats.org/officeDocument/2006/relationships/image" Target="../media/image92.png"/><Relationship Id="rId8" Type="http://schemas.openxmlformats.org/officeDocument/2006/relationships/image" Target="../media/image23.png"/><Relationship Id="rId51" Type="http://schemas.openxmlformats.org/officeDocument/2006/relationships/image" Target="../media/image66.png"/><Relationship Id="rId72" Type="http://schemas.openxmlformats.org/officeDocument/2006/relationships/image" Target="../media/image87.png"/><Relationship Id="rId80" Type="http://schemas.openxmlformats.org/officeDocument/2006/relationships/image" Target="../media/image95.png"/><Relationship Id="rId3" Type="http://schemas.openxmlformats.org/officeDocument/2006/relationships/notesSlide" Target="../notesSlides/notesSlide1.xml"/><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png"/><Relationship Id="rId67" Type="http://schemas.openxmlformats.org/officeDocument/2006/relationships/image" Target="../media/image82.png"/><Relationship Id="rId20" Type="http://schemas.openxmlformats.org/officeDocument/2006/relationships/image" Target="../media/image35.png"/><Relationship Id="rId41" Type="http://schemas.openxmlformats.org/officeDocument/2006/relationships/image" Target="../media/image56.pn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png"/><Relationship Id="rId75" Type="http://schemas.openxmlformats.org/officeDocument/2006/relationships/image" Target="../media/image90.png"/><Relationship Id="rId1" Type="http://schemas.openxmlformats.org/officeDocument/2006/relationships/tags" Target="../tags/tag36.xml"/><Relationship Id="rId6"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gif"/><Relationship Id="rId49" Type="http://schemas.openxmlformats.org/officeDocument/2006/relationships/image" Target="../media/image64.png"/><Relationship Id="rId57" Type="http://schemas.openxmlformats.org/officeDocument/2006/relationships/image" Target="../media/image72.png"/><Relationship Id="rId10" Type="http://schemas.openxmlformats.org/officeDocument/2006/relationships/image" Target="../media/image25.png"/><Relationship Id="rId31" Type="http://schemas.openxmlformats.org/officeDocument/2006/relationships/image" Target="../media/image46.png"/><Relationship Id="rId44" Type="http://schemas.openxmlformats.org/officeDocument/2006/relationships/image" Target="../media/image59.png"/><Relationship Id="rId52" Type="http://schemas.openxmlformats.org/officeDocument/2006/relationships/image" Target="../media/image67.png"/><Relationship Id="rId60" Type="http://schemas.openxmlformats.org/officeDocument/2006/relationships/image" Target="../media/image75.png"/><Relationship Id="rId65" Type="http://schemas.openxmlformats.org/officeDocument/2006/relationships/image" Target="../media/image80.png"/><Relationship Id="rId73" Type="http://schemas.openxmlformats.org/officeDocument/2006/relationships/image" Target="../media/image88.png"/><Relationship Id="rId78" Type="http://schemas.openxmlformats.org/officeDocument/2006/relationships/image" Target="../media/image93.png"/><Relationship Id="rId4" Type="http://schemas.openxmlformats.org/officeDocument/2006/relationships/image" Target="../media/image19.png"/><Relationship Id="rId9"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9" Type="http://schemas.openxmlformats.org/officeDocument/2006/relationships/image" Target="../media/image54.pn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jpeg"/><Relationship Id="rId76" Type="http://schemas.openxmlformats.org/officeDocument/2006/relationships/image" Target="../media/image91.png"/><Relationship Id="rId7" Type="http://schemas.openxmlformats.org/officeDocument/2006/relationships/image" Target="../media/image22.png"/><Relationship Id="rId71" Type="http://schemas.openxmlformats.org/officeDocument/2006/relationships/image" Target="../media/image86.png"/><Relationship Id="rId2" Type="http://schemas.openxmlformats.org/officeDocument/2006/relationships/slideLayout" Target="../slideLayouts/slideLayout3.xml"/><Relationship Id="rId29"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font, graphics, logo&#10;&#10;Description automatically generated">
            <a:extLst>
              <a:ext uri="{FF2B5EF4-FFF2-40B4-BE49-F238E27FC236}">
                <a16:creationId xmlns:a16="http://schemas.microsoft.com/office/drawing/2014/main" id="{C0EB2216-80D9-E7F2-C442-649D5F82918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709" b="5709"/>
          <a:stretch>
            <a:fillRect/>
          </a:stretch>
        </p:blipFill>
        <p:spPr>
          <a:xfrm>
            <a:off x="4881656" y="293777"/>
            <a:ext cx="2428687" cy="1366136"/>
          </a:xfrm>
        </p:spPr>
      </p:pic>
      <p:sp>
        <p:nvSpPr>
          <p:cNvPr id="11" name="Titre 10">
            <a:extLst>
              <a:ext uri="{FF2B5EF4-FFF2-40B4-BE49-F238E27FC236}">
                <a16:creationId xmlns:a16="http://schemas.microsoft.com/office/drawing/2014/main" id="{977ED264-434A-4A4C-B5F1-FF0786A1B5BB}"/>
              </a:ext>
            </a:extLst>
          </p:cNvPr>
          <p:cNvSpPr>
            <a:spLocks noGrp="1"/>
          </p:cNvSpPr>
          <p:nvPr>
            <p:ph type="ctrTitle"/>
            <p:custDataLst>
              <p:tags r:id="rId1"/>
            </p:custDataLst>
          </p:nvPr>
        </p:nvSpPr>
        <p:spPr>
          <a:xfrm>
            <a:off x="332533" y="1849849"/>
            <a:ext cx="11394411" cy="2378873"/>
          </a:xfrm>
        </p:spPr>
        <p:txBody>
          <a:bodyPr/>
          <a:lstStyle/>
          <a:p>
            <a:pPr algn="ctr"/>
            <a:r>
              <a:rPr lang="en-US" sz="4800" dirty="0"/>
              <a:t>Driving Treasury Costs Down When Everything Else is Going Up</a:t>
            </a:r>
            <a:endParaRPr lang="en-US" sz="4000" dirty="0"/>
          </a:p>
        </p:txBody>
      </p:sp>
      <p:sp>
        <p:nvSpPr>
          <p:cNvPr id="12" name="Sous-titre 11">
            <a:extLst>
              <a:ext uri="{FF2B5EF4-FFF2-40B4-BE49-F238E27FC236}">
                <a16:creationId xmlns:a16="http://schemas.microsoft.com/office/drawing/2014/main" id="{CBCB81E9-49B6-48E3-A6FC-CBE7E8A5C399}"/>
              </a:ext>
            </a:extLst>
          </p:cNvPr>
          <p:cNvSpPr>
            <a:spLocks noGrp="1"/>
          </p:cNvSpPr>
          <p:nvPr>
            <p:ph type="subTitle" idx="1"/>
          </p:nvPr>
        </p:nvSpPr>
        <p:spPr>
          <a:xfrm>
            <a:off x="1190373" y="4406475"/>
            <a:ext cx="10018643" cy="444588"/>
          </a:xfrm>
        </p:spPr>
        <p:txBody>
          <a:bodyPr/>
          <a:lstStyle/>
          <a:p>
            <a:r>
              <a:rPr lang="en-US" dirty="0"/>
              <a:t>May 17, 2023</a:t>
            </a:r>
          </a:p>
        </p:txBody>
      </p:sp>
      <p:sp>
        <p:nvSpPr>
          <p:cNvPr id="36" name="Text Placeholder 35">
            <a:extLst>
              <a:ext uri="{FF2B5EF4-FFF2-40B4-BE49-F238E27FC236}">
                <a16:creationId xmlns:a16="http://schemas.microsoft.com/office/drawing/2014/main" id="{125C111B-2D35-4192-82DF-2A0C596B5314}"/>
              </a:ext>
            </a:extLst>
          </p:cNvPr>
          <p:cNvSpPr>
            <a:spLocks noGrp="1"/>
          </p:cNvSpPr>
          <p:nvPr>
            <p:ph type="body" sz="quarter" idx="16"/>
          </p:nvPr>
        </p:nvSpPr>
        <p:spPr>
          <a:xfrm>
            <a:off x="4981800" y="5116459"/>
            <a:ext cx="2228400" cy="1176595"/>
          </a:xfrm>
        </p:spPr>
        <p:txBody>
          <a:bodyPr/>
          <a:lstStyle/>
          <a:p>
            <a:endParaRPr lang="en-US" dirty="0"/>
          </a:p>
        </p:txBody>
      </p:sp>
      <p:sp>
        <p:nvSpPr>
          <p:cNvPr id="7" name="Footer Placeholder 6">
            <a:extLst>
              <a:ext uri="{FF2B5EF4-FFF2-40B4-BE49-F238E27FC236}">
                <a16:creationId xmlns:a16="http://schemas.microsoft.com/office/drawing/2014/main" id="{A5A3B180-1FD3-4283-87DA-522104220D92}"/>
              </a:ext>
            </a:extLst>
          </p:cNvPr>
          <p:cNvSpPr>
            <a:spLocks noGrp="1"/>
          </p:cNvSpPr>
          <p:nvPr>
            <p:ph type="ftr" sz="quarter" idx="18"/>
          </p:nvPr>
        </p:nvSpPr>
        <p:spPr>
          <a:xfrm>
            <a:off x="0" y="0"/>
            <a:ext cx="0" cy="0"/>
          </a:xfrm>
        </p:spPr>
        <p:txBody>
          <a:bodyPr/>
          <a:lstStyle/>
          <a:p>
            <a:r>
              <a:rPr lang="en-US"/>
              <a:t>Arizona AFP</a:t>
            </a:r>
            <a:endParaRPr lang="en-US" dirty="0"/>
          </a:p>
        </p:txBody>
      </p:sp>
      <p:sp>
        <p:nvSpPr>
          <p:cNvPr id="8" name="Slide Number Placeholder 7">
            <a:extLst>
              <a:ext uri="{FF2B5EF4-FFF2-40B4-BE49-F238E27FC236}">
                <a16:creationId xmlns:a16="http://schemas.microsoft.com/office/drawing/2014/main" id="{6FF55CBF-9984-4020-8E2D-D0A33CCEA71E}"/>
              </a:ext>
            </a:extLst>
          </p:cNvPr>
          <p:cNvSpPr>
            <a:spLocks noGrp="1"/>
          </p:cNvSpPr>
          <p:nvPr>
            <p:ph type="sldNum" sz="quarter" idx="19"/>
          </p:nvPr>
        </p:nvSpPr>
        <p:spPr>
          <a:xfrm>
            <a:off x="0" y="0"/>
            <a:ext cx="0" cy="0"/>
          </a:xfrm>
        </p:spPr>
        <p:txBody>
          <a:bodyPr/>
          <a:lstStyle/>
          <a:p>
            <a:fld id="{5CD5257E-ED95-40B6-81F3-D804267DBFC4}" type="slidenum">
              <a:rPr lang="en-US" smtClean="0"/>
              <a:pPr/>
              <a:t>1</a:t>
            </a:fld>
            <a:endParaRPr lang="en-US" dirty="0"/>
          </a:p>
        </p:txBody>
      </p:sp>
      <p:sp>
        <p:nvSpPr>
          <p:cNvPr id="37" name="Text Placeholder 36">
            <a:extLst>
              <a:ext uri="{FF2B5EF4-FFF2-40B4-BE49-F238E27FC236}">
                <a16:creationId xmlns:a16="http://schemas.microsoft.com/office/drawing/2014/main" id="{4B58C924-6535-4E8C-A651-4CA08DCFB93A}"/>
              </a:ext>
            </a:extLst>
          </p:cNvPr>
          <p:cNvSpPr>
            <a:spLocks noGrp="1"/>
          </p:cNvSpPr>
          <p:nvPr>
            <p:ph type="body" sz="quarter" idx="20"/>
          </p:nvPr>
        </p:nvSpPr>
        <p:spPr>
          <a:xfrm>
            <a:off x="5734886" y="1837666"/>
            <a:ext cx="722228" cy="0"/>
          </a:xfrm>
        </p:spPr>
        <p:txBody>
          <a:bodyPr/>
          <a:lstStyle/>
          <a:p>
            <a:endParaRPr lang="en-US" dirty="0"/>
          </a:p>
        </p:txBody>
      </p:sp>
    </p:spTree>
    <p:extLst>
      <p:ext uri="{BB962C8B-B14F-4D97-AF65-F5344CB8AC3E}">
        <p14:creationId xmlns:p14="http://schemas.microsoft.com/office/powerpoint/2010/main" val="1034355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FFBB4E-82E9-56A7-9C1F-F6B076B31D1F}"/>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973027D0-2E0B-5555-DC5F-E5D61CD4C64B}"/>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10</a:t>
            </a:fld>
            <a:endParaRPr lang="en-US" noProof="0" dirty="0"/>
          </a:p>
        </p:txBody>
      </p:sp>
      <p:sp>
        <p:nvSpPr>
          <p:cNvPr id="7" name="Text Placeholder 3">
            <a:extLst>
              <a:ext uri="{FF2B5EF4-FFF2-40B4-BE49-F238E27FC236}">
                <a16:creationId xmlns:a16="http://schemas.microsoft.com/office/drawing/2014/main" id="{81FCCBF6-81AD-DA00-A976-FB05E12E487F}"/>
              </a:ext>
            </a:extLst>
          </p:cNvPr>
          <p:cNvSpPr txBox="1">
            <a:spLocks/>
          </p:cNvSpPr>
          <p:nvPr/>
        </p:nvSpPr>
        <p:spPr>
          <a:xfrm>
            <a:off x="490194" y="1681163"/>
            <a:ext cx="5507381" cy="823912"/>
          </a:xfrm>
          <a:prstGeom prst="rect">
            <a:avLst/>
          </a:prstGeom>
          <a:solidFill>
            <a:schemeClr val="accent6"/>
          </a:solidFill>
        </p:spPr>
        <p:txBody>
          <a:bodyPr anchor="ctr">
            <a:norm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algn="ctr"/>
            <a:r>
              <a:rPr lang="en-US" sz="4400" dirty="0">
                <a:solidFill>
                  <a:schemeClr val="bg1"/>
                </a:solidFill>
              </a:rPr>
              <a:t>Card</a:t>
            </a:r>
            <a:r>
              <a:rPr lang="en-US" sz="4400" dirty="0"/>
              <a:t>	</a:t>
            </a:r>
          </a:p>
        </p:txBody>
      </p:sp>
      <p:sp>
        <p:nvSpPr>
          <p:cNvPr id="8" name="Text Placeholder 2">
            <a:extLst>
              <a:ext uri="{FF2B5EF4-FFF2-40B4-BE49-F238E27FC236}">
                <a16:creationId xmlns:a16="http://schemas.microsoft.com/office/drawing/2014/main" id="{DD3890B7-FD8A-6FB4-31DC-2D87F5439355}"/>
              </a:ext>
            </a:extLst>
          </p:cNvPr>
          <p:cNvSpPr txBox="1">
            <a:spLocks/>
          </p:cNvSpPr>
          <p:nvPr/>
        </p:nvSpPr>
        <p:spPr>
          <a:xfrm>
            <a:off x="839788" y="2505075"/>
            <a:ext cx="5157787" cy="368458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dirty="0">
                <a:solidFill>
                  <a:schemeClr val="accent5"/>
                </a:solidFill>
              </a:rPr>
              <a:t>No</a:t>
            </a:r>
            <a:r>
              <a:rPr lang="en-US" dirty="0"/>
              <a:t> industry standard PDF</a:t>
            </a:r>
          </a:p>
          <a:p>
            <a:r>
              <a:rPr lang="en-US" dirty="0">
                <a:solidFill>
                  <a:schemeClr val="accent5"/>
                </a:solidFill>
              </a:rPr>
              <a:t>No </a:t>
            </a:r>
            <a:r>
              <a:rPr lang="en-US" dirty="0"/>
              <a:t>industry standard XLS</a:t>
            </a:r>
          </a:p>
          <a:p>
            <a:r>
              <a:rPr lang="en-US" dirty="0">
                <a:solidFill>
                  <a:schemeClr val="accent5"/>
                </a:solidFill>
              </a:rPr>
              <a:t>No</a:t>
            </a:r>
            <a:r>
              <a:rPr lang="en-US" dirty="0"/>
              <a:t> industry standard XML</a:t>
            </a:r>
          </a:p>
          <a:p>
            <a:r>
              <a:rPr lang="en-US" dirty="0">
                <a:solidFill>
                  <a:schemeClr val="accent5"/>
                </a:solidFill>
              </a:rPr>
              <a:t>No</a:t>
            </a:r>
            <a:r>
              <a:rPr lang="en-US" dirty="0"/>
              <a:t> industry standard EDI</a:t>
            </a:r>
          </a:p>
          <a:p>
            <a:r>
              <a:rPr lang="en-US" dirty="0">
                <a:solidFill>
                  <a:schemeClr val="accent5"/>
                </a:solidFill>
              </a:rPr>
              <a:t>No </a:t>
            </a:r>
            <a:r>
              <a:rPr lang="en-US" dirty="0"/>
              <a:t>industry standard classification codes</a:t>
            </a:r>
          </a:p>
        </p:txBody>
      </p:sp>
      <p:sp>
        <p:nvSpPr>
          <p:cNvPr id="9" name="Text Placeholder 4">
            <a:extLst>
              <a:ext uri="{FF2B5EF4-FFF2-40B4-BE49-F238E27FC236}">
                <a16:creationId xmlns:a16="http://schemas.microsoft.com/office/drawing/2014/main" id="{AFD80220-3CC2-7F12-CE0A-5DECE946C36F}"/>
              </a:ext>
            </a:extLst>
          </p:cNvPr>
          <p:cNvSpPr txBox="1">
            <a:spLocks/>
          </p:cNvSpPr>
          <p:nvPr/>
        </p:nvSpPr>
        <p:spPr>
          <a:xfrm>
            <a:off x="6172200" y="1681163"/>
            <a:ext cx="5664200" cy="823912"/>
          </a:xfrm>
          <a:prstGeom prst="rect">
            <a:avLst/>
          </a:prstGeom>
          <a:solidFill>
            <a:schemeClr val="accent6"/>
          </a:solidFill>
        </p:spPr>
        <p:txBody>
          <a:bodyPr anchor="ct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algn="ctr"/>
            <a:r>
              <a:rPr lang="en-US" sz="4400" dirty="0">
                <a:solidFill>
                  <a:schemeClr val="bg1"/>
                </a:solidFill>
              </a:rPr>
              <a:t>Cash</a:t>
            </a:r>
            <a:r>
              <a:rPr lang="en-US" sz="4400" dirty="0"/>
              <a:t> </a:t>
            </a:r>
            <a:r>
              <a:rPr lang="en-US" sz="4400" dirty="0">
                <a:solidFill>
                  <a:schemeClr val="bg1"/>
                </a:solidFill>
              </a:rPr>
              <a:t>Management</a:t>
            </a:r>
          </a:p>
        </p:txBody>
      </p:sp>
      <p:sp>
        <p:nvSpPr>
          <p:cNvPr id="10" name="Content Placeholder 5">
            <a:extLst>
              <a:ext uri="{FF2B5EF4-FFF2-40B4-BE49-F238E27FC236}">
                <a16:creationId xmlns:a16="http://schemas.microsoft.com/office/drawing/2014/main" id="{DDFE0A04-0236-B46B-8F85-F4F8D62890BA}"/>
              </a:ext>
            </a:extLst>
          </p:cNvPr>
          <p:cNvSpPr txBox="1">
            <a:spLocks/>
          </p:cNvSpPr>
          <p:nvPr/>
        </p:nvSpPr>
        <p:spPr>
          <a:xfrm>
            <a:off x="6172200" y="2505075"/>
            <a:ext cx="5183188" cy="368458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a:t>Industry standard PDF format</a:t>
            </a:r>
          </a:p>
          <a:p>
            <a:r>
              <a:rPr lang="en-US"/>
              <a:t>Industry standard XML</a:t>
            </a:r>
          </a:p>
          <a:p>
            <a:r>
              <a:rPr lang="en-US"/>
              <a:t>Industry standard EDI</a:t>
            </a:r>
          </a:p>
          <a:p>
            <a:r>
              <a:rPr lang="en-US">
                <a:solidFill>
                  <a:schemeClr val="accent5"/>
                </a:solidFill>
              </a:rPr>
              <a:t>No</a:t>
            </a:r>
            <a:r>
              <a:rPr lang="en-US"/>
              <a:t> industry standard XLS</a:t>
            </a:r>
          </a:p>
          <a:p>
            <a:r>
              <a:rPr lang="en-US"/>
              <a:t>Industry standard classification codes (AFP Service Codes)</a:t>
            </a:r>
            <a:endParaRPr lang="en-US" dirty="0"/>
          </a:p>
        </p:txBody>
      </p:sp>
      <p:sp>
        <p:nvSpPr>
          <p:cNvPr id="12" name="Text Placeholder 11">
            <a:extLst>
              <a:ext uri="{FF2B5EF4-FFF2-40B4-BE49-F238E27FC236}">
                <a16:creationId xmlns:a16="http://schemas.microsoft.com/office/drawing/2014/main" id="{7E255E58-66D6-79A3-299E-32196E445644}"/>
              </a:ext>
            </a:extLst>
          </p:cNvPr>
          <p:cNvSpPr>
            <a:spLocks noGrp="1"/>
          </p:cNvSpPr>
          <p:nvPr>
            <p:ph type="body" sz="quarter" idx="19"/>
          </p:nvPr>
        </p:nvSpPr>
        <p:spPr/>
        <p:txBody>
          <a:bodyPr/>
          <a:lstStyle/>
          <a:p>
            <a:r>
              <a:rPr lang="en-US" sz="2800" dirty="0">
                <a:latin typeface="+mn-lt"/>
              </a:rPr>
              <a:t>Understanding the Statement</a:t>
            </a:r>
          </a:p>
        </p:txBody>
      </p:sp>
    </p:spTree>
    <p:extLst>
      <p:ext uri="{BB962C8B-B14F-4D97-AF65-F5344CB8AC3E}">
        <p14:creationId xmlns:p14="http://schemas.microsoft.com/office/powerpoint/2010/main" val="179308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5A02EC-D688-86B4-FD5F-0880D17C781E}"/>
              </a:ext>
            </a:extLst>
          </p:cNvPr>
          <p:cNvSpPr>
            <a:spLocks noGrp="1"/>
          </p:cNvSpPr>
          <p:nvPr>
            <p:ph type="ftr" sz="quarter" idx="13"/>
          </p:nvPr>
        </p:nvSpPr>
        <p:spPr/>
        <p:txBody>
          <a:bodyPr/>
          <a:lstStyle/>
          <a:p>
            <a:r>
              <a:rPr lang="en-US" noProof="0"/>
              <a:t>Arizona AFP</a:t>
            </a:r>
            <a:endParaRPr lang="en-US" noProof="0" dirty="0"/>
          </a:p>
        </p:txBody>
      </p:sp>
      <p:sp>
        <p:nvSpPr>
          <p:cNvPr id="3" name="Slide Number Placeholder 2">
            <a:extLst>
              <a:ext uri="{FF2B5EF4-FFF2-40B4-BE49-F238E27FC236}">
                <a16:creationId xmlns:a16="http://schemas.microsoft.com/office/drawing/2014/main" id="{70ECF9AF-A9A3-0A01-A421-C9354F0121DC}"/>
              </a:ext>
            </a:extLst>
          </p:cNvPr>
          <p:cNvSpPr>
            <a:spLocks noGrp="1"/>
          </p:cNvSpPr>
          <p:nvPr>
            <p:ph type="sldNum" sz="quarter" idx="14"/>
          </p:nvPr>
        </p:nvSpPr>
        <p:spPr/>
        <p:txBody>
          <a:bodyPr/>
          <a:lstStyle/>
          <a:p>
            <a:pPr algn="ctr"/>
            <a:fld id="{5CD5257E-ED95-40B6-81F3-D804267DBFC4}" type="slidenum">
              <a:rPr lang="en-US" noProof="0" smtClean="0"/>
              <a:pPr algn="ctr"/>
              <a:t>11</a:t>
            </a:fld>
            <a:endParaRPr lang="en-US" noProof="0" dirty="0"/>
          </a:p>
        </p:txBody>
      </p:sp>
      <p:sp>
        <p:nvSpPr>
          <p:cNvPr id="4" name="Content Placeholder 3">
            <a:extLst>
              <a:ext uri="{FF2B5EF4-FFF2-40B4-BE49-F238E27FC236}">
                <a16:creationId xmlns:a16="http://schemas.microsoft.com/office/drawing/2014/main" id="{3BA12E81-EDE2-94DD-E675-6AA7AA2D2C58}"/>
              </a:ext>
            </a:extLst>
          </p:cNvPr>
          <p:cNvSpPr>
            <a:spLocks noGrp="1"/>
          </p:cNvSpPr>
          <p:nvPr>
            <p:ph sz="quarter" idx="11"/>
          </p:nvPr>
        </p:nvSpPr>
        <p:spPr/>
        <p:txBody>
          <a:bodyPr anchor="ctr"/>
          <a:lstStyle/>
          <a:p>
            <a:r>
              <a:rPr lang="en-US" sz="2400" dirty="0">
                <a:ln w="0"/>
                <a:effectLst>
                  <a:outerShdw blurRad="38100" dist="19050" dir="2700000" algn="tl" rotWithShape="0">
                    <a:schemeClr val="dk1">
                      <a:alpha val="40000"/>
                    </a:schemeClr>
                  </a:outerShdw>
                </a:effectLst>
              </a:rPr>
              <a:t>Understanding the Fees</a:t>
            </a:r>
          </a:p>
          <a:p>
            <a:pPr algn="ctr"/>
            <a:endParaRPr lang="en-US" sz="2400" dirty="0">
              <a:ln w="0"/>
              <a:effectLst>
                <a:outerShdw blurRad="38100" dist="19050" dir="2700000" algn="tl" rotWithShape="0">
                  <a:schemeClr val="dk1">
                    <a:alpha val="40000"/>
                  </a:schemeClr>
                </a:outerShdw>
              </a:effectLst>
            </a:endParaRPr>
          </a:p>
          <a:p>
            <a:r>
              <a:rPr lang="en-US" sz="1600" dirty="0"/>
              <a:t>Interchange, Acquirer Pricing, Card Network Fees, Miscellaneous Fees</a:t>
            </a:r>
          </a:p>
          <a:p>
            <a:r>
              <a:rPr lang="en-US" sz="1600" dirty="0"/>
              <a:t>AFP Codes, Bundled Pricing, Earnings Allowance</a:t>
            </a:r>
          </a:p>
          <a:p>
            <a:pPr algn="ct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9713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2E2CD99-9E52-1B55-8E0B-D077E71281E7}"/>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A0E557DA-8E6E-E865-3F38-EF4E4056DAE6}"/>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12</a:t>
            </a:fld>
            <a:endParaRPr lang="en-US" noProof="0" dirty="0"/>
          </a:p>
        </p:txBody>
      </p:sp>
      <p:sp>
        <p:nvSpPr>
          <p:cNvPr id="6" name="Text Placeholder 5">
            <a:extLst>
              <a:ext uri="{FF2B5EF4-FFF2-40B4-BE49-F238E27FC236}">
                <a16:creationId xmlns:a16="http://schemas.microsoft.com/office/drawing/2014/main" id="{59B3D2C9-C996-3C87-9411-9DCDE0947B19}"/>
              </a:ext>
            </a:extLst>
          </p:cNvPr>
          <p:cNvSpPr>
            <a:spLocks noGrp="1"/>
          </p:cNvSpPr>
          <p:nvPr>
            <p:ph type="body" sz="quarter" idx="19"/>
          </p:nvPr>
        </p:nvSpPr>
        <p:spPr/>
        <p:txBody>
          <a:bodyPr/>
          <a:lstStyle/>
          <a:p>
            <a:r>
              <a:rPr lang="en-US" sz="2800" dirty="0">
                <a:latin typeface="+mn-lt"/>
              </a:rPr>
              <a:t>Typical Account Analysis Statement</a:t>
            </a:r>
          </a:p>
        </p:txBody>
      </p:sp>
      <p:pic>
        <p:nvPicPr>
          <p:cNvPr id="9" name="Picture 5">
            <a:extLst>
              <a:ext uri="{FF2B5EF4-FFF2-40B4-BE49-F238E27FC236}">
                <a16:creationId xmlns:a16="http://schemas.microsoft.com/office/drawing/2014/main" id="{F0ED3E32-DB07-690A-10CB-E7C3850B3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416" y="985831"/>
            <a:ext cx="8124825"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2">
            <a:extLst>
              <a:ext uri="{FF2B5EF4-FFF2-40B4-BE49-F238E27FC236}">
                <a16:creationId xmlns:a16="http://schemas.microsoft.com/office/drawing/2014/main" id="{DCD9697C-7100-D62F-8618-360428E08B9D}"/>
              </a:ext>
            </a:extLst>
          </p:cNvPr>
          <p:cNvCxnSpPr>
            <a:cxnSpLocks noChangeShapeType="1"/>
          </p:cNvCxnSpPr>
          <p:nvPr/>
        </p:nvCxnSpPr>
        <p:spPr bwMode="auto">
          <a:xfrm>
            <a:off x="2044579" y="3607328"/>
            <a:ext cx="856456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1" name="Rectangle 1">
            <a:extLst>
              <a:ext uri="{FF2B5EF4-FFF2-40B4-BE49-F238E27FC236}">
                <a16:creationId xmlns:a16="http://schemas.microsoft.com/office/drawing/2014/main" id="{3054F338-9CD1-F353-288A-6FD3585CE063}"/>
              </a:ext>
            </a:extLst>
          </p:cNvPr>
          <p:cNvSpPr>
            <a:spLocks noChangeArrowheads="1"/>
          </p:cNvSpPr>
          <p:nvPr/>
        </p:nvSpPr>
        <p:spPr bwMode="auto">
          <a:xfrm>
            <a:off x="2158880" y="3569229"/>
            <a:ext cx="8334375" cy="2803525"/>
          </a:xfrm>
          <a:prstGeom prst="rect">
            <a:avLst/>
          </a:prstGeom>
          <a:solidFill>
            <a:schemeClr val="bg1"/>
          </a:solidFill>
          <a:ln w="9525">
            <a:solidFill>
              <a:schemeClr val="bg1"/>
            </a:solidFill>
            <a:round/>
            <a:headEnd/>
            <a:tailEnd/>
          </a:ln>
        </p:spPr>
        <p:txBody>
          <a:bodyPr lIns="95098" tIns="47549" rIns="95098" bIns="47549" anchor="ctr"/>
          <a:lstStyle>
            <a:lvl1pPr>
              <a:defRPr sz="2000">
                <a:solidFill>
                  <a:schemeClr val="bg1"/>
                </a:solidFill>
                <a:latin typeface="Tahoma" panose="020B0604030504040204" pitchFamily="34" charset="0"/>
                <a:ea typeface="MS PGothic" panose="020B0600070205080204" pitchFamily="34" charset="-128"/>
              </a:defRPr>
            </a:lvl1pPr>
            <a:lvl2pPr marL="742950" indent="-285750">
              <a:defRPr sz="2000">
                <a:solidFill>
                  <a:schemeClr val="bg1"/>
                </a:solidFill>
                <a:latin typeface="Tahoma" panose="020B0604030504040204" pitchFamily="34" charset="0"/>
                <a:ea typeface="MS PGothic" panose="020B0600070205080204" pitchFamily="34" charset="-128"/>
              </a:defRPr>
            </a:lvl2pPr>
            <a:lvl3pPr marL="1143000" indent="-228600">
              <a:defRPr sz="2000">
                <a:solidFill>
                  <a:schemeClr val="bg1"/>
                </a:solidFill>
                <a:latin typeface="Tahoma" panose="020B0604030504040204" pitchFamily="34" charset="0"/>
                <a:ea typeface="MS PGothic" panose="020B0600070205080204" pitchFamily="34" charset="-128"/>
              </a:defRPr>
            </a:lvl3pPr>
            <a:lvl4pPr marL="1600200" indent="-228600">
              <a:defRPr sz="2000">
                <a:solidFill>
                  <a:schemeClr val="bg1"/>
                </a:solidFill>
                <a:latin typeface="Tahoma" panose="020B0604030504040204" pitchFamily="34" charset="0"/>
                <a:ea typeface="MS PGothic" panose="020B0600070205080204" pitchFamily="34" charset="-128"/>
              </a:defRPr>
            </a:lvl4pPr>
            <a:lvl5pPr marL="2057400" indent="-228600">
              <a:defRPr sz="2000">
                <a:solidFill>
                  <a:schemeClr val="bg1"/>
                </a:solidFill>
                <a:latin typeface="Tahom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9pPr>
          </a:lstStyle>
          <a:p>
            <a:endParaRPr lang="en-US" altLang="en-US"/>
          </a:p>
        </p:txBody>
      </p:sp>
      <p:sp>
        <p:nvSpPr>
          <p:cNvPr id="12" name="Frame 11">
            <a:extLst>
              <a:ext uri="{FF2B5EF4-FFF2-40B4-BE49-F238E27FC236}">
                <a16:creationId xmlns:a16="http://schemas.microsoft.com/office/drawing/2014/main" id="{B9414E03-6F57-FE2F-F2CA-6D3694C874FC}"/>
              </a:ext>
            </a:extLst>
          </p:cNvPr>
          <p:cNvSpPr/>
          <p:nvPr/>
        </p:nvSpPr>
        <p:spPr bwMode="auto">
          <a:xfrm>
            <a:off x="2158880" y="1216018"/>
            <a:ext cx="4110037" cy="692150"/>
          </a:xfrm>
          <a:prstGeom prst="frame">
            <a:avLst>
              <a:gd name="adj1" fmla="val 4233"/>
            </a:avLst>
          </a:prstGeom>
          <a:solidFill>
            <a:srgbClr val="CC0000"/>
          </a:solidFill>
          <a:ln w="9525" cap="flat" cmpd="sng" algn="ctr">
            <a:noFill/>
            <a:prstDash val="solid"/>
            <a:round/>
            <a:headEnd type="none" w="med" len="med"/>
            <a:tailEnd type="none" w="med" len="med"/>
          </a:ln>
          <a:effectLst/>
        </p:spPr>
        <p:txBody>
          <a:bodyPr lIns="95098" tIns="47549" rIns="95098" bIns="47549" anchor="ctr"/>
          <a:lstStyle/>
          <a:p>
            <a:pPr>
              <a:defRPr/>
            </a:pPr>
            <a:endParaRPr lang="en-US">
              <a:ea typeface="ＭＳ Ｐゴシック" charset="0"/>
              <a:cs typeface="ＭＳ Ｐゴシック" charset="0"/>
            </a:endParaRPr>
          </a:p>
        </p:txBody>
      </p:sp>
      <p:sp>
        <p:nvSpPr>
          <p:cNvPr id="13" name="Frame 12">
            <a:extLst>
              <a:ext uri="{FF2B5EF4-FFF2-40B4-BE49-F238E27FC236}">
                <a16:creationId xmlns:a16="http://schemas.microsoft.com/office/drawing/2014/main" id="{28DDEB1D-6E69-E0CE-8A1F-D0DF4F9D9BE5}"/>
              </a:ext>
            </a:extLst>
          </p:cNvPr>
          <p:cNvSpPr/>
          <p:nvPr/>
        </p:nvSpPr>
        <p:spPr bwMode="auto">
          <a:xfrm>
            <a:off x="2158880" y="1984369"/>
            <a:ext cx="4110037" cy="1458913"/>
          </a:xfrm>
          <a:prstGeom prst="frame">
            <a:avLst>
              <a:gd name="adj1" fmla="val 1753"/>
            </a:avLst>
          </a:prstGeom>
          <a:solidFill>
            <a:srgbClr val="CC0000"/>
          </a:solidFill>
          <a:ln w="9525" cap="flat" cmpd="sng" algn="ctr">
            <a:noFill/>
            <a:prstDash val="solid"/>
            <a:round/>
            <a:headEnd type="none" w="med" len="med"/>
            <a:tailEnd type="none" w="med" len="med"/>
          </a:ln>
          <a:effectLst/>
        </p:spPr>
        <p:txBody>
          <a:bodyPr lIns="95098" tIns="47549" rIns="95098" bIns="47549" anchor="ctr"/>
          <a:lstStyle/>
          <a:p>
            <a:pPr>
              <a:defRPr/>
            </a:pPr>
            <a:endParaRPr lang="en-US">
              <a:ea typeface="ＭＳ Ｐゴシック" charset="0"/>
              <a:cs typeface="ＭＳ Ｐゴシック" charset="0"/>
            </a:endParaRPr>
          </a:p>
        </p:txBody>
      </p:sp>
      <p:sp>
        <p:nvSpPr>
          <p:cNvPr id="14" name="Frame 13">
            <a:extLst>
              <a:ext uri="{FF2B5EF4-FFF2-40B4-BE49-F238E27FC236}">
                <a16:creationId xmlns:a16="http://schemas.microsoft.com/office/drawing/2014/main" id="{794EF340-A3A4-5FC1-B939-67351DAE6EF8}"/>
              </a:ext>
            </a:extLst>
          </p:cNvPr>
          <p:cNvSpPr/>
          <p:nvPr/>
        </p:nvSpPr>
        <p:spPr bwMode="auto">
          <a:xfrm>
            <a:off x="6383216" y="1216018"/>
            <a:ext cx="3994150" cy="692150"/>
          </a:xfrm>
          <a:prstGeom prst="frame">
            <a:avLst>
              <a:gd name="adj1" fmla="val 4233"/>
            </a:avLst>
          </a:prstGeom>
          <a:solidFill>
            <a:srgbClr val="CC0000"/>
          </a:solidFill>
          <a:ln w="9525" cap="flat" cmpd="sng" algn="ctr">
            <a:noFill/>
            <a:prstDash val="solid"/>
            <a:round/>
            <a:headEnd type="none" w="med" len="med"/>
            <a:tailEnd type="none" w="med" len="med"/>
          </a:ln>
          <a:effectLst/>
        </p:spPr>
        <p:txBody>
          <a:bodyPr lIns="95098" tIns="47549" rIns="95098" bIns="47549" anchor="ctr"/>
          <a:lstStyle/>
          <a:p>
            <a:pPr>
              <a:defRPr/>
            </a:pPr>
            <a:endParaRPr lang="en-US">
              <a:ea typeface="ＭＳ Ｐゴシック" charset="0"/>
              <a:cs typeface="ＭＳ Ｐゴシック" charset="0"/>
            </a:endParaRPr>
          </a:p>
        </p:txBody>
      </p:sp>
      <p:sp>
        <p:nvSpPr>
          <p:cNvPr id="15" name="Frame 14">
            <a:extLst>
              <a:ext uri="{FF2B5EF4-FFF2-40B4-BE49-F238E27FC236}">
                <a16:creationId xmlns:a16="http://schemas.microsoft.com/office/drawing/2014/main" id="{978F7323-0C5E-9065-5263-10F69684AC7C}"/>
              </a:ext>
            </a:extLst>
          </p:cNvPr>
          <p:cNvSpPr/>
          <p:nvPr/>
        </p:nvSpPr>
        <p:spPr bwMode="auto">
          <a:xfrm>
            <a:off x="6383216" y="1984369"/>
            <a:ext cx="3994150" cy="1458913"/>
          </a:xfrm>
          <a:prstGeom prst="frame">
            <a:avLst>
              <a:gd name="adj1" fmla="val 1753"/>
            </a:avLst>
          </a:prstGeom>
          <a:solidFill>
            <a:srgbClr val="CC0000"/>
          </a:solidFill>
          <a:ln w="9525" cap="flat" cmpd="sng" algn="ctr">
            <a:noFill/>
            <a:prstDash val="solid"/>
            <a:round/>
            <a:headEnd type="none" w="med" len="med"/>
            <a:tailEnd type="none" w="med" len="med"/>
          </a:ln>
          <a:effectLst/>
        </p:spPr>
        <p:txBody>
          <a:bodyPr lIns="95098" tIns="47549" rIns="95098" bIns="47549" anchor="ctr"/>
          <a:lstStyle/>
          <a:p>
            <a:pPr>
              <a:defRPr/>
            </a:pPr>
            <a:endParaRPr lang="en-US">
              <a:ea typeface="ＭＳ Ｐゴシック" charset="0"/>
              <a:cs typeface="ＭＳ Ｐゴシック" charset="0"/>
            </a:endParaRPr>
          </a:p>
        </p:txBody>
      </p:sp>
      <p:sp>
        <p:nvSpPr>
          <p:cNvPr id="16" name="TextBox 6">
            <a:extLst>
              <a:ext uri="{FF2B5EF4-FFF2-40B4-BE49-F238E27FC236}">
                <a16:creationId xmlns:a16="http://schemas.microsoft.com/office/drawing/2014/main" id="{4A290D9F-34E7-80E4-0614-B5B4DD1E5F9A}"/>
              </a:ext>
            </a:extLst>
          </p:cNvPr>
          <p:cNvSpPr txBox="1">
            <a:spLocks noChangeArrowheads="1"/>
          </p:cNvSpPr>
          <p:nvPr/>
        </p:nvSpPr>
        <p:spPr bwMode="auto">
          <a:xfrm>
            <a:off x="1930278" y="1440391"/>
            <a:ext cx="33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1"/>
                </a:solidFill>
                <a:latin typeface="Tahoma" panose="020B0604030504040204" pitchFamily="34" charset="0"/>
                <a:ea typeface="MS PGothic" panose="020B0600070205080204" pitchFamily="34" charset="-128"/>
              </a:defRPr>
            </a:lvl1pPr>
            <a:lvl2pPr marL="742950" indent="-285750">
              <a:defRPr sz="2000">
                <a:solidFill>
                  <a:schemeClr val="bg1"/>
                </a:solidFill>
                <a:latin typeface="Tahoma" panose="020B0604030504040204" pitchFamily="34" charset="0"/>
                <a:ea typeface="MS PGothic" panose="020B0600070205080204" pitchFamily="34" charset="-128"/>
              </a:defRPr>
            </a:lvl2pPr>
            <a:lvl3pPr marL="1143000" indent="-228600">
              <a:defRPr sz="2000">
                <a:solidFill>
                  <a:schemeClr val="bg1"/>
                </a:solidFill>
                <a:latin typeface="Tahoma" panose="020B0604030504040204" pitchFamily="34" charset="0"/>
                <a:ea typeface="MS PGothic" panose="020B0600070205080204" pitchFamily="34" charset="-128"/>
              </a:defRPr>
            </a:lvl3pPr>
            <a:lvl4pPr marL="1600200" indent="-228600">
              <a:defRPr sz="2000">
                <a:solidFill>
                  <a:schemeClr val="bg1"/>
                </a:solidFill>
                <a:latin typeface="Tahoma" panose="020B0604030504040204" pitchFamily="34" charset="0"/>
                <a:ea typeface="MS PGothic" panose="020B0600070205080204" pitchFamily="34" charset="-128"/>
              </a:defRPr>
            </a:lvl4pPr>
            <a:lvl5pPr marL="2057400" indent="-228600">
              <a:defRPr sz="2000">
                <a:solidFill>
                  <a:schemeClr val="bg1"/>
                </a:solidFill>
                <a:latin typeface="Tahom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9pPr>
          </a:lstStyle>
          <a:p>
            <a:r>
              <a:rPr lang="en-US" altLang="en-US" dirty="0">
                <a:solidFill>
                  <a:srgbClr val="000000"/>
                </a:solidFill>
              </a:rPr>
              <a:t>A</a:t>
            </a:r>
          </a:p>
        </p:txBody>
      </p:sp>
      <p:sp>
        <p:nvSpPr>
          <p:cNvPr id="17" name="TextBox 13">
            <a:extLst>
              <a:ext uri="{FF2B5EF4-FFF2-40B4-BE49-F238E27FC236}">
                <a16:creationId xmlns:a16="http://schemas.microsoft.com/office/drawing/2014/main" id="{DEDAF4BC-2AB8-216C-2F96-CA2EB89C8D5C}"/>
              </a:ext>
            </a:extLst>
          </p:cNvPr>
          <p:cNvSpPr txBox="1">
            <a:spLocks noChangeArrowheads="1"/>
          </p:cNvSpPr>
          <p:nvPr/>
        </p:nvSpPr>
        <p:spPr bwMode="auto">
          <a:xfrm>
            <a:off x="1930278" y="2684991"/>
            <a:ext cx="33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1"/>
                </a:solidFill>
                <a:latin typeface="Tahoma" panose="020B0604030504040204" pitchFamily="34" charset="0"/>
                <a:ea typeface="MS PGothic" panose="020B0600070205080204" pitchFamily="34" charset="-128"/>
              </a:defRPr>
            </a:lvl1pPr>
            <a:lvl2pPr marL="742950" indent="-285750">
              <a:defRPr sz="2000">
                <a:solidFill>
                  <a:schemeClr val="bg1"/>
                </a:solidFill>
                <a:latin typeface="Tahoma" panose="020B0604030504040204" pitchFamily="34" charset="0"/>
                <a:ea typeface="MS PGothic" panose="020B0600070205080204" pitchFamily="34" charset="-128"/>
              </a:defRPr>
            </a:lvl2pPr>
            <a:lvl3pPr marL="1143000" indent="-228600">
              <a:defRPr sz="2000">
                <a:solidFill>
                  <a:schemeClr val="bg1"/>
                </a:solidFill>
                <a:latin typeface="Tahoma" panose="020B0604030504040204" pitchFamily="34" charset="0"/>
                <a:ea typeface="MS PGothic" panose="020B0600070205080204" pitchFamily="34" charset="-128"/>
              </a:defRPr>
            </a:lvl3pPr>
            <a:lvl4pPr marL="1600200" indent="-228600">
              <a:defRPr sz="2000">
                <a:solidFill>
                  <a:schemeClr val="bg1"/>
                </a:solidFill>
                <a:latin typeface="Tahoma" panose="020B0604030504040204" pitchFamily="34" charset="0"/>
                <a:ea typeface="MS PGothic" panose="020B0600070205080204" pitchFamily="34" charset="-128"/>
              </a:defRPr>
            </a:lvl4pPr>
            <a:lvl5pPr marL="2057400" indent="-228600">
              <a:defRPr sz="2000">
                <a:solidFill>
                  <a:schemeClr val="bg1"/>
                </a:solidFill>
                <a:latin typeface="Tahom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9pPr>
          </a:lstStyle>
          <a:p>
            <a:r>
              <a:rPr lang="en-US" altLang="en-US" dirty="0">
                <a:solidFill>
                  <a:srgbClr val="000000"/>
                </a:solidFill>
              </a:rPr>
              <a:t>B</a:t>
            </a:r>
          </a:p>
        </p:txBody>
      </p:sp>
      <p:sp>
        <p:nvSpPr>
          <p:cNvPr id="18" name="TextBox 14">
            <a:extLst>
              <a:ext uri="{FF2B5EF4-FFF2-40B4-BE49-F238E27FC236}">
                <a16:creationId xmlns:a16="http://schemas.microsoft.com/office/drawing/2014/main" id="{216A027C-64D2-A99A-233B-6F48C220519D}"/>
              </a:ext>
            </a:extLst>
          </p:cNvPr>
          <p:cNvSpPr txBox="1">
            <a:spLocks noChangeArrowheads="1"/>
          </p:cNvSpPr>
          <p:nvPr/>
        </p:nvSpPr>
        <p:spPr bwMode="auto">
          <a:xfrm>
            <a:off x="10345617" y="1418166"/>
            <a:ext cx="33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1"/>
                </a:solidFill>
                <a:latin typeface="Tahoma" panose="020B0604030504040204" pitchFamily="34" charset="0"/>
                <a:ea typeface="MS PGothic" panose="020B0600070205080204" pitchFamily="34" charset="-128"/>
              </a:defRPr>
            </a:lvl1pPr>
            <a:lvl2pPr marL="742950" indent="-285750">
              <a:defRPr sz="2000">
                <a:solidFill>
                  <a:schemeClr val="bg1"/>
                </a:solidFill>
                <a:latin typeface="Tahoma" panose="020B0604030504040204" pitchFamily="34" charset="0"/>
                <a:ea typeface="MS PGothic" panose="020B0600070205080204" pitchFamily="34" charset="-128"/>
              </a:defRPr>
            </a:lvl2pPr>
            <a:lvl3pPr marL="1143000" indent="-228600">
              <a:defRPr sz="2000">
                <a:solidFill>
                  <a:schemeClr val="bg1"/>
                </a:solidFill>
                <a:latin typeface="Tahoma" panose="020B0604030504040204" pitchFamily="34" charset="0"/>
                <a:ea typeface="MS PGothic" panose="020B0600070205080204" pitchFamily="34" charset="-128"/>
              </a:defRPr>
            </a:lvl3pPr>
            <a:lvl4pPr marL="1600200" indent="-228600">
              <a:defRPr sz="2000">
                <a:solidFill>
                  <a:schemeClr val="bg1"/>
                </a:solidFill>
                <a:latin typeface="Tahoma" panose="020B0604030504040204" pitchFamily="34" charset="0"/>
                <a:ea typeface="MS PGothic" panose="020B0600070205080204" pitchFamily="34" charset="-128"/>
              </a:defRPr>
            </a:lvl4pPr>
            <a:lvl5pPr marL="2057400" indent="-228600">
              <a:defRPr sz="2000">
                <a:solidFill>
                  <a:schemeClr val="bg1"/>
                </a:solidFill>
                <a:latin typeface="Tahom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9pPr>
          </a:lstStyle>
          <a:p>
            <a:r>
              <a:rPr lang="en-US" altLang="en-US" dirty="0">
                <a:solidFill>
                  <a:srgbClr val="000000"/>
                </a:solidFill>
              </a:rPr>
              <a:t>C</a:t>
            </a:r>
          </a:p>
        </p:txBody>
      </p:sp>
      <p:sp>
        <p:nvSpPr>
          <p:cNvPr id="19" name="TextBox 15">
            <a:extLst>
              <a:ext uri="{FF2B5EF4-FFF2-40B4-BE49-F238E27FC236}">
                <a16:creationId xmlns:a16="http://schemas.microsoft.com/office/drawing/2014/main" id="{C1EEF387-174A-A6A3-19BF-1CA76A4FDE83}"/>
              </a:ext>
            </a:extLst>
          </p:cNvPr>
          <p:cNvSpPr txBox="1">
            <a:spLocks noChangeArrowheads="1"/>
          </p:cNvSpPr>
          <p:nvPr/>
        </p:nvSpPr>
        <p:spPr bwMode="auto">
          <a:xfrm>
            <a:off x="10345617" y="2662766"/>
            <a:ext cx="35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1"/>
                </a:solidFill>
                <a:latin typeface="Tahoma" panose="020B0604030504040204" pitchFamily="34" charset="0"/>
                <a:ea typeface="MS PGothic" panose="020B0600070205080204" pitchFamily="34" charset="-128"/>
              </a:defRPr>
            </a:lvl1pPr>
            <a:lvl2pPr marL="742950" indent="-285750">
              <a:defRPr sz="2000">
                <a:solidFill>
                  <a:schemeClr val="bg1"/>
                </a:solidFill>
                <a:latin typeface="Tahoma" panose="020B0604030504040204" pitchFamily="34" charset="0"/>
                <a:ea typeface="MS PGothic" panose="020B0600070205080204" pitchFamily="34" charset="-128"/>
              </a:defRPr>
            </a:lvl2pPr>
            <a:lvl3pPr marL="1143000" indent="-228600">
              <a:defRPr sz="2000">
                <a:solidFill>
                  <a:schemeClr val="bg1"/>
                </a:solidFill>
                <a:latin typeface="Tahoma" panose="020B0604030504040204" pitchFamily="34" charset="0"/>
                <a:ea typeface="MS PGothic" panose="020B0600070205080204" pitchFamily="34" charset="-128"/>
              </a:defRPr>
            </a:lvl3pPr>
            <a:lvl4pPr marL="1600200" indent="-228600">
              <a:defRPr sz="2000">
                <a:solidFill>
                  <a:schemeClr val="bg1"/>
                </a:solidFill>
                <a:latin typeface="Tahoma" panose="020B0604030504040204" pitchFamily="34" charset="0"/>
                <a:ea typeface="MS PGothic" panose="020B0600070205080204" pitchFamily="34" charset="-128"/>
              </a:defRPr>
            </a:lvl4pPr>
            <a:lvl5pPr marL="2057400" indent="-228600">
              <a:defRPr sz="2000">
                <a:solidFill>
                  <a:schemeClr val="bg1"/>
                </a:solidFill>
                <a:latin typeface="Tahom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9pPr>
          </a:lstStyle>
          <a:p>
            <a:r>
              <a:rPr lang="en-US" altLang="en-US" dirty="0">
                <a:solidFill>
                  <a:srgbClr val="000000"/>
                </a:solidFill>
              </a:rPr>
              <a:t>D</a:t>
            </a:r>
          </a:p>
        </p:txBody>
      </p:sp>
      <p:sp>
        <p:nvSpPr>
          <p:cNvPr id="20" name="Rectangle 3">
            <a:extLst>
              <a:ext uri="{FF2B5EF4-FFF2-40B4-BE49-F238E27FC236}">
                <a16:creationId xmlns:a16="http://schemas.microsoft.com/office/drawing/2014/main" id="{B6A22980-48A3-8A59-B406-AF5BDEF79728}"/>
              </a:ext>
            </a:extLst>
          </p:cNvPr>
          <p:cNvSpPr txBox="1">
            <a:spLocks noChangeArrowheads="1"/>
          </p:cNvSpPr>
          <p:nvPr/>
        </p:nvSpPr>
        <p:spPr bwMode="auto">
          <a:xfrm>
            <a:off x="2082680" y="3479277"/>
            <a:ext cx="84867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defRPr sz="2000">
                <a:solidFill>
                  <a:schemeClr val="bg1"/>
                </a:solidFill>
                <a:latin typeface="Tahoma" panose="020B0604030504040204" pitchFamily="34" charset="0"/>
                <a:ea typeface="MS PGothic" panose="020B0600070205080204" pitchFamily="34" charset="-128"/>
              </a:defRPr>
            </a:lvl1pPr>
            <a:lvl2pPr marL="742950" indent="-285750">
              <a:defRPr sz="2000">
                <a:solidFill>
                  <a:schemeClr val="bg1"/>
                </a:solidFill>
                <a:latin typeface="Tahoma" panose="020B0604030504040204" pitchFamily="34" charset="0"/>
                <a:ea typeface="MS PGothic" panose="020B0600070205080204" pitchFamily="34" charset="-128"/>
              </a:defRPr>
            </a:lvl2pPr>
            <a:lvl3pPr marL="1143000" indent="-228600">
              <a:defRPr sz="2000">
                <a:solidFill>
                  <a:schemeClr val="bg1"/>
                </a:solidFill>
                <a:latin typeface="Tahoma" panose="020B0604030504040204" pitchFamily="34" charset="0"/>
                <a:ea typeface="MS PGothic" panose="020B0600070205080204" pitchFamily="34" charset="-128"/>
              </a:defRPr>
            </a:lvl3pPr>
            <a:lvl4pPr marL="1600200" indent="-228600">
              <a:defRPr sz="2000">
                <a:solidFill>
                  <a:schemeClr val="bg1"/>
                </a:solidFill>
                <a:latin typeface="Tahoma" panose="020B0604030504040204" pitchFamily="34" charset="0"/>
                <a:ea typeface="MS PGothic" panose="020B0600070205080204" pitchFamily="34" charset="-128"/>
              </a:defRPr>
            </a:lvl4pPr>
            <a:lvl5pPr marL="2057400" indent="-228600">
              <a:defRPr sz="2000">
                <a:solidFill>
                  <a:schemeClr val="bg1"/>
                </a:solidFill>
                <a:latin typeface="Tahom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000">
                <a:solidFill>
                  <a:schemeClr val="bg1"/>
                </a:solidFill>
                <a:latin typeface="Tahoma" panose="020B0604030504040204" pitchFamily="34" charset="0"/>
                <a:ea typeface="MS PGothic" panose="020B0600070205080204" pitchFamily="34" charset="-128"/>
              </a:defRPr>
            </a:lvl9pPr>
          </a:lstStyle>
          <a:p>
            <a:pPr algn="l">
              <a:lnSpc>
                <a:spcPct val="135000"/>
              </a:lnSpc>
              <a:spcBef>
                <a:spcPct val="20000"/>
              </a:spcBef>
            </a:pPr>
            <a:r>
              <a:rPr lang="en-US" altLang="en-US" sz="1600" dirty="0">
                <a:solidFill>
                  <a:schemeClr val="tx2"/>
                </a:solidFill>
                <a:latin typeface="Helvetica" panose="020B0604020202020204" pitchFamily="34" charset="0"/>
              </a:rPr>
              <a:t>Section A: The starting point to calculating compensation owed by the bank.</a:t>
            </a:r>
          </a:p>
          <a:p>
            <a:pPr algn="l">
              <a:lnSpc>
                <a:spcPct val="135000"/>
              </a:lnSpc>
              <a:spcBef>
                <a:spcPct val="20000"/>
              </a:spcBef>
            </a:pPr>
            <a:r>
              <a:rPr lang="en-US" altLang="en-US" sz="1600" dirty="0">
                <a:solidFill>
                  <a:schemeClr val="tx2"/>
                </a:solidFill>
                <a:latin typeface="Helvetica" panose="020B0604020202020204" pitchFamily="34" charset="0"/>
              </a:rPr>
              <a:t>Section B: Drills into balances further, in order to arrive at the balance factor ($864,000) used in the earnings credit formula. </a:t>
            </a:r>
          </a:p>
          <a:p>
            <a:pPr algn="l">
              <a:lnSpc>
                <a:spcPct val="135000"/>
              </a:lnSpc>
              <a:spcBef>
                <a:spcPct val="20000"/>
              </a:spcBef>
            </a:pPr>
            <a:r>
              <a:rPr lang="en-US" altLang="en-US" sz="1600" dirty="0">
                <a:solidFill>
                  <a:schemeClr val="tx2"/>
                </a:solidFill>
                <a:latin typeface="Helvetica" panose="020B0604020202020204" pitchFamily="34" charset="0"/>
              </a:rPr>
              <a:t>Section C: </a:t>
            </a:r>
          </a:p>
          <a:p>
            <a:pPr lvl="1" algn="l">
              <a:lnSpc>
                <a:spcPct val="135000"/>
              </a:lnSpc>
              <a:spcBef>
                <a:spcPct val="20000"/>
              </a:spcBef>
              <a:buFontTx/>
              <a:buChar char="–"/>
            </a:pPr>
            <a:r>
              <a:rPr lang="en-US" altLang="en-US" sz="1600" dirty="0">
                <a:solidFill>
                  <a:schemeClr val="tx2"/>
                </a:solidFill>
                <a:latin typeface="Helvetica" panose="020B0604020202020204" pitchFamily="34" charset="0"/>
              </a:rPr>
              <a:t>The earnings credits rate (ECR) applied to the balance factor: $864,000 * 0.0035% / 365 days * 31 days = $256.83</a:t>
            </a:r>
          </a:p>
          <a:p>
            <a:pPr lvl="1" algn="l">
              <a:lnSpc>
                <a:spcPct val="135000"/>
              </a:lnSpc>
              <a:spcBef>
                <a:spcPct val="20000"/>
              </a:spcBef>
              <a:buFontTx/>
              <a:buChar char="–"/>
            </a:pPr>
            <a:r>
              <a:rPr lang="en-US" altLang="en-US" sz="1600" dirty="0">
                <a:solidFill>
                  <a:schemeClr val="tx2"/>
                </a:solidFill>
                <a:latin typeface="Helvetica" panose="020B0604020202020204" pitchFamily="34" charset="0"/>
              </a:rPr>
              <a:t>The gross fees that the earnings credits will be applied to: $20,695.61</a:t>
            </a:r>
          </a:p>
          <a:p>
            <a:pPr algn="l">
              <a:lnSpc>
                <a:spcPct val="135000"/>
              </a:lnSpc>
              <a:spcBef>
                <a:spcPct val="20000"/>
              </a:spcBef>
            </a:pPr>
            <a:r>
              <a:rPr lang="en-US" altLang="en-US" sz="1600" dirty="0">
                <a:solidFill>
                  <a:schemeClr val="tx2"/>
                </a:solidFill>
                <a:latin typeface="Helvetica" panose="020B0604020202020204" pitchFamily="34" charset="0"/>
              </a:rPr>
              <a:t>Section D: The net fees owed to the bank.</a:t>
            </a:r>
          </a:p>
          <a:p>
            <a:pPr lvl="1" algn="l">
              <a:lnSpc>
                <a:spcPct val="135000"/>
              </a:lnSpc>
              <a:spcBef>
                <a:spcPct val="20000"/>
              </a:spcBef>
              <a:buFontTx/>
              <a:buChar char="–"/>
            </a:pPr>
            <a:endParaRPr lang="en-US" altLang="en-US" sz="1000" dirty="0">
              <a:solidFill>
                <a:schemeClr val="tx1"/>
              </a:solidFill>
              <a:latin typeface="Helvetica" panose="020B0604020202020204" pitchFamily="34" charset="0"/>
            </a:endParaRPr>
          </a:p>
        </p:txBody>
      </p:sp>
      <p:cxnSp>
        <p:nvCxnSpPr>
          <p:cNvPr id="21" name="Straight Arrow Connector 17">
            <a:extLst>
              <a:ext uri="{FF2B5EF4-FFF2-40B4-BE49-F238E27FC236}">
                <a16:creationId xmlns:a16="http://schemas.microsoft.com/office/drawing/2014/main" id="{FE60F5A9-444B-0539-8ADB-40F083E2300B}"/>
              </a:ext>
            </a:extLst>
          </p:cNvPr>
          <p:cNvCxnSpPr>
            <a:cxnSpLocks noChangeShapeType="1"/>
          </p:cNvCxnSpPr>
          <p:nvPr/>
        </p:nvCxnSpPr>
        <p:spPr bwMode="auto">
          <a:xfrm>
            <a:off x="9034342" y="1110192"/>
            <a:ext cx="614363" cy="269875"/>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Rectangle 21">
            <a:extLst>
              <a:ext uri="{FF2B5EF4-FFF2-40B4-BE49-F238E27FC236}">
                <a16:creationId xmlns:a16="http://schemas.microsoft.com/office/drawing/2014/main" id="{5ED2BF8A-6C50-9C35-4787-3A0CFBCD9A62}"/>
              </a:ext>
            </a:extLst>
          </p:cNvPr>
          <p:cNvSpPr/>
          <p:nvPr/>
        </p:nvSpPr>
        <p:spPr>
          <a:xfrm>
            <a:off x="2235080" y="2608790"/>
            <a:ext cx="3971294" cy="195563"/>
          </a:xfrm>
          <a:prstGeom prst="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766D1A-DA07-596C-67D1-4598E957CF6A}"/>
              </a:ext>
            </a:extLst>
          </p:cNvPr>
          <p:cNvSpPr/>
          <p:nvPr/>
        </p:nvSpPr>
        <p:spPr>
          <a:xfrm>
            <a:off x="6371447" y="2626771"/>
            <a:ext cx="3971294" cy="195563"/>
          </a:xfrm>
          <a:prstGeom prst="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68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83D0A2F-036C-4225-BB15-A121A84AEFA6}"/>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CB98E6A8-A6ED-49E0-BDC8-7E7E5A6B0EE7}"/>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13</a:t>
            </a:fld>
            <a:endParaRPr lang="en-US" noProof="0" dirty="0"/>
          </a:p>
        </p:txBody>
      </p:sp>
      <p:sp>
        <p:nvSpPr>
          <p:cNvPr id="6" name="Espace réservé du texte 5">
            <a:extLst>
              <a:ext uri="{FF2B5EF4-FFF2-40B4-BE49-F238E27FC236}">
                <a16:creationId xmlns:a16="http://schemas.microsoft.com/office/drawing/2014/main" id="{85389F49-743A-4B91-BD3D-58F121456C66}"/>
              </a:ext>
            </a:extLst>
          </p:cNvPr>
          <p:cNvSpPr>
            <a:spLocks noGrp="1"/>
          </p:cNvSpPr>
          <p:nvPr>
            <p:ph type="body" sz="quarter" idx="19"/>
          </p:nvPr>
        </p:nvSpPr>
        <p:spPr>
          <a:xfrm>
            <a:off x="431210" y="113818"/>
            <a:ext cx="11456381" cy="750337"/>
          </a:xfrm>
        </p:spPr>
        <p:txBody>
          <a:bodyPr/>
          <a:lstStyle/>
          <a:p>
            <a:r>
              <a:rPr lang="en-US" sz="2800" dirty="0">
                <a:latin typeface="+mn-lt"/>
              </a:rPr>
              <a:t>‘Typical’ Card Monthly Statement</a:t>
            </a:r>
          </a:p>
        </p:txBody>
      </p:sp>
      <p:pic>
        <p:nvPicPr>
          <p:cNvPr id="8" name="Picture 10">
            <a:extLst>
              <a:ext uri="{FF2B5EF4-FFF2-40B4-BE49-F238E27FC236}">
                <a16:creationId xmlns:a16="http://schemas.microsoft.com/office/drawing/2014/main" id="{A54DB57E-32C8-47C8-B2DD-3575E2ED7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608" y="4817392"/>
            <a:ext cx="3611881" cy="1702099"/>
          </a:xfrm>
          <a:prstGeom prst="rect">
            <a:avLst/>
          </a:prstGeom>
          <a:ln>
            <a:solidFill>
              <a:schemeClr val="accent6">
                <a:lumMod val="90000"/>
              </a:schemeClr>
            </a:solidFill>
          </a:ln>
          <a:effectLst>
            <a:outerShdw blurRad="50800" dist="38100" dir="2700000" algn="tl" rotWithShape="0">
              <a:prstClr val="black">
                <a:alpha val="40000"/>
              </a:prstClr>
            </a:outerShdw>
          </a:effectLst>
        </p:spPr>
      </p:pic>
      <p:pic>
        <p:nvPicPr>
          <p:cNvPr id="9" name="Picture 6">
            <a:extLst>
              <a:ext uri="{FF2B5EF4-FFF2-40B4-BE49-F238E27FC236}">
                <a16:creationId xmlns:a16="http://schemas.microsoft.com/office/drawing/2014/main" id="{542F645B-3484-44D3-9808-3553FEA5B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19" y="1386478"/>
            <a:ext cx="4514850" cy="2609850"/>
          </a:xfrm>
          <a:prstGeom prst="rect">
            <a:avLst/>
          </a:prstGeom>
          <a:ln>
            <a:solidFill>
              <a:schemeClr val="tx2"/>
            </a:solidFill>
          </a:ln>
          <a:effectLst>
            <a:outerShdw blurRad="50800" dist="38100" dir="2700000" algn="tl" rotWithShape="0">
              <a:prstClr val="black">
                <a:alpha val="40000"/>
              </a:prstClr>
            </a:outerShdw>
          </a:effectLst>
        </p:spPr>
      </p:pic>
      <p:pic>
        <p:nvPicPr>
          <p:cNvPr id="10" name="Picture 7">
            <a:extLst>
              <a:ext uri="{FF2B5EF4-FFF2-40B4-BE49-F238E27FC236}">
                <a16:creationId xmlns:a16="http://schemas.microsoft.com/office/drawing/2014/main" id="{26312BD9-3007-4C6B-BFC8-7376366D5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955" y="1916791"/>
            <a:ext cx="3664681" cy="2061383"/>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8">
            <a:extLst>
              <a:ext uri="{FF2B5EF4-FFF2-40B4-BE49-F238E27FC236}">
                <a16:creationId xmlns:a16="http://schemas.microsoft.com/office/drawing/2014/main" id="{B61F85EF-3C01-4CE5-BCF4-8891C8D2C2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9401" y="985831"/>
            <a:ext cx="2276995" cy="1629371"/>
          </a:xfrm>
          <a:prstGeom prst="rect">
            <a:avLst/>
          </a:prstGeom>
          <a:ln>
            <a:solidFill>
              <a:schemeClr val="accent5"/>
            </a:solidFill>
          </a:ln>
          <a:effectLst>
            <a:outerShdw blurRad="50800" dist="38100" dir="2700000" algn="tl" rotWithShape="0">
              <a:prstClr val="black">
                <a:alpha val="40000"/>
              </a:prstClr>
            </a:outerShdw>
          </a:effectLst>
        </p:spPr>
      </p:pic>
      <p:pic>
        <p:nvPicPr>
          <p:cNvPr id="12" name="Picture 9">
            <a:extLst>
              <a:ext uri="{FF2B5EF4-FFF2-40B4-BE49-F238E27FC236}">
                <a16:creationId xmlns:a16="http://schemas.microsoft.com/office/drawing/2014/main" id="{C4D47009-D819-4264-A201-8D03EFF4A3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7690" y="3598405"/>
            <a:ext cx="2857500" cy="1543050"/>
          </a:xfrm>
          <a:prstGeom prst="rect">
            <a:avLst/>
          </a:prstGeom>
          <a:ln>
            <a:solidFill>
              <a:schemeClr val="accent5"/>
            </a:solidFill>
          </a:ln>
          <a:effectLst>
            <a:outerShdw blurRad="50800" dist="38100" dir="2700000" algn="tl" rotWithShape="0">
              <a:prstClr val="black">
                <a:alpha val="40000"/>
              </a:prstClr>
            </a:outerShdw>
          </a:effectLst>
        </p:spPr>
      </p:pic>
      <p:pic>
        <p:nvPicPr>
          <p:cNvPr id="13" name="Content Placeholder 4">
            <a:extLst>
              <a:ext uri="{FF2B5EF4-FFF2-40B4-BE49-F238E27FC236}">
                <a16:creationId xmlns:a16="http://schemas.microsoft.com/office/drawing/2014/main" id="{8C6FFE18-66D3-4BE3-BE39-EFE0B62E1D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2763" y="3300062"/>
            <a:ext cx="4514850" cy="167640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2">
            <a:extLst>
              <a:ext uri="{FF2B5EF4-FFF2-40B4-BE49-F238E27FC236}">
                <a16:creationId xmlns:a16="http://schemas.microsoft.com/office/drawing/2014/main" id="{D4BD6076-D9A4-4750-8DCD-FE994EEB5B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169" y="4493172"/>
            <a:ext cx="3643745" cy="2049607"/>
          </a:xfrm>
          <a:prstGeom prst="rect">
            <a:avLst/>
          </a:prstGeom>
          <a:ln>
            <a:solidFill>
              <a:schemeClr val="tx2"/>
            </a:solidFill>
          </a:ln>
          <a:effectLst>
            <a:outerShdw blurRad="50800" dist="38100" dir="2700000" algn="tl" rotWithShape="0">
              <a:prstClr val="black">
                <a:alpha val="40000"/>
              </a:prstClr>
            </a:outerShdw>
          </a:effectLst>
        </p:spPr>
      </p:pic>
      <p:sp>
        <p:nvSpPr>
          <p:cNvPr id="15" name="Oval 13">
            <a:extLst>
              <a:ext uri="{FF2B5EF4-FFF2-40B4-BE49-F238E27FC236}">
                <a16:creationId xmlns:a16="http://schemas.microsoft.com/office/drawing/2014/main" id="{6D300E83-5BB2-43A9-9E39-A9855C459B7D}"/>
              </a:ext>
            </a:extLst>
          </p:cNvPr>
          <p:cNvSpPr/>
          <p:nvPr/>
        </p:nvSpPr>
        <p:spPr>
          <a:xfrm>
            <a:off x="5315240" y="2448144"/>
            <a:ext cx="1997279" cy="17409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effectLst>
                  <a:outerShdw blurRad="38100" dist="38100" dir="2700000" algn="tl">
                    <a:srgbClr val="000000">
                      <a:alpha val="43137"/>
                    </a:srgbClr>
                  </a:outerShdw>
                </a:effectLst>
              </a:rPr>
              <a:t>There is NO uniform reporting standard</a:t>
            </a:r>
          </a:p>
        </p:txBody>
      </p:sp>
    </p:spTree>
    <p:extLst>
      <p:ext uri="{BB962C8B-B14F-4D97-AF65-F5344CB8AC3E}">
        <p14:creationId xmlns:p14="http://schemas.microsoft.com/office/powerpoint/2010/main" val="420463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9A63557-F66C-1DA9-8E4E-15BBE63DEFF8}"/>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86ED998A-EED0-FD12-C392-E8329C65D3CF}"/>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14</a:t>
            </a:fld>
            <a:endParaRPr lang="en-US" noProof="0" dirty="0"/>
          </a:p>
        </p:txBody>
      </p:sp>
      <p:sp>
        <p:nvSpPr>
          <p:cNvPr id="6" name="Text Placeholder 5">
            <a:extLst>
              <a:ext uri="{FF2B5EF4-FFF2-40B4-BE49-F238E27FC236}">
                <a16:creationId xmlns:a16="http://schemas.microsoft.com/office/drawing/2014/main" id="{0A546A6E-A90F-B1F3-CE3E-B54168E4C3E3}"/>
              </a:ext>
            </a:extLst>
          </p:cNvPr>
          <p:cNvSpPr>
            <a:spLocks noGrp="1"/>
          </p:cNvSpPr>
          <p:nvPr>
            <p:ph type="body" sz="quarter" idx="19"/>
          </p:nvPr>
        </p:nvSpPr>
        <p:spPr/>
        <p:txBody>
          <a:bodyPr/>
          <a:lstStyle/>
          <a:p>
            <a:r>
              <a:rPr lang="en-US" sz="2800" dirty="0">
                <a:latin typeface="+mn-lt"/>
              </a:rPr>
              <a:t>Classifying Bank Fees</a:t>
            </a:r>
          </a:p>
        </p:txBody>
      </p:sp>
      <p:sp>
        <p:nvSpPr>
          <p:cNvPr id="7" name="Title 1">
            <a:extLst>
              <a:ext uri="{FF2B5EF4-FFF2-40B4-BE49-F238E27FC236}">
                <a16:creationId xmlns:a16="http://schemas.microsoft.com/office/drawing/2014/main" id="{637A8A47-D72B-2FA6-721E-32A937A2BAE7}"/>
              </a:ext>
            </a:extLst>
          </p:cNvPr>
          <p:cNvSpPr txBox="1">
            <a:spLocks/>
          </p:cNvSpPr>
          <p:nvPr/>
        </p:nvSpPr>
        <p:spPr>
          <a:xfrm>
            <a:off x="2698998" y="1002378"/>
            <a:ext cx="10515600" cy="1325563"/>
          </a:xfrm>
          <a:prstGeom prst="rect">
            <a:avLst/>
          </a:prstGeom>
        </p:spPr>
        <p:txBody>
          <a:bodyPr vert="horz" lIns="0" tIns="36000" rIns="0" bIns="0" rtlCol="0" anchor="t">
            <a:noAutofit/>
          </a:bodyPr>
          <a:lstStyle>
            <a:lvl1pPr algn="l" defTabSz="914400" rtl="0" eaLnBrk="1" latinLnBrk="0" hangingPunct="1">
              <a:lnSpc>
                <a:spcPct val="80000"/>
              </a:lnSpc>
              <a:spcBef>
                <a:spcPct val="0"/>
              </a:spcBef>
              <a:buNone/>
              <a:defRPr lang="en-US" sz="1600" b="0" kern="1200" cap="none" baseline="0" noProof="0" dirty="0">
                <a:solidFill>
                  <a:schemeClr val="tx1"/>
                </a:solidFill>
                <a:latin typeface="+mn-lt"/>
                <a:ea typeface="+mj-ea"/>
                <a:cs typeface="+mj-cs"/>
              </a:defRPr>
            </a:lvl1pPr>
          </a:lstStyle>
          <a:p>
            <a:r>
              <a:rPr lang="en-US" sz="2400" dirty="0"/>
              <a:t>Why is bank fee analysis so hard?</a:t>
            </a:r>
          </a:p>
        </p:txBody>
      </p:sp>
      <p:sp>
        <p:nvSpPr>
          <p:cNvPr id="8" name="Content Placeholder 5">
            <a:extLst>
              <a:ext uri="{FF2B5EF4-FFF2-40B4-BE49-F238E27FC236}">
                <a16:creationId xmlns:a16="http://schemas.microsoft.com/office/drawing/2014/main" id="{354F01FC-1DE7-CFDA-A3D9-584C2E3BB2C8}"/>
              </a:ext>
            </a:extLst>
          </p:cNvPr>
          <p:cNvSpPr txBox="1">
            <a:spLocks/>
          </p:cNvSpPr>
          <p:nvPr/>
        </p:nvSpPr>
        <p:spPr>
          <a:xfrm>
            <a:off x="6653212" y="2840037"/>
            <a:ext cx="5183188" cy="3684588"/>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marL="571500" indent="-457200">
              <a:buFont typeface="Arial" panose="020B0604020202020204" pitchFamily="34" charset="0"/>
              <a:buChar char="•"/>
            </a:pPr>
            <a:r>
              <a:rPr lang="en-US" sz="1800" dirty="0"/>
              <a:t>Too many service lines</a:t>
            </a:r>
          </a:p>
          <a:p>
            <a:pPr marL="571500" indent="-457200">
              <a:buFont typeface="Arial" panose="020B0604020202020204" pitchFamily="34" charset="0"/>
              <a:buChar char="•"/>
            </a:pPr>
            <a:r>
              <a:rPr lang="en-US" sz="1800" dirty="0"/>
              <a:t>Banks identify services with cryptic proprietary names</a:t>
            </a:r>
          </a:p>
          <a:p>
            <a:pPr marL="571500" indent="-457200">
              <a:buFont typeface="Arial" panose="020B0604020202020204" pitchFamily="34" charset="0"/>
              <a:buChar char="•"/>
            </a:pPr>
            <a:r>
              <a:rPr lang="en-US" sz="1800" dirty="0"/>
              <a:t>Some banks bundle. Some don’t.</a:t>
            </a:r>
          </a:p>
          <a:p>
            <a:pPr marL="571500" indent="-457200">
              <a:buFont typeface="Arial" panose="020B0604020202020204" pitchFamily="34" charset="0"/>
              <a:buChar char="•"/>
            </a:pPr>
            <a:r>
              <a:rPr lang="en-US" sz="1800" dirty="0"/>
              <a:t>Bank mapping is old/inaccurate</a:t>
            </a:r>
          </a:p>
          <a:p>
            <a:pPr marL="571500" indent="-457200">
              <a:buFont typeface="Arial" panose="020B0604020202020204" pitchFamily="34" charset="0"/>
              <a:buChar char="•"/>
            </a:pPr>
            <a:r>
              <a:rPr lang="en-US" sz="1800" dirty="0"/>
              <a:t>Pricing proposals don’t match billing</a:t>
            </a:r>
          </a:p>
        </p:txBody>
      </p:sp>
      <p:graphicFrame>
        <p:nvGraphicFramePr>
          <p:cNvPr id="9" name="Content Placeholder 6">
            <a:extLst>
              <a:ext uri="{FF2B5EF4-FFF2-40B4-BE49-F238E27FC236}">
                <a16:creationId xmlns:a16="http://schemas.microsoft.com/office/drawing/2014/main" id="{CCEA1C26-9FEC-FBF4-4438-6A92E77D766B}"/>
              </a:ext>
            </a:extLst>
          </p:cNvPr>
          <p:cNvGraphicFramePr>
            <a:graphicFrameLocks/>
          </p:cNvGraphicFramePr>
          <p:nvPr>
            <p:extLst>
              <p:ext uri="{D42A27DB-BD31-4B8C-83A1-F6EECF244321}">
                <p14:modId xmlns:p14="http://schemas.microsoft.com/office/powerpoint/2010/main" val="2597782212"/>
              </p:ext>
            </p:extLst>
          </p:nvPr>
        </p:nvGraphicFramePr>
        <p:xfrm>
          <a:off x="1397935" y="2165783"/>
          <a:ext cx="4039791" cy="3603312"/>
        </p:xfrm>
        <a:graphic>
          <a:graphicData uri="http://schemas.openxmlformats.org/drawingml/2006/table">
            <a:tbl>
              <a:tblPr>
                <a:tableStyleId>{073A0DAA-6AF3-43AB-8588-CEC1D06C72B9}</a:tableStyleId>
              </a:tblPr>
              <a:tblGrid>
                <a:gridCol w="4039791">
                  <a:extLst>
                    <a:ext uri="{9D8B030D-6E8A-4147-A177-3AD203B41FA5}">
                      <a16:colId xmlns:a16="http://schemas.microsoft.com/office/drawing/2014/main" val="901951659"/>
                    </a:ext>
                  </a:extLst>
                </a:gridCol>
              </a:tblGrid>
              <a:tr h="190024">
                <a:tc>
                  <a:txBody>
                    <a:bodyPr/>
                    <a:lstStyle/>
                    <a:p>
                      <a:pPr algn="l" fontAlgn="b"/>
                      <a:r>
                        <a:rPr lang="en-US" sz="1200" b="1" i="0" u="none" strike="noStrike" dirty="0">
                          <a:solidFill>
                            <a:srgbClr val="000000"/>
                          </a:solidFill>
                          <a:effectLst/>
                          <a:latin typeface="+mj-lt"/>
                        </a:rPr>
                        <a:t>ACT10002</a:t>
                      </a:r>
                    </a:p>
                  </a:txBody>
                  <a:tcPr marL="7144" marR="7144" marT="7144" marB="0" anchor="ctr">
                    <a:solidFill>
                      <a:schemeClr val="bg2">
                        <a:lumMod val="75000"/>
                      </a:schemeClr>
                    </a:solidFill>
                  </a:tcPr>
                </a:tc>
                <a:extLst>
                  <a:ext uri="{0D108BD9-81ED-4DB2-BD59-A6C34878D82A}">
                    <a16:rowId xmlns:a16="http://schemas.microsoft.com/office/drawing/2014/main" val="451508357"/>
                  </a:ext>
                </a:extLst>
              </a:tr>
              <a:tr h="190024">
                <a:tc>
                  <a:txBody>
                    <a:bodyPr/>
                    <a:lstStyle/>
                    <a:p>
                      <a:pPr algn="l" fontAlgn="b"/>
                      <a:r>
                        <a:rPr lang="en-US" sz="1200" b="1" i="0" u="none" strike="noStrike" dirty="0">
                          <a:solidFill>
                            <a:srgbClr val="000000"/>
                          </a:solidFill>
                          <a:effectLst/>
                          <a:latin typeface="+mj-lt"/>
                        </a:rPr>
                        <a:t>General Account Activity - Debit/Credit Posting</a:t>
                      </a:r>
                    </a:p>
                  </a:txBody>
                  <a:tcPr marL="85725" marR="7144" marT="7144" marB="0" anchor="ctr">
                    <a:solidFill>
                      <a:schemeClr val="accent2"/>
                    </a:solidFill>
                  </a:tcPr>
                </a:tc>
                <a:extLst>
                  <a:ext uri="{0D108BD9-81ED-4DB2-BD59-A6C34878D82A}">
                    <a16:rowId xmlns:a16="http://schemas.microsoft.com/office/drawing/2014/main" val="2701177025"/>
                  </a:ext>
                </a:extLst>
              </a:tr>
              <a:tr h="211096">
                <a:tc>
                  <a:txBody>
                    <a:bodyPr/>
                    <a:lstStyle/>
                    <a:p>
                      <a:pPr algn="l" fontAlgn="b"/>
                      <a:r>
                        <a:rPr lang="en-US" sz="1200" b="0" i="0" u="none" strike="noStrike" dirty="0">
                          <a:solidFill>
                            <a:schemeClr val="bg1"/>
                          </a:solidFill>
                          <a:effectLst/>
                          <a:latin typeface="+mj-lt"/>
                        </a:rPr>
                        <a:t>Charge for posting a debit and/or credit to an account.</a:t>
                      </a:r>
                    </a:p>
                  </a:txBody>
                  <a:tcPr marL="171450" marR="7144" marT="7144" marB="0" anchor="ctr">
                    <a:solidFill>
                      <a:schemeClr val="accent5"/>
                    </a:solidFill>
                  </a:tcPr>
                </a:tc>
                <a:extLst>
                  <a:ext uri="{0D108BD9-81ED-4DB2-BD59-A6C34878D82A}">
                    <a16:rowId xmlns:a16="http://schemas.microsoft.com/office/drawing/2014/main" val="4093249526"/>
                  </a:ext>
                </a:extLst>
              </a:tr>
              <a:tr h="190024">
                <a:tc>
                  <a:txBody>
                    <a:bodyPr/>
                    <a:lstStyle/>
                    <a:p>
                      <a:pPr algn="l" fontAlgn="b"/>
                      <a:r>
                        <a:rPr lang="en-US" sz="1200" b="1" i="0" u="none" strike="noStrike" dirty="0">
                          <a:solidFill>
                            <a:srgbClr val="000000"/>
                          </a:solidFill>
                          <a:effectLst/>
                          <a:latin typeface="+mj-lt"/>
                        </a:rPr>
                        <a:t>Brazil</a:t>
                      </a:r>
                    </a:p>
                  </a:txBody>
                  <a:tcPr marL="257175" marR="7144" marT="7144" marB="0" anchor="b">
                    <a:solidFill>
                      <a:schemeClr val="accent3">
                        <a:lumMod val="10000"/>
                        <a:lumOff val="90000"/>
                      </a:schemeClr>
                    </a:solidFill>
                  </a:tcPr>
                </a:tc>
                <a:extLst>
                  <a:ext uri="{0D108BD9-81ED-4DB2-BD59-A6C34878D82A}">
                    <a16:rowId xmlns:a16="http://schemas.microsoft.com/office/drawing/2014/main" val="3581473412"/>
                  </a:ext>
                </a:extLst>
              </a:tr>
              <a:tr h="190024">
                <a:tc>
                  <a:txBody>
                    <a:bodyPr/>
                    <a:lstStyle/>
                    <a:p>
                      <a:pPr algn="l" fontAlgn="b"/>
                      <a:r>
                        <a:rPr lang="en-US" sz="1200" b="0" i="0" u="none" strike="noStrike" dirty="0">
                          <a:solidFill>
                            <a:srgbClr val="000000"/>
                          </a:solidFill>
                          <a:effectLst/>
                          <a:latin typeface="+mj-lt"/>
                        </a:rPr>
                        <a:t>Transaction fee</a:t>
                      </a:r>
                    </a:p>
                  </a:txBody>
                  <a:tcPr marL="342900" marR="7144" marT="7144" marB="0" anchor="b">
                    <a:solidFill>
                      <a:schemeClr val="accent3">
                        <a:lumMod val="10000"/>
                        <a:lumOff val="90000"/>
                      </a:schemeClr>
                    </a:solidFill>
                  </a:tcPr>
                </a:tc>
                <a:extLst>
                  <a:ext uri="{0D108BD9-81ED-4DB2-BD59-A6C34878D82A}">
                    <a16:rowId xmlns:a16="http://schemas.microsoft.com/office/drawing/2014/main" val="4233500686"/>
                  </a:ext>
                </a:extLst>
              </a:tr>
              <a:tr h="190024">
                <a:tc>
                  <a:txBody>
                    <a:bodyPr/>
                    <a:lstStyle/>
                    <a:p>
                      <a:pPr algn="l" fontAlgn="b"/>
                      <a:r>
                        <a:rPr lang="en-US" sz="1200" b="1" i="0" u="none" strike="noStrike" dirty="0">
                          <a:solidFill>
                            <a:srgbClr val="000000"/>
                          </a:solidFill>
                          <a:effectLst/>
                          <a:latin typeface="+mj-lt"/>
                        </a:rPr>
                        <a:t>Honduras</a:t>
                      </a:r>
                    </a:p>
                  </a:txBody>
                  <a:tcPr marL="257175" marR="7144" marT="7144" marB="0" anchor="b">
                    <a:solidFill>
                      <a:schemeClr val="accent3">
                        <a:lumMod val="10000"/>
                        <a:lumOff val="90000"/>
                      </a:schemeClr>
                    </a:solidFill>
                  </a:tcPr>
                </a:tc>
                <a:extLst>
                  <a:ext uri="{0D108BD9-81ED-4DB2-BD59-A6C34878D82A}">
                    <a16:rowId xmlns:a16="http://schemas.microsoft.com/office/drawing/2014/main" val="1582040671"/>
                  </a:ext>
                </a:extLst>
              </a:tr>
              <a:tr h="190024">
                <a:tc>
                  <a:txBody>
                    <a:bodyPr/>
                    <a:lstStyle/>
                    <a:p>
                      <a:pPr algn="l" fontAlgn="b"/>
                      <a:r>
                        <a:rPr lang="en-US" sz="1200" b="0" i="0" u="none" strike="noStrike" dirty="0">
                          <a:solidFill>
                            <a:srgbClr val="000000"/>
                          </a:solidFill>
                          <a:effectLst/>
                          <a:latin typeface="+mj-lt"/>
                        </a:rPr>
                        <a:t>COM ACUM.TRANSACT.AC</a:t>
                      </a:r>
                    </a:p>
                  </a:txBody>
                  <a:tcPr marL="342900" marR="7144" marT="7144" marB="0" anchor="b">
                    <a:solidFill>
                      <a:schemeClr val="accent3">
                        <a:lumMod val="10000"/>
                        <a:lumOff val="90000"/>
                      </a:schemeClr>
                    </a:solidFill>
                  </a:tcPr>
                </a:tc>
                <a:extLst>
                  <a:ext uri="{0D108BD9-81ED-4DB2-BD59-A6C34878D82A}">
                    <a16:rowId xmlns:a16="http://schemas.microsoft.com/office/drawing/2014/main" val="1688282632"/>
                  </a:ext>
                </a:extLst>
              </a:tr>
              <a:tr h="190024">
                <a:tc>
                  <a:txBody>
                    <a:bodyPr/>
                    <a:lstStyle/>
                    <a:p>
                      <a:pPr algn="l" fontAlgn="b"/>
                      <a:r>
                        <a:rPr lang="en-US" sz="1200" b="0" i="0" u="none" strike="noStrike" dirty="0">
                          <a:solidFill>
                            <a:srgbClr val="000000"/>
                          </a:solidFill>
                          <a:effectLst/>
                          <a:latin typeface="+mj-lt"/>
                        </a:rPr>
                        <a:t>COM ES&amp;CHRG TRANS.</a:t>
                      </a:r>
                    </a:p>
                  </a:txBody>
                  <a:tcPr marL="342900" marR="7144" marT="7144" marB="0" anchor="b">
                    <a:solidFill>
                      <a:schemeClr val="accent3">
                        <a:lumMod val="10000"/>
                        <a:lumOff val="90000"/>
                      </a:schemeClr>
                    </a:solidFill>
                  </a:tcPr>
                </a:tc>
                <a:extLst>
                  <a:ext uri="{0D108BD9-81ED-4DB2-BD59-A6C34878D82A}">
                    <a16:rowId xmlns:a16="http://schemas.microsoft.com/office/drawing/2014/main" val="3938783933"/>
                  </a:ext>
                </a:extLst>
              </a:tr>
              <a:tr h="190024">
                <a:tc>
                  <a:txBody>
                    <a:bodyPr/>
                    <a:lstStyle/>
                    <a:p>
                      <a:pPr algn="l" fontAlgn="b"/>
                      <a:r>
                        <a:rPr lang="en-US" sz="1200" b="1" i="0" u="none" strike="noStrike" dirty="0">
                          <a:solidFill>
                            <a:srgbClr val="000000"/>
                          </a:solidFill>
                          <a:effectLst/>
                          <a:latin typeface="+mj-lt"/>
                        </a:rPr>
                        <a:t>Ireland</a:t>
                      </a:r>
                    </a:p>
                  </a:txBody>
                  <a:tcPr marL="257175" marR="7144" marT="7144" marB="0" anchor="b">
                    <a:solidFill>
                      <a:schemeClr val="accent3">
                        <a:lumMod val="10000"/>
                        <a:lumOff val="90000"/>
                      </a:schemeClr>
                    </a:solidFill>
                  </a:tcPr>
                </a:tc>
                <a:extLst>
                  <a:ext uri="{0D108BD9-81ED-4DB2-BD59-A6C34878D82A}">
                    <a16:rowId xmlns:a16="http://schemas.microsoft.com/office/drawing/2014/main" val="692680217"/>
                  </a:ext>
                </a:extLst>
              </a:tr>
              <a:tr h="190024">
                <a:tc>
                  <a:txBody>
                    <a:bodyPr/>
                    <a:lstStyle/>
                    <a:p>
                      <a:pPr algn="l" fontAlgn="b"/>
                      <a:r>
                        <a:rPr lang="en-US" sz="1200" b="0" i="0" u="none" strike="noStrike" dirty="0">
                          <a:solidFill>
                            <a:srgbClr val="000000"/>
                          </a:solidFill>
                          <a:effectLst/>
                          <a:latin typeface="+mj-lt"/>
                        </a:rPr>
                        <a:t>FTN POSTING CHARGE</a:t>
                      </a:r>
                    </a:p>
                  </a:txBody>
                  <a:tcPr marL="342900" marR="7144" marT="7144" marB="0" anchor="b">
                    <a:solidFill>
                      <a:schemeClr val="accent3">
                        <a:lumMod val="10000"/>
                        <a:lumOff val="90000"/>
                      </a:schemeClr>
                    </a:solidFill>
                  </a:tcPr>
                </a:tc>
                <a:extLst>
                  <a:ext uri="{0D108BD9-81ED-4DB2-BD59-A6C34878D82A}">
                    <a16:rowId xmlns:a16="http://schemas.microsoft.com/office/drawing/2014/main" val="315359695"/>
                  </a:ext>
                </a:extLst>
              </a:tr>
              <a:tr h="190024">
                <a:tc>
                  <a:txBody>
                    <a:bodyPr/>
                    <a:lstStyle/>
                    <a:p>
                      <a:pPr algn="l" fontAlgn="b"/>
                      <a:r>
                        <a:rPr lang="en-US" sz="1200" b="0" i="0" u="none" strike="noStrike" dirty="0">
                          <a:solidFill>
                            <a:srgbClr val="000000"/>
                          </a:solidFill>
                          <a:effectLst/>
                          <a:latin typeface="+mj-lt"/>
                        </a:rPr>
                        <a:t>NY OTHER DEBIT/CREDIT</a:t>
                      </a:r>
                    </a:p>
                  </a:txBody>
                  <a:tcPr marL="342900" marR="7144" marT="7144" marB="0" anchor="b">
                    <a:solidFill>
                      <a:schemeClr val="accent3">
                        <a:lumMod val="10000"/>
                        <a:lumOff val="90000"/>
                      </a:schemeClr>
                    </a:solidFill>
                  </a:tcPr>
                </a:tc>
                <a:extLst>
                  <a:ext uri="{0D108BD9-81ED-4DB2-BD59-A6C34878D82A}">
                    <a16:rowId xmlns:a16="http://schemas.microsoft.com/office/drawing/2014/main" val="1682597863"/>
                  </a:ext>
                </a:extLst>
              </a:tr>
              <a:tr h="190024">
                <a:tc>
                  <a:txBody>
                    <a:bodyPr/>
                    <a:lstStyle/>
                    <a:p>
                      <a:pPr algn="l" fontAlgn="b"/>
                      <a:r>
                        <a:rPr lang="en-US" sz="1200" b="1" i="0" u="none" strike="noStrike" dirty="0">
                          <a:solidFill>
                            <a:srgbClr val="000000"/>
                          </a:solidFill>
                          <a:effectLst/>
                          <a:latin typeface="+mj-lt"/>
                        </a:rPr>
                        <a:t>Mexico</a:t>
                      </a:r>
                    </a:p>
                  </a:txBody>
                  <a:tcPr marL="257175" marR="7144" marT="7144" marB="0" anchor="b">
                    <a:solidFill>
                      <a:schemeClr val="accent3">
                        <a:lumMod val="10000"/>
                        <a:lumOff val="90000"/>
                      </a:schemeClr>
                    </a:solidFill>
                  </a:tcPr>
                </a:tc>
                <a:extLst>
                  <a:ext uri="{0D108BD9-81ED-4DB2-BD59-A6C34878D82A}">
                    <a16:rowId xmlns:a16="http://schemas.microsoft.com/office/drawing/2014/main" val="3581580521"/>
                  </a:ext>
                </a:extLst>
              </a:tr>
              <a:tr h="190024">
                <a:tc>
                  <a:txBody>
                    <a:bodyPr/>
                    <a:lstStyle/>
                    <a:p>
                      <a:pPr algn="l" fontAlgn="b"/>
                      <a:r>
                        <a:rPr lang="en-US" sz="1200" b="0" i="0" u="none" strike="noStrike" dirty="0">
                          <a:solidFill>
                            <a:srgbClr val="000000"/>
                          </a:solidFill>
                          <a:effectLst/>
                          <a:latin typeface="+mj-lt"/>
                        </a:rPr>
                        <a:t>COM TRANS FISCAL ACC</a:t>
                      </a:r>
                    </a:p>
                  </a:txBody>
                  <a:tcPr marL="342900" marR="7144" marT="7144" marB="0" anchor="b">
                    <a:solidFill>
                      <a:schemeClr val="accent3">
                        <a:lumMod val="10000"/>
                        <a:lumOff val="90000"/>
                      </a:schemeClr>
                    </a:solidFill>
                  </a:tcPr>
                </a:tc>
                <a:extLst>
                  <a:ext uri="{0D108BD9-81ED-4DB2-BD59-A6C34878D82A}">
                    <a16:rowId xmlns:a16="http://schemas.microsoft.com/office/drawing/2014/main" val="4116038288"/>
                  </a:ext>
                </a:extLst>
              </a:tr>
              <a:tr h="190024">
                <a:tc>
                  <a:txBody>
                    <a:bodyPr/>
                    <a:lstStyle/>
                    <a:p>
                      <a:pPr algn="l" fontAlgn="b"/>
                      <a:r>
                        <a:rPr lang="en-US" sz="1200" b="1" i="0" u="none" strike="noStrike" dirty="0">
                          <a:solidFill>
                            <a:srgbClr val="000000"/>
                          </a:solidFill>
                          <a:effectLst/>
                          <a:latin typeface="+mj-lt"/>
                        </a:rPr>
                        <a:t>U.K.</a:t>
                      </a:r>
                    </a:p>
                  </a:txBody>
                  <a:tcPr marL="257175" marR="7144" marT="7144" marB="0" anchor="b">
                    <a:solidFill>
                      <a:schemeClr val="accent3">
                        <a:lumMod val="10000"/>
                        <a:lumOff val="90000"/>
                      </a:schemeClr>
                    </a:solidFill>
                  </a:tcPr>
                </a:tc>
                <a:extLst>
                  <a:ext uri="{0D108BD9-81ED-4DB2-BD59-A6C34878D82A}">
                    <a16:rowId xmlns:a16="http://schemas.microsoft.com/office/drawing/2014/main" val="909065450"/>
                  </a:ext>
                </a:extLst>
              </a:tr>
              <a:tr h="190024">
                <a:tc>
                  <a:txBody>
                    <a:bodyPr/>
                    <a:lstStyle/>
                    <a:p>
                      <a:pPr algn="l" fontAlgn="b"/>
                      <a:r>
                        <a:rPr lang="en-US" sz="1200" b="0" i="0" u="none" strike="noStrike" dirty="0">
                          <a:solidFill>
                            <a:srgbClr val="000000"/>
                          </a:solidFill>
                          <a:effectLst/>
                          <a:latin typeface="+mj-lt"/>
                        </a:rPr>
                        <a:t>TRANSACTION CHARGES</a:t>
                      </a:r>
                    </a:p>
                  </a:txBody>
                  <a:tcPr marL="342900" marR="7144" marT="7144" marB="0" anchor="b">
                    <a:solidFill>
                      <a:schemeClr val="accent3">
                        <a:lumMod val="10000"/>
                        <a:lumOff val="90000"/>
                      </a:schemeClr>
                    </a:solidFill>
                  </a:tcPr>
                </a:tc>
                <a:extLst>
                  <a:ext uri="{0D108BD9-81ED-4DB2-BD59-A6C34878D82A}">
                    <a16:rowId xmlns:a16="http://schemas.microsoft.com/office/drawing/2014/main" val="1413351716"/>
                  </a:ext>
                </a:extLst>
              </a:tr>
              <a:tr h="190024">
                <a:tc>
                  <a:txBody>
                    <a:bodyPr/>
                    <a:lstStyle/>
                    <a:p>
                      <a:pPr algn="l" fontAlgn="b"/>
                      <a:r>
                        <a:rPr lang="en-US" sz="1200" b="1" i="0" u="none" strike="noStrike" dirty="0">
                          <a:solidFill>
                            <a:srgbClr val="000000"/>
                          </a:solidFill>
                          <a:effectLst/>
                          <a:latin typeface="+mj-lt"/>
                        </a:rPr>
                        <a:t>U.S.A.</a:t>
                      </a:r>
                    </a:p>
                  </a:txBody>
                  <a:tcPr marL="257175" marR="7144" marT="7144" marB="0" anchor="b">
                    <a:solidFill>
                      <a:schemeClr val="accent3">
                        <a:lumMod val="10000"/>
                        <a:lumOff val="90000"/>
                      </a:schemeClr>
                    </a:solidFill>
                  </a:tcPr>
                </a:tc>
                <a:extLst>
                  <a:ext uri="{0D108BD9-81ED-4DB2-BD59-A6C34878D82A}">
                    <a16:rowId xmlns:a16="http://schemas.microsoft.com/office/drawing/2014/main" val="1015991958"/>
                  </a:ext>
                </a:extLst>
              </a:tr>
              <a:tr h="190024">
                <a:tc>
                  <a:txBody>
                    <a:bodyPr/>
                    <a:lstStyle/>
                    <a:p>
                      <a:pPr algn="l" fontAlgn="b"/>
                      <a:r>
                        <a:rPr lang="en-US" sz="1200" b="0" i="0" u="none" strike="noStrike" dirty="0">
                          <a:solidFill>
                            <a:srgbClr val="000000"/>
                          </a:solidFill>
                          <a:effectLst/>
                          <a:latin typeface="+mj-lt"/>
                        </a:rPr>
                        <a:t>FTN POSTING CHARGE</a:t>
                      </a:r>
                    </a:p>
                  </a:txBody>
                  <a:tcPr marL="342900" marR="7144" marT="7144" marB="0" anchor="b">
                    <a:solidFill>
                      <a:schemeClr val="accent3">
                        <a:lumMod val="10000"/>
                        <a:lumOff val="90000"/>
                      </a:schemeClr>
                    </a:solidFill>
                  </a:tcPr>
                </a:tc>
                <a:extLst>
                  <a:ext uri="{0D108BD9-81ED-4DB2-BD59-A6C34878D82A}">
                    <a16:rowId xmlns:a16="http://schemas.microsoft.com/office/drawing/2014/main" val="1637057067"/>
                  </a:ext>
                </a:extLst>
              </a:tr>
              <a:tr h="190024">
                <a:tc>
                  <a:txBody>
                    <a:bodyPr/>
                    <a:lstStyle/>
                    <a:p>
                      <a:pPr algn="l" fontAlgn="b"/>
                      <a:r>
                        <a:rPr lang="en-US" sz="1200" b="0" i="0" u="none" strike="noStrike" dirty="0">
                          <a:solidFill>
                            <a:srgbClr val="000000"/>
                          </a:solidFill>
                          <a:effectLst/>
                          <a:latin typeface="+mj-lt"/>
                        </a:rPr>
                        <a:t>NY OTHER DEBIT/CREDIT</a:t>
                      </a:r>
                    </a:p>
                  </a:txBody>
                  <a:tcPr marL="342900" marR="7144" marT="7144" marB="0" anchor="b">
                    <a:solidFill>
                      <a:schemeClr val="accent3">
                        <a:lumMod val="10000"/>
                        <a:lumOff val="90000"/>
                      </a:schemeClr>
                    </a:solidFill>
                  </a:tcPr>
                </a:tc>
                <a:extLst>
                  <a:ext uri="{0D108BD9-81ED-4DB2-BD59-A6C34878D82A}">
                    <a16:rowId xmlns:a16="http://schemas.microsoft.com/office/drawing/2014/main" val="105741372"/>
                  </a:ext>
                </a:extLst>
              </a:tr>
            </a:tbl>
          </a:graphicData>
        </a:graphic>
      </p:graphicFrame>
      <p:sp>
        <p:nvSpPr>
          <p:cNvPr id="10" name="Rectangular Callout 7">
            <a:extLst>
              <a:ext uri="{FF2B5EF4-FFF2-40B4-BE49-F238E27FC236}">
                <a16:creationId xmlns:a16="http://schemas.microsoft.com/office/drawing/2014/main" id="{49EE6831-7232-D716-AD2E-A33DCB8B50CB}"/>
              </a:ext>
            </a:extLst>
          </p:cNvPr>
          <p:cNvSpPr/>
          <p:nvPr/>
        </p:nvSpPr>
        <p:spPr>
          <a:xfrm>
            <a:off x="1095211" y="1519655"/>
            <a:ext cx="1246910" cy="515205"/>
          </a:xfrm>
          <a:prstGeom prst="wedgeRectCallout">
            <a:avLst/>
          </a:prstGeom>
          <a:solidFill>
            <a:schemeClr val="bg2">
              <a:lumMod val="75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schemeClr val="tx2"/>
                </a:solidFill>
                <a:latin typeface="Franklin Gothic Medium"/>
              </a:rPr>
              <a:t>AFP Global Code</a:t>
            </a:r>
          </a:p>
        </p:txBody>
      </p:sp>
      <p:sp>
        <p:nvSpPr>
          <p:cNvPr id="11" name="Rectangular Callout 8">
            <a:extLst>
              <a:ext uri="{FF2B5EF4-FFF2-40B4-BE49-F238E27FC236}">
                <a16:creationId xmlns:a16="http://schemas.microsoft.com/office/drawing/2014/main" id="{C53AA148-893C-2BDC-6742-34775E003979}"/>
              </a:ext>
            </a:extLst>
          </p:cNvPr>
          <p:cNvSpPr/>
          <p:nvPr/>
        </p:nvSpPr>
        <p:spPr>
          <a:xfrm>
            <a:off x="2549939" y="1760633"/>
            <a:ext cx="1246910" cy="515205"/>
          </a:xfrm>
          <a:prstGeom prst="wedgeRectCallout">
            <a:avLst/>
          </a:prstGeom>
          <a:solidFill>
            <a:schemeClr val="accent2"/>
          </a:solidFill>
          <a:ln>
            <a:solidFill>
              <a:schemeClr val="tx1">
                <a:lumMod val="10000"/>
                <a:lumOff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schemeClr val="tx2"/>
                </a:solidFill>
                <a:latin typeface="Franklin Gothic Medium"/>
              </a:rPr>
              <a:t>AFP Service Name</a:t>
            </a:r>
          </a:p>
        </p:txBody>
      </p:sp>
      <p:sp>
        <p:nvSpPr>
          <p:cNvPr id="12" name="Rectangular Callout 9">
            <a:extLst>
              <a:ext uri="{FF2B5EF4-FFF2-40B4-BE49-F238E27FC236}">
                <a16:creationId xmlns:a16="http://schemas.microsoft.com/office/drawing/2014/main" id="{E9AC5900-1832-315B-A9BA-D25AB6AE4184}"/>
              </a:ext>
            </a:extLst>
          </p:cNvPr>
          <p:cNvSpPr/>
          <p:nvPr/>
        </p:nvSpPr>
        <p:spPr>
          <a:xfrm>
            <a:off x="4190815" y="1650579"/>
            <a:ext cx="1246910" cy="515205"/>
          </a:xfrm>
          <a:prstGeom prst="wedgeRectCallout">
            <a:avLst>
              <a:gd name="adj1" fmla="val 5667"/>
              <a:gd name="adj2" fmla="val 130266"/>
            </a:avLst>
          </a:prstGeom>
          <a:solidFill>
            <a:schemeClr val="accent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prstClr val="white"/>
                </a:solidFill>
                <a:latin typeface="Franklin Gothic Medium"/>
              </a:rPr>
              <a:t>AFP Definition</a:t>
            </a:r>
          </a:p>
        </p:txBody>
      </p:sp>
      <p:sp>
        <p:nvSpPr>
          <p:cNvPr id="13" name="Left Brace 12">
            <a:extLst>
              <a:ext uri="{FF2B5EF4-FFF2-40B4-BE49-F238E27FC236}">
                <a16:creationId xmlns:a16="http://schemas.microsoft.com/office/drawing/2014/main" id="{7BAD68A2-900F-2200-E40A-40757D0069F6}"/>
              </a:ext>
            </a:extLst>
          </p:cNvPr>
          <p:cNvSpPr/>
          <p:nvPr/>
        </p:nvSpPr>
        <p:spPr>
          <a:xfrm>
            <a:off x="1194965" y="2860081"/>
            <a:ext cx="155518" cy="268708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a:solidFill>
                <a:srgbClr val="002B49"/>
              </a:solidFill>
              <a:latin typeface="Franklin Gothic Medium"/>
            </a:endParaRPr>
          </a:p>
        </p:txBody>
      </p:sp>
    </p:spTree>
    <p:extLst>
      <p:ext uri="{BB962C8B-B14F-4D97-AF65-F5344CB8AC3E}">
        <p14:creationId xmlns:p14="http://schemas.microsoft.com/office/powerpoint/2010/main" val="393658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E22A9F-62A4-F4B5-B1BD-C971514DDE62}"/>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1D5D3B46-17C6-4E37-0FD4-C3960BB05720}"/>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15</a:t>
            </a:fld>
            <a:endParaRPr lang="en-US" noProof="0" dirty="0"/>
          </a:p>
        </p:txBody>
      </p:sp>
      <p:sp>
        <p:nvSpPr>
          <p:cNvPr id="6" name="Text Placeholder 5">
            <a:extLst>
              <a:ext uri="{FF2B5EF4-FFF2-40B4-BE49-F238E27FC236}">
                <a16:creationId xmlns:a16="http://schemas.microsoft.com/office/drawing/2014/main" id="{FFE75286-81A6-4BD8-A471-E4BD5287EF05}"/>
              </a:ext>
            </a:extLst>
          </p:cNvPr>
          <p:cNvSpPr>
            <a:spLocks noGrp="1"/>
          </p:cNvSpPr>
          <p:nvPr>
            <p:ph type="body" sz="quarter" idx="19"/>
          </p:nvPr>
        </p:nvSpPr>
        <p:spPr/>
        <p:txBody>
          <a:bodyPr/>
          <a:lstStyle/>
          <a:p>
            <a:r>
              <a:rPr lang="en-US" sz="2800" dirty="0">
                <a:latin typeface="+mn-lt"/>
              </a:rPr>
              <a:t>Understanding the Payment Card fees</a:t>
            </a:r>
          </a:p>
        </p:txBody>
      </p:sp>
      <p:grpSp>
        <p:nvGrpSpPr>
          <p:cNvPr id="8" name="Group 7">
            <a:extLst>
              <a:ext uri="{FF2B5EF4-FFF2-40B4-BE49-F238E27FC236}">
                <a16:creationId xmlns:a16="http://schemas.microsoft.com/office/drawing/2014/main" id="{25F76580-05C7-1E52-F469-98AB819E614B}"/>
              </a:ext>
            </a:extLst>
          </p:cNvPr>
          <p:cNvGrpSpPr/>
          <p:nvPr/>
        </p:nvGrpSpPr>
        <p:grpSpPr>
          <a:xfrm>
            <a:off x="2939523" y="1545786"/>
            <a:ext cx="5847353" cy="4046255"/>
            <a:chOff x="2167281" y="952141"/>
            <a:chExt cx="7796471" cy="5395006"/>
          </a:xfrm>
        </p:grpSpPr>
        <p:pic>
          <p:nvPicPr>
            <p:cNvPr id="9" name="Image 5">
              <a:extLst>
                <a:ext uri="{FF2B5EF4-FFF2-40B4-BE49-F238E27FC236}">
                  <a16:creationId xmlns:a16="http://schemas.microsoft.com/office/drawing/2014/main" id="{E1309F00-A44D-D5F8-B70D-FB6DF81A9F9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167281" y="2703850"/>
              <a:ext cx="1977829" cy="1980000"/>
            </a:xfrm>
            <a:prstGeom prst="rect">
              <a:avLst/>
            </a:prstGeom>
          </p:spPr>
        </p:pic>
        <p:sp>
          <p:nvSpPr>
            <p:cNvPr id="10" name="TextBox 9">
              <a:extLst>
                <a:ext uri="{FF2B5EF4-FFF2-40B4-BE49-F238E27FC236}">
                  <a16:creationId xmlns:a16="http://schemas.microsoft.com/office/drawing/2014/main" id="{56930CCD-135E-579B-5334-497760D38087}"/>
                </a:ext>
              </a:extLst>
            </p:cNvPr>
            <p:cNvSpPr txBox="1"/>
            <p:nvPr/>
          </p:nvSpPr>
          <p:spPr>
            <a:xfrm>
              <a:off x="2677037" y="3151552"/>
              <a:ext cx="914400" cy="365694"/>
            </a:xfrm>
            <a:prstGeom prst="rect">
              <a:avLst/>
            </a:prstGeom>
            <a:noFill/>
          </p:spPr>
          <p:txBody>
            <a:bodyPr vert="horz" wrap="none" lIns="0" rIns="0" rtlCol="0">
              <a:noAutofit/>
            </a:bodyPr>
            <a:lstStyle/>
            <a:p>
              <a:pPr algn="ctr" defTabSz="685800">
                <a:lnSpc>
                  <a:spcPct val="130000"/>
                </a:lnSpc>
                <a:buClr>
                  <a:srgbClr val="E4002B"/>
                </a:buClr>
              </a:pPr>
              <a:r>
                <a:rPr lang="en-US" sz="1800" b="1" dirty="0">
                  <a:solidFill>
                    <a:srgbClr val="1F2A44"/>
                  </a:solidFill>
                  <a:latin typeface="Arial" panose="020B0604020202020204" pitchFamily="34" charset="0"/>
                </a:rPr>
                <a:t>Total</a:t>
              </a:r>
            </a:p>
            <a:p>
              <a:pPr algn="ctr" defTabSz="685800">
                <a:lnSpc>
                  <a:spcPct val="130000"/>
                </a:lnSpc>
                <a:buClr>
                  <a:srgbClr val="E4002B"/>
                </a:buClr>
              </a:pPr>
              <a:r>
                <a:rPr lang="en-US" sz="1800" b="1" dirty="0">
                  <a:solidFill>
                    <a:srgbClr val="1F2A44"/>
                  </a:solidFill>
                  <a:latin typeface="Arial" panose="020B0604020202020204" pitchFamily="34" charset="0"/>
                </a:rPr>
                <a:t>Fees</a:t>
              </a:r>
            </a:p>
          </p:txBody>
        </p:sp>
        <p:pic>
          <p:nvPicPr>
            <p:cNvPr id="11" name="Image 5">
              <a:extLst>
                <a:ext uri="{FF2B5EF4-FFF2-40B4-BE49-F238E27FC236}">
                  <a16:creationId xmlns:a16="http://schemas.microsoft.com/office/drawing/2014/main" id="{FEC501AC-F890-E216-D93F-14F51F23253E}"/>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161241" y="952141"/>
              <a:ext cx="1610571" cy="1599975"/>
            </a:xfrm>
            <a:prstGeom prst="rect">
              <a:avLst/>
            </a:prstGeom>
          </p:spPr>
        </p:pic>
        <p:pic>
          <p:nvPicPr>
            <p:cNvPr id="12" name="Image 5">
              <a:extLst>
                <a:ext uri="{FF2B5EF4-FFF2-40B4-BE49-F238E27FC236}">
                  <a16:creationId xmlns:a16="http://schemas.microsoft.com/office/drawing/2014/main" id="{FA7F9629-F245-B730-95AB-BE48A94CFB2B}"/>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7501268" y="2256809"/>
              <a:ext cx="1359121" cy="1359121"/>
            </a:xfrm>
            <a:prstGeom prst="rect">
              <a:avLst/>
            </a:prstGeom>
          </p:spPr>
        </p:pic>
        <p:sp>
          <p:nvSpPr>
            <p:cNvPr id="13" name="TextBox 12">
              <a:extLst>
                <a:ext uri="{FF2B5EF4-FFF2-40B4-BE49-F238E27FC236}">
                  <a16:creationId xmlns:a16="http://schemas.microsoft.com/office/drawing/2014/main" id="{C9383D49-472D-F8DD-5B1B-16854FA8F5ED}"/>
                </a:ext>
              </a:extLst>
            </p:cNvPr>
            <p:cNvSpPr txBox="1"/>
            <p:nvPr/>
          </p:nvSpPr>
          <p:spPr>
            <a:xfrm>
              <a:off x="6764695" y="1549938"/>
              <a:ext cx="914400" cy="914400"/>
            </a:xfrm>
            <a:prstGeom prst="rect">
              <a:avLst/>
            </a:prstGeom>
            <a:noFill/>
          </p:spPr>
          <p:txBody>
            <a:bodyPr vert="horz" wrap="none" lIns="0" rIns="0" rtlCol="0">
              <a:normAutofit/>
            </a:bodyPr>
            <a:lstStyle/>
            <a:p>
              <a:pPr defTabSz="685800">
                <a:lnSpc>
                  <a:spcPct val="130000"/>
                </a:lnSpc>
                <a:buClr>
                  <a:srgbClr val="E4002B"/>
                </a:buClr>
              </a:pPr>
              <a:r>
                <a:rPr lang="en-US" sz="1200" b="1" dirty="0">
                  <a:solidFill>
                    <a:srgbClr val="1F2A44"/>
                  </a:solidFill>
                  <a:latin typeface="Arial" panose="020B0604020202020204" pitchFamily="34" charset="0"/>
                </a:rPr>
                <a:t>Interchange</a:t>
              </a:r>
            </a:p>
          </p:txBody>
        </p:sp>
        <p:sp>
          <p:nvSpPr>
            <p:cNvPr id="14" name="TextBox 13">
              <a:extLst>
                <a:ext uri="{FF2B5EF4-FFF2-40B4-BE49-F238E27FC236}">
                  <a16:creationId xmlns:a16="http://schemas.microsoft.com/office/drawing/2014/main" id="{694CBB2C-3FF3-0FFC-0186-977F899391BC}"/>
                </a:ext>
              </a:extLst>
            </p:cNvPr>
            <p:cNvSpPr txBox="1"/>
            <p:nvPr/>
          </p:nvSpPr>
          <p:spPr>
            <a:xfrm>
              <a:off x="9049352" y="4176616"/>
              <a:ext cx="914400" cy="914400"/>
            </a:xfrm>
            <a:prstGeom prst="rect">
              <a:avLst/>
            </a:prstGeom>
            <a:noFill/>
          </p:spPr>
          <p:txBody>
            <a:bodyPr vert="horz" wrap="none" lIns="0" rIns="0" rtlCol="0">
              <a:normAutofit/>
            </a:bodyPr>
            <a:lstStyle/>
            <a:p>
              <a:pPr defTabSz="685800">
                <a:lnSpc>
                  <a:spcPct val="130000"/>
                </a:lnSpc>
                <a:buClr>
                  <a:srgbClr val="E4002B"/>
                </a:buClr>
              </a:pPr>
              <a:r>
                <a:rPr lang="en-US" sz="1200" b="1" dirty="0">
                  <a:solidFill>
                    <a:srgbClr val="1F2A44"/>
                  </a:solidFill>
                  <a:latin typeface="Arial" panose="020B0604020202020204" pitchFamily="34" charset="0"/>
                </a:rPr>
                <a:t>Card Network Fees</a:t>
              </a:r>
            </a:p>
          </p:txBody>
        </p:sp>
        <p:sp>
          <p:nvSpPr>
            <p:cNvPr id="15" name="TextBox 14">
              <a:extLst>
                <a:ext uri="{FF2B5EF4-FFF2-40B4-BE49-F238E27FC236}">
                  <a16:creationId xmlns:a16="http://schemas.microsoft.com/office/drawing/2014/main" id="{03F4D6A9-F6D6-B6A7-7DAF-B6141CEC6E94}"/>
                </a:ext>
              </a:extLst>
            </p:cNvPr>
            <p:cNvSpPr txBox="1"/>
            <p:nvPr/>
          </p:nvSpPr>
          <p:spPr>
            <a:xfrm>
              <a:off x="9049352" y="2703850"/>
              <a:ext cx="914400" cy="914400"/>
            </a:xfrm>
            <a:prstGeom prst="rect">
              <a:avLst/>
            </a:prstGeom>
            <a:noFill/>
          </p:spPr>
          <p:txBody>
            <a:bodyPr vert="horz" wrap="none" lIns="0" rIns="0" rtlCol="0">
              <a:normAutofit/>
            </a:bodyPr>
            <a:lstStyle/>
            <a:p>
              <a:pPr defTabSz="685800">
                <a:lnSpc>
                  <a:spcPct val="130000"/>
                </a:lnSpc>
                <a:buClr>
                  <a:srgbClr val="E4002B"/>
                </a:buClr>
              </a:pPr>
              <a:r>
                <a:rPr lang="en-US" sz="1200" b="1" dirty="0">
                  <a:solidFill>
                    <a:srgbClr val="1F2A44"/>
                  </a:solidFill>
                  <a:latin typeface="Arial" panose="020B0604020202020204" pitchFamily="34" charset="0"/>
                </a:rPr>
                <a:t>Transaction Fees</a:t>
              </a:r>
            </a:p>
          </p:txBody>
        </p:sp>
        <p:sp>
          <p:nvSpPr>
            <p:cNvPr id="16" name="TextBox 15">
              <a:extLst>
                <a:ext uri="{FF2B5EF4-FFF2-40B4-BE49-F238E27FC236}">
                  <a16:creationId xmlns:a16="http://schemas.microsoft.com/office/drawing/2014/main" id="{F5627AB3-7D48-7662-AA1F-911DF473B640}"/>
                </a:ext>
              </a:extLst>
            </p:cNvPr>
            <p:cNvSpPr txBox="1"/>
            <p:nvPr/>
          </p:nvSpPr>
          <p:spPr>
            <a:xfrm>
              <a:off x="6764695" y="5432747"/>
              <a:ext cx="914400" cy="914400"/>
            </a:xfrm>
            <a:prstGeom prst="rect">
              <a:avLst/>
            </a:prstGeom>
            <a:noFill/>
          </p:spPr>
          <p:txBody>
            <a:bodyPr vert="horz" wrap="none" lIns="0" rIns="0" rtlCol="0">
              <a:normAutofit/>
            </a:bodyPr>
            <a:lstStyle/>
            <a:p>
              <a:pPr defTabSz="685800">
                <a:lnSpc>
                  <a:spcPct val="130000"/>
                </a:lnSpc>
                <a:buClr>
                  <a:srgbClr val="E4002B"/>
                </a:buClr>
              </a:pPr>
              <a:r>
                <a:rPr lang="en-US" sz="1200" b="1" dirty="0">
                  <a:solidFill>
                    <a:srgbClr val="1F2A44"/>
                  </a:solidFill>
                  <a:latin typeface="Arial" panose="020B0604020202020204" pitchFamily="34" charset="0"/>
                </a:rPr>
                <a:t>Miscellaneous</a:t>
              </a:r>
            </a:p>
          </p:txBody>
        </p:sp>
        <p:pic>
          <p:nvPicPr>
            <p:cNvPr id="17" name="Image 5">
              <a:extLst>
                <a:ext uri="{FF2B5EF4-FFF2-40B4-BE49-F238E27FC236}">
                  <a16:creationId xmlns:a16="http://schemas.microsoft.com/office/drawing/2014/main" id="{F9EE627D-F422-F815-4F7C-D73C401BAF8A}"/>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7464099" y="3670299"/>
              <a:ext cx="1433459" cy="1420717"/>
            </a:xfrm>
            <a:prstGeom prst="rect">
              <a:avLst/>
            </a:prstGeom>
          </p:spPr>
        </p:pic>
        <p:pic>
          <p:nvPicPr>
            <p:cNvPr id="18" name="Image 5">
              <a:extLst>
                <a:ext uri="{FF2B5EF4-FFF2-40B4-BE49-F238E27FC236}">
                  <a16:creationId xmlns:a16="http://schemas.microsoft.com/office/drawing/2014/main" id="{951A3C76-D2D9-9EE9-56A2-B86AA85EF26F}"/>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5288288" y="4957334"/>
              <a:ext cx="1356475" cy="1356475"/>
            </a:xfrm>
            <a:prstGeom prst="rect">
              <a:avLst/>
            </a:prstGeom>
          </p:spPr>
        </p:pic>
      </p:grpSp>
      <p:grpSp>
        <p:nvGrpSpPr>
          <p:cNvPr id="19" name="Group 18">
            <a:extLst>
              <a:ext uri="{FF2B5EF4-FFF2-40B4-BE49-F238E27FC236}">
                <a16:creationId xmlns:a16="http://schemas.microsoft.com/office/drawing/2014/main" id="{02E08DD7-4EEF-ED5F-F322-5941739DEC8F}"/>
              </a:ext>
            </a:extLst>
          </p:cNvPr>
          <p:cNvGrpSpPr/>
          <p:nvPr/>
        </p:nvGrpSpPr>
        <p:grpSpPr>
          <a:xfrm rot="10800000" flipH="1">
            <a:off x="3523278" y="4585446"/>
            <a:ext cx="1655012" cy="472913"/>
            <a:chOff x="2665705" y="1718034"/>
            <a:chExt cx="2206681" cy="630550"/>
          </a:xfrm>
        </p:grpSpPr>
        <p:sp>
          <p:nvSpPr>
            <p:cNvPr id="20" name="Shape 5449">
              <a:extLst>
                <a:ext uri="{FF2B5EF4-FFF2-40B4-BE49-F238E27FC236}">
                  <a16:creationId xmlns:a16="http://schemas.microsoft.com/office/drawing/2014/main" id="{0FFE7D8F-05FF-4D9A-50A2-8C20A734CF37}"/>
                </a:ext>
              </a:extLst>
            </p:cNvPr>
            <p:cNvSpPr/>
            <p:nvPr/>
          </p:nvSpPr>
          <p:spPr>
            <a:xfrm rot="16200000">
              <a:off x="2755145" y="2053434"/>
              <a:ext cx="205710" cy="384589"/>
            </a:xfrm>
            <a:custGeom>
              <a:avLst/>
              <a:gdLst/>
              <a:ahLst/>
              <a:cxnLst>
                <a:cxn ang="0">
                  <a:pos x="wd2" y="hd2"/>
                </a:cxn>
                <a:cxn ang="5400000">
                  <a:pos x="wd2" y="hd2"/>
                </a:cxn>
                <a:cxn ang="10800000">
                  <a:pos x="wd2" y="hd2"/>
                </a:cxn>
                <a:cxn ang="16200000">
                  <a:pos x="wd2" y="hd2"/>
                </a:cxn>
              </a:cxnLst>
              <a:rect l="0" t="0" r="r" b="b"/>
              <a:pathLst>
                <a:path w="21291" h="21431" extrusionOk="0">
                  <a:moveTo>
                    <a:pt x="20826" y="19961"/>
                  </a:moveTo>
                  <a:cubicBezTo>
                    <a:pt x="21445" y="20297"/>
                    <a:pt x="21445" y="20843"/>
                    <a:pt x="20826" y="21179"/>
                  </a:cubicBezTo>
                  <a:cubicBezTo>
                    <a:pt x="20208" y="21515"/>
                    <a:pt x="19204" y="21515"/>
                    <a:pt x="18583" y="21179"/>
                  </a:cubicBezTo>
                  <a:lnTo>
                    <a:pt x="464" y="11327"/>
                  </a:lnTo>
                  <a:cubicBezTo>
                    <a:pt x="-155" y="10988"/>
                    <a:pt x="-155" y="10442"/>
                    <a:pt x="464" y="10106"/>
                  </a:cubicBezTo>
                  <a:lnTo>
                    <a:pt x="18583" y="254"/>
                  </a:lnTo>
                  <a:cubicBezTo>
                    <a:pt x="19204" y="-85"/>
                    <a:pt x="20208" y="-85"/>
                    <a:pt x="20826" y="254"/>
                  </a:cubicBezTo>
                  <a:cubicBezTo>
                    <a:pt x="21445" y="590"/>
                    <a:pt x="21445" y="1136"/>
                    <a:pt x="20826" y="1472"/>
                  </a:cubicBezTo>
                  <a:lnTo>
                    <a:pt x="4301" y="10715"/>
                  </a:lnTo>
                  <a:cubicBezTo>
                    <a:pt x="4301" y="10715"/>
                    <a:pt x="20826" y="19961"/>
                    <a:pt x="20826" y="19961"/>
                  </a:cubicBezTo>
                  <a:close/>
                </a:path>
              </a:pathLst>
            </a:custGeom>
            <a:solidFill>
              <a:srgbClr val="E40030"/>
            </a:solidFill>
            <a:ln w="12700">
              <a:miter lim="400000"/>
            </a:ln>
          </p:spPr>
          <p:txBody>
            <a:bodyPr lIns="21431" tIns="21431" rIns="21431" bIns="21431" anchor="ctr"/>
            <a:lstStyle/>
            <a:p>
              <a:pPr defTabSz="685800"/>
              <a:endParaRPr sz="1013">
                <a:solidFill>
                  <a:prstClr val="black"/>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1A3E44F4-E20C-AF5F-929F-CD8839F040F0}"/>
                </a:ext>
              </a:extLst>
            </p:cNvPr>
            <p:cNvCxnSpPr/>
            <p:nvPr/>
          </p:nvCxnSpPr>
          <p:spPr>
            <a:xfrm flipH="1">
              <a:off x="2858000" y="1718034"/>
              <a:ext cx="2014386" cy="0"/>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EC908E-2561-39C3-2D22-08F3C8751C67}"/>
                </a:ext>
              </a:extLst>
            </p:cNvPr>
            <p:cNvCxnSpPr/>
            <p:nvPr/>
          </p:nvCxnSpPr>
          <p:spPr>
            <a:xfrm flipV="1">
              <a:off x="2858000" y="1718034"/>
              <a:ext cx="0" cy="504681"/>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grpSp>
      <p:sp>
        <p:nvSpPr>
          <p:cNvPr id="23" name="Rounded Rectangle 11">
            <a:extLst>
              <a:ext uri="{FF2B5EF4-FFF2-40B4-BE49-F238E27FC236}">
                <a16:creationId xmlns:a16="http://schemas.microsoft.com/office/drawing/2014/main" id="{5B9C3707-072E-072D-33D5-1A3DA190C397}"/>
              </a:ext>
            </a:extLst>
          </p:cNvPr>
          <p:cNvSpPr/>
          <p:nvPr/>
        </p:nvSpPr>
        <p:spPr>
          <a:xfrm>
            <a:off x="9640557" y="4007812"/>
            <a:ext cx="2014420" cy="121537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u="sng" dirty="0">
                <a:solidFill>
                  <a:schemeClr val="tx2"/>
                </a:solidFill>
                <a:latin typeface="+mj-lt"/>
              </a:rPr>
              <a:t>Network Fees</a:t>
            </a:r>
          </a:p>
          <a:p>
            <a:pPr algn="ctr"/>
            <a:r>
              <a:rPr lang="en-US" sz="1200" b="1" dirty="0">
                <a:solidFill>
                  <a:srgbClr val="002060"/>
                </a:solidFill>
                <a:latin typeface="+mj-lt"/>
              </a:rPr>
              <a:t>Paid to card network for their services.</a:t>
            </a:r>
          </a:p>
          <a:p>
            <a:pPr algn="ctr"/>
            <a:r>
              <a:rPr lang="en-US" sz="1200" b="1" dirty="0">
                <a:solidFill>
                  <a:srgbClr val="002060"/>
                </a:solidFill>
                <a:latin typeface="+mj-lt"/>
              </a:rPr>
              <a:t>Typically, fees are very similar across networks</a:t>
            </a:r>
          </a:p>
        </p:txBody>
      </p:sp>
      <p:sp>
        <p:nvSpPr>
          <p:cNvPr id="24" name="Rounded Rectangle 12">
            <a:extLst>
              <a:ext uri="{FF2B5EF4-FFF2-40B4-BE49-F238E27FC236}">
                <a16:creationId xmlns:a16="http://schemas.microsoft.com/office/drawing/2014/main" id="{6C32B39D-92D1-1680-C9B5-1AB893EB1E2A}"/>
              </a:ext>
            </a:extLst>
          </p:cNvPr>
          <p:cNvSpPr/>
          <p:nvPr/>
        </p:nvSpPr>
        <p:spPr>
          <a:xfrm>
            <a:off x="394522" y="1448915"/>
            <a:ext cx="2014420" cy="121537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u="sng" dirty="0">
                <a:solidFill>
                  <a:schemeClr val="tx2"/>
                </a:solidFill>
                <a:latin typeface="+mj-lt"/>
              </a:rPr>
              <a:t>Interchange</a:t>
            </a:r>
          </a:p>
          <a:p>
            <a:pPr algn="ctr"/>
            <a:r>
              <a:rPr lang="en-US" sz="1200" b="1" dirty="0">
                <a:solidFill>
                  <a:srgbClr val="002060"/>
                </a:solidFill>
                <a:latin typeface="+mj-lt"/>
              </a:rPr>
              <a:t>Paid to the card issuing bank.</a:t>
            </a:r>
          </a:p>
        </p:txBody>
      </p:sp>
      <p:sp>
        <p:nvSpPr>
          <p:cNvPr id="25" name="Rounded Rectangle 13">
            <a:extLst>
              <a:ext uri="{FF2B5EF4-FFF2-40B4-BE49-F238E27FC236}">
                <a16:creationId xmlns:a16="http://schemas.microsoft.com/office/drawing/2014/main" id="{6BC14B8E-A31D-74A2-0940-E087E4C4F55B}"/>
              </a:ext>
            </a:extLst>
          </p:cNvPr>
          <p:cNvSpPr/>
          <p:nvPr/>
        </p:nvSpPr>
        <p:spPr>
          <a:xfrm>
            <a:off x="9679611" y="1449542"/>
            <a:ext cx="2014420" cy="121537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u="sng" dirty="0">
                <a:solidFill>
                  <a:schemeClr val="tx2"/>
                </a:solidFill>
                <a:latin typeface="+mj-lt"/>
              </a:rPr>
              <a:t>Pricing</a:t>
            </a:r>
          </a:p>
          <a:p>
            <a:pPr algn="ctr"/>
            <a:r>
              <a:rPr lang="en-US" sz="1200" b="1" dirty="0">
                <a:solidFill>
                  <a:srgbClr val="002060"/>
                </a:solidFill>
                <a:latin typeface="+mj-lt"/>
              </a:rPr>
              <a:t>Paid to the acquirer</a:t>
            </a:r>
          </a:p>
        </p:txBody>
      </p:sp>
      <p:sp>
        <p:nvSpPr>
          <p:cNvPr id="26" name="Rounded Rectangle 19">
            <a:extLst>
              <a:ext uri="{FF2B5EF4-FFF2-40B4-BE49-F238E27FC236}">
                <a16:creationId xmlns:a16="http://schemas.microsoft.com/office/drawing/2014/main" id="{96568C60-9E20-9B48-6210-08C045126A3F}"/>
              </a:ext>
            </a:extLst>
          </p:cNvPr>
          <p:cNvSpPr/>
          <p:nvPr/>
        </p:nvSpPr>
        <p:spPr>
          <a:xfrm>
            <a:off x="394522" y="3986770"/>
            <a:ext cx="2002256" cy="121537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u="sng" dirty="0">
                <a:solidFill>
                  <a:schemeClr val="tx2"/>
                </a:solidFill>
                <a:latin typeface="+mj-lt"/>
              </a:rPr>
              <a:t>Miscellaneous</a:t>
            </a:r>
            <a:r>
              <a:rPr lang="en-US" sz="1200" b="1" dirty="0">
                <a:solidFill>
                  <a:schemeClr val="tx2"/>
                </a:solidFill>
                <a:latin typeface="+mj-lt"/>
              </a:rPr>
              <a:t> </a:t>
            </a:r>
          </a:p>
          <a:p>
            <a:pPr algn="ctr"/>
            <a:r>
              <a:rPr lang="en-US" sz="1200" b="1" dirty="0">
                <a:solidFill>
                  <a:srgbClr val="002060"/>
                </a:solidFill>
                <a:latin typeface="+mj-lt"/>
              </a:rPr>
              <a:t>Paid to the acquirer</a:t>
            </a:r>
          </a:p>
        </p:txBody>
      </p:sp>
      <p:grpSp>
        <p:nvGrpSpPr>
          <p:cNvPr id="27" name="Group 26">
            <a:extLst>
              <a:ext uri="{FF2B5EF4-FFF2-40B4-BE49-F238E27FC236}">
                <a16:creationId xmlns:a16="http://schemas.microsoft.com/office/drawing/2014/main" id="{B861BA17-E093-BCC2-E257-F3ECBAD0B33A}"/>
              </a:ext>
            </a:extLst>
          </p:cNvPr>
          <p:cNvGrpSpPr/>
          <p:nvPr/>
        </p:nvGrpSpPr>
        <p:grpSpPr>
          <a:xfrm>
            <a:off x="3523280" y="2145776"/>
            <a:ext cx="1655011" cy="472913"/>
            <a:chOff x="2665705" y="1718034"/>
            <a:chExt cx="2206681" cy="630550"/>
          </a:xfrm>
        </p:grpSpPr>
        <p:sp>
          <p:nvSpPr>
            <p:cNvPr id="28" name="Shape 5449">
              <a:extLst>
                <a:ext uri="{FF2B5EF4-FFF2-40B4-BE49-F238E27FC236}">
                  <a16:creationId xmlns:a16="http://schemas.microsoft.com/office/drawing/2014/main" id="{EECA97AC-1ABB-D51B-0E09-ED45C3FB8375}"/>
                </a:ext>
              </a:extLst>
            </p:cNvPr>
            <p:cNvSpPr/>
            <p:nvPr/>
          </p:nvSpPr>
          <p:spPr>
            <a:xfrm rot="16200000">
              <a:off x="2755145" y="2053434"/>
              <a:ext cx="205710" cy="384589"/>
            </a:xfrm>
            <a:custGeom>
              <a:avLst/>
              <a:gdLst/>
              <a:ahLst/>
              <a:cxnLst>
                <a:cxn ang="0">
                  <a:pos x="wd2" y="hd2"/>
                </a:cxn>
                <a:cxn ang="5400000">
                  <a:pos x="wd2" y="hd2"/>
                </a:cxn>
                <a:cxn ang="10800000">
                  <a:pos x="wd2" y="hd2"/>
                </a:cxn>
                <a:cxn ang="16200000">
                  <a:pos x="wd2" y="hd2"/>
                </a:cxn>
              </a:cxnLst>
              <a:rect l="0" t="0" r="r" b="b"/>
              <a:pathLst>
                <a:path w="21291" h="21431" extrusionOk="0">
                  <a:moveTo>
                    <a:pt x="20826" y="19961"/>
                  </a:moveTo>
                  <a:cubicBezTo>
                    <a:pt x="21445" y="20297"/>
                    <a:pt x="21445" y="20843"/>
                    <a:pt x="20826" y="21179"/>
                  </a:cubicBezTo>
                  <a:cubicBezTo>
                    <a:pt x="20208" y="21515"/>
                    <a:pt x="19204" y="21515"/>
                    <a:pt x="18583" y="21179"/>
                  </a:cubicBezTo>
                  <a:lnTo>
                    <a:pt x="464" y="11327"/>
                  </a:lnTo>
                  <a:cubicBezTo>
                    <a:pt x="-155" y="10988"/>
                    <a:pt x="-155" y="10442"/>
                    <a:pt x="464" y="10106"/>
                  </a:cubicBezTo>
                  <a:lnTo>
                    <a:pt x="18583" y="254"/>
                  </a:lnTo>
                  <a:cubicBezTo>
                    <a:pt x="19204" y="-85"/>
                    <a:pt x="20208" y="-85"/>
                    <a:pt x="20826" y="254"/>
                  </a:cubicBezTo>
                  <a:cubicBezTo>
                    <a:pt x="21445" y="590"/>
                    <a:pt x="21445" y="1136"/>
                    <a:pt x="20826" y="1472"/>
                  </a:cubicBezTo>
                  <a:lnTo>
                    <a:pt x="4301" y="10715"/>
                  </a:lnTo>
                  <a:cubicBezTo>
                    <a:pt x="4301" y="10715"/>
                    <a:pt x="20826" y="19961"/>
                    <a:pt x="20826" y="19961"/>
                  </a:cubicBezTo>
                  <a:close/>
                </a:path>
              </a:pathLst>
            </a:custGeom>
            <a:solidFill>
              <a:srgbClr val="E40030"/>
            </a:solidFill>
            <a:ln w="12700">
              <a:miter lim="400000"/>
            </a:ln>
          </p:spPr>
          <p:txBody>
            <a:bodyPr lIns="21431" tIns="21431" rIns="21431" bIns="21431" anchor="ctr"/>
            <a:lstStyle/>
            <a:p>
              <a:pPr defTabSz="685800"/>
              <a:endParaRPr sz="1013">
                <a:solidFill>
                  <a:prstClr val="black"/>
                </a:solidFill>
                <a:latin typeface="Arial" panose="020B0604020202020204" pitchFamily="34" charset="0"/>
              </a:endParaRPr>
            </a:p>
          </p:txBody>
        </p:sp>
        <p:cxnSp>
          <p:nvCxnSpPr>
            <p:cNvPr id="29" name="Straight Connector 28">
              <a:extLst>
                <a:ext uri="{FF2B5EF4-FFF2-40B4-BE49-F238E27FC236}">
                  <a16:creationId xmlns:a16="http://schemas.microsoft.com/office/drawing/2014/main" id="{656F91D4-2EE6-44D5-9011-E898BD9D4B63}"/>
                </a:ext>
              </a:extLst>
            </p:cNvPr>
            <p:cNvCxnSpPr/>
            <p:nvPr/>
          </p:nvCxnSpPr>
          <p:spPr>
            <a:xfrm flipH="1">
              <a:off x="2858000" y="1718034"/>
              <a:ext cx="2014386" cy="0"/>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ADCC3B-C4AC-DB4F-F2B0-DD10E1FD1219}"/>
                </a:ext>
              </a:extLst>
            </p:cNvPr>
            <p:cNvCxnSpPr/>
            <p:nvPr/>
          </p:nvCxnSpPr>
          <p:spPr>
            <a:xfrm flipV="1">
              <a:off x="2858000" y="1718034"/>
              <a:ext cx="0" cy="504681"/>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grpSp>
      <p:sp>
        <p:nvSpPr>
          <p:cNvPr id="31" name="Shape 5449">
            <a:extLst>
              <a:ext uri="{FF2B5EF4-FFF2-40B4-BE49-F238E27FC236}">
                <a16:creationId xmlns:a16="http://schemas.microsoft.com/office/drawing/2014/main" id="{709A8F1E-D07E-15B3-6003-0DA58ADB725E}"/>
              </a:ext>
            </a:extLst>
          </p:cNvPr>
          <p:cNvSpPr/>
          <p:nvPr/>
        </p:nvSpPr>
        <p:spPr>
          <a:xfrm rot="10800000" flipH="1">
            <a:off x="4630518" y="3626256"/>
            <a:ext cx="149624" cy="279732"/>
          </a:xfrm>
          <a:custGeom>
            <a:avLst/>
            <a:gdLst/>
            <a:ahLst/>
            <a:cxnLst>
              <a:cxn ang="0">
                <a:pos x="wd2" y="hd2"/>
              </a:cxn>
              <a:cxn ang="5400000">
                <a:pos x="wd2" y="hd2"/>
              </a:cxn>
              <a:cxn ang="10800000">
                <a:pos x="wd2" y="hd2"/>
              </a:cxn>
              <a:cxn ang="16200000">
                <a:pos x="wd2" y="hd2"/>
              </a:cxn>
            </a:cxnLst>
            <a:rect l="0" t="0" r="r" b="b"/>
            <a:pathLst>
              <a:path w="21291" h="21431" extrusionOk="0">
                <a:moveTo>
                  <a:pt x="20826" y="19961"/>
                </a:moveTo>
                <a:cubicBezTo>
                  <a:pt x="21445" y="20297"/>
                  <a:pt x="21445" y="20843"/>
                  <a:pt x="20826" y="21179"/>
                </a:cubicBezTo>
                <a:cubicBezTo>
                  <a:pt x="20208" y="21515"/>
                  <a:pt x="19204" y="21515"/>
                  <a:pt x="18583" y="21179"/>
                </a:cubicBezTo>
                <a:lnTo>
                  <a:pt x="464" y="11327"/>
                </a:lnTo>
                <a:cubicBezTo>
                  <a:pt x="-155" y="10988"/>
                  <a:pt x="-155" y="10442"/>
                  <a:pt x="464" y="10106"/>
                </a:cubicBezTo>
                <a:lnTo>
                  <a:pt x="18583" y="254"/>
                </a:lnTo>
                <a:cubicBezTo>
                  <a:pt x="19204" y="-85"/>
                  <a:pt x="20208" y="-85"/>
                  <a:pt x="20826" y="254"/>
                </a:cubicBezTo>
                <a:cubicBezTo>
                  <a:pt x="21445" y="590"/>
                  <a:pt x="21445" y="1136"/>
                  <a:pt x="20826" y="1472"/>
                </a:cubicBezTo>
                <a:lnTo>
                  <a:pt x="4301" y="10715"/>
                </a:lnTo>
                <a:cubicBezTo>
                  <a:pt x="4301" y="10715"/>
                  <a:pt x="20826" y="19961"/>
                  <a:pt x="20826" y="19961"/>
                </a:cubicBezTo>
                <a:close/>
              </a:path>
            </a:pathLst>
          </a:custGeom>
          <a:solidFill>
            <a:srgbClr val="E40030"/>
          </a:solidFill>
          <a:ln w="12700">
            <a:miter lim="400000"/>
          </a:ln>
        </p:spPr>
        <p:txBody>
          <a:bodyPr lIns="21431" tIns="21431" rIns="21431" bIns="21431" anchor="ctr"/>
          <a:lstStyle/>
          <a:p>
            <a:pPr defTabSz="685800"/>
            <a:endParaRPr sz="1013">
              <a:solidFill>
                <a:prstClr val="black"/>
              </a:solidFill>
              <a:latin typeface="Arial" panose="020B0604020202020204" pitchFamily="34" charset="0"/>
            </a:endParaRPr>
          </a:p>
        </p:txBody>
      </p:sp>
      <p:cxnSp>
        <p:nvCxnSpPr>
          <p:cNvPr id="32" name="Straight Connector 31">
            <a:extLst>
              <a:ext uri="{FF2B5EF4-FFF2-40B4-BE49-F238E27FC236}">
                <a16:creationId xmlns:a16="http://schemas.microsoft.com/office/drawing/2014/main" id="{89317C49-4BED-C684-A294-CD615FAB2C08}"/>
              </a:ext>
            </a:extLst>
          </p:cNvPr>
          <p:cNvCxnSpPr/>
          <p:nvPr/>
        </p:nvCxnSpPr>
        <p:spPr>
          <a:xfrm rot="10800000">
            <a:off x="5280277" y="4144633"/>
            <a:ext cx="1510790" cy="0"/>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sp>
        <p:nvSpPr>
          <p:cNvPr id="33" name="Shape 5449">
            <a:extLst>
              <a:ext uri="{FF2B5EF4-FFF2-40B4-BE49-F238E27FC236}">
                <a16:creationId xmlns:a16="http://schemas.microsoft.com/office/drawing/2014/main" id="{76526B42-EE7F-77A8-6F0B-D92EFDE01937}"/>
              </a:ext>
            </a:extLst>
          </p:cNvPr>
          <p:cNvSpPr/>
          <p:nvPr/>
        </p:nvSpPr>
        <p:spPr>
          <a:xfrm rot="10800000" flipH="1">
            <a:off x="4627149" y="3227412"/>
            <a:ext cx="149624" cy="279732"/>
          </a:xfrm>
          <a:custGeom>
            <a:avLst/>
            <a:gdLst/>
            <a:ahLst/>
            <a:cxnLst>
              <a:cxn ang="0">
                <a:pos x="wd2" y="hd2"/>
              </a:cxn>
              <a:cxn ang="5400000">
                <a:pos x="wd2" y="hd2"/>
              </a:cxn>
              <a:cxn ang="10800000">
                <a:pos x="wd2" y="hd2"/>
              </a:cxn>
              <a:cxn ang="16200000">
                <a:pos x="wd2" y="hd2"/>
              </a:cxn>
            </a:cxnLst>
            <a:rect l="0" t="0" r="r" b="b"/>
            <a:pathLst>
              <a:path w="21291" h="21431" extrusionOk="0">
                <a:moveTo>
                  <a:pt x="20826" y="19961"/>
                </a:moveTo>
                <a:cubicBezTo>
                  <a:pt x="21445" y="20297"/>
                  <a:pt x="21445" y="20843"/>
                  <a:pt x="20826" y="21179"/>
                </a:cubicBezTo>
                <a:cubicBezTo>
                  <a:pt x="20208" y="21515"/>
                  <a:pt x="19204" y="21515"/>
                  <a:pt x="18583" y="21179"/>
                </a:cubicBezTo>
                <a:lnTo>
                  <a:pt x="464" y="11327"/>
                </a:lnTo>
                <a:cubicBezTo>
                  <a:pt x="-155" y="10988"/>
                  <a:pt x="-155" y="10442"/>
                  <a:pt x="464" y="10106"/>
                </a:cubicBezTo>
                <a:lnTo>
                  <a:pt x="18583" y="254"/>
                </a:lnTo>
                <a:cubicBezTo>
                  <a:pt x="19204" y="-85"/>
                  <a:pt x="20208" y="-85"/>
                  <a:pt x="20826" y="254"/>
                </a:cubicBezTo>
                <a:cubicBezTo>
                  <a:pt x="21445" y="590"/>
                  <a:pt x="21445" y="1136"/>
                  <a:pt x="20826" y="1472"/>
                </a:cubicBezTo>
                <a:lnTo>
                  <a:pt x="4301" y="10715"/>
                </a:lnTo>
                <a:cubicBezTo>
                  <a:pt x="4301" y="10715"/>
                  <a:pt x="20826" y="19961"/>
                  <a:pt x="20826" y="19961"/>
                </a:cubicBezTo>
                <a:close/>
              </a:path>
            </a:pathLst>
          </a:custGeom>
          <a:solidFill>
            <a:srgbClr val="E40030"/>
          </a:solidFill>
          <a:ln w="12700">
            <a:miter lim="400000"/>
          </a:ln>
        </p:spPr>
        <p:txBody>
          <a:bodyPr lIns="21431" tIns="21431" rIns="21431" bIns="21431" anchor="ctr"/>
          <a:lstStyle/>
          <a:p>
            <a:pPr defTabSz="685800"/>
            <a:endParaRPr sz="1013">
              <a:solidFill>
                <a:prstClr val="black"/>
              </a:solidFill>
              <a:latin typeface="Arial" panose="020B0604020202020204" pitchFamily="34" charset="0"/>
            </a:endParaRPr>
          </a:p>
        </p:txBody>
      </p:sp>
      <p:cxnSp>
        <p:nvCxnSpPr>
          <p:cNvPr id="34" name="Straight Connector 33">
            <a:extLst>
              <a:ext uri="{FF2B5EF4-FFF2-40B4-BE49-F238E27FC236}">
                <a16:creationId xmlns:a16="http://schemas.microsoft.com/office/drawing/2014/main" id="{0541CF84-F7A7-3546-6400-7C41CB4552BC}"/>
              </a:ext>
            </a:extLst>
          </p:cNvPr>
          <p:cNvCxnSpPr/>
          <p:nvPr/>
        </p:nvCxnSpPr>
        <p:spPr>
          <a:xfrm flipH="1">
            <a:off x="4751196" y="3763829"/>
            <a:ext cx="537707" cy="0"/>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07E849-71C7-66D1-9D50-6A10CF779232}"/>
              </a:ext>
            </a:extLst>
          </p:cNvPr>
          <p:cNvCxnSpPr/>
          <p:nvPr/>
        </p:nvCxnSpPr>
        <p:spPr>
          <a:xfrm flipH="1">
            <a:off x="5280277" y="3002065"/>
            <a:ext cx="1510790" cy="0"/>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CDC9C8-FBE7-4903-FA52-52FF9D56AC0D}"/>
              </a:ext>
            </a:extLst>
          </p:cNvPr>
          <p:cNvCxnSpPr/>
          <p:nvPr/>
        </p:nvCxnSpPr>
        <p:spPr>
          <a:xfrm rot="10800000" flipH="1" flipV="1">
            <a:off x="5289607" y="2992583"/>
            <a:ext cx="0" cy="378511"/>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2306F6-DC9B-A5D7-35B8-3799431B71B9}"/>
              </a:ext>
            </a:extLst>
          </p:cNvPr>
          <p:cNvCxnSpPr/>
          <p:nvPr/>
        </p:nvCxnSpPr>
        <p:spPr>
          <a:xfrm flipH="1">
            <a:off x="4760527" y="3367278"/>
            <a:ext cx="537707" cy="0"/>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A4A6E-C59B-FB83-DF83-D364B89507BE}"/>
              </a:ext>
            </a:extLst>
          </p:cNvPr>
          <p:cNvCxnSpPr/>
          <p:nvPr/>
        </p:nvCxnSpPr>
        <p:spPr>
          <a:xfrm rot="10800000" flipH="1" flipV="1">
            <a:off x="5280277" y="3766123"/>
            <a:ext cx="0" cy="378511"/>
          </a:xfrm>
          <a:prstGeom prst="line">
            <a:avLst/>
          </a:prstGeom>
          <a:ln w="28575">
            <a:solidFill>
              <a:srgbClr val="E400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61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5A5349-3D1B-2597-0969-A2FCD8E1F1E5}"/>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21824A1A-BDD9-346F-212F-ACFDD24EAB2C}"/>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16</a:t>
            </a:fld>
            <a:endParaRPr lang="en-US" noProof="0" dirty="0"/>
          </a:p>
        </p:txBody>
      </p:sp>
      <p:sp>
        <p:nvSpPr>
          <p:cNvPr id="6" name="Text Placeholder 5">
            <a:extLst>
              <a:ext uri="{FF2B5EF4-FFF2-40B4-BE49-F238E27FC236}">
                <a16:creationId xmlns:a16="http://schemas.microsoft.com/office/drawing/2014/main" id="{4655A8CD-A39C-2669-7AEE-12623FE4BF28}"/>
              </a:ext>
            </a:extLst>
          </p:cNvPr>
          <p:cNvSpPr>
            <a:spLocks noGrp="1"/>
          </p:cNvSpPr>
          <p:nvPr>
            <p:ph type="body" sz="quarter" idx="19"/>
          </p:nvPr>
        </p:nvSpPr>
        <p:spPr/>
        <p:txBody>
          <a:bodyPr/>
          <a:lstStyle/>
          <a:p>
            <a:r>
              <a:rPr lang="en-US" sz="2800" dirty="0">
                <a:latin typeface="+mn-lt"/>
              </a:rPr>
              <a:t>Interchange can be complicated but is formulaic </a:t>
            </a:r>
          </a:p>
        </p:txBody>
      </p:sp>
      <p:graphicFrame>
        <p:nvGraphicFramePr>
          <p:cNvPr id="7" name="Diagram 6">
            <a:extLst>
              <a:ext uri="{FF2B5EF4-FFF2-40B4-BE49-F238E27FC236}">
                <a16:creationId xmlns:a16="http://schemas.microsoft.com/office/drawing/2014/main" id="{2F678DFA-712C-99D4-4D07-EFD1BDE21726}"/>
              </a:ext>
            </a:extLst>
          </p:cNvPr>
          <p:cNvGraphicFramePr/>
          <p:nvPr>
            <p:extLst>
              <p:ext uri="{D42A27DB-BD31-4B8C-83A1-F6EECF244321}">
                <p14:modId xmlns:p14="http://schemas.microsoft.com/office/powerpoint/2010/main" val="2580887715"/>
              </p:ext>
            </p:extLst>
          </p:nvPr>
        </p:nvGraphicFramePr>
        <p:xfrm>
          <a:off x="380019" y="1275080"/>
          <a:ext cx="10597488" cy="1459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B60EC3C-92B5-FC04-1DEA-65B4C03C4100}"/>
              </a:ext>
            </a:extLst>
          </p:cNvPr>
          <p:cNvSpPr txBox="1"/>
          <p:nvPr/>
        </p:nvSpPr>
        <p:spPr>
          <a:xfrm>
            <a:off x="1241547" y="2812931"/>
            <a:ext cx="9708906" cy="2769989"/>
          </a:xfrm>
          <a:prstGeom prst="rect">
            <a:avLst/>
          </a:prstGeom>
          <a:noFill/>
        </p:spPr>
        <p:txBody>
          <a:bodyPr wrap="square">
            <a:spAutoFit/>
          </a:bodyPr>
          <a:lstStyle/>
          <a:p>
            <a:pPr marL="285750" indent="-285750">
              <a:lnSpc>
                <a:spcPct val="100000"/>
              </a:lnSpc>
              <a:spcAft>
                <a:spcPts val="1200"/>
              </a:spcAft>
              <a:buFont typeface="Wingdings" panose="05000000000000000000" pitchFamily="2" charset="2"/>
              <a:buChar char="q"/>
            </a:pPr>
            <a:r>
              <a:rPr lang="en-US" sz="1800" dirty="0"/>
              <a:t>Downgrades are transactions that fail to meet the requirements set forth by the Card Associations, they are the highest interchange rates a merchant can receive.</a:t>
            </a:r>
          </a:p>
          <a:p>
            <a:pPr marL="285750" indent="-285750">
              <a:lnSpc>
                <a:spcPct val="100000"/>
              </a:lnSpc>
              <a:spcAft>
                <a:spcPts val="1200"/>
              </a:spcAft>
              <a:buFont typeface="Wingdings" panose="05000000000000000000" pitchFamily="2" charset="2"/>
              <a:buChar char="q"/>
            </a:pPr>
            <a:r>
              <a:rPr lang="en-US" sz="1800" dirty="0"/>
              <a:t>Base transactions are those that are fully qualified and include various categories for Card Present, Key Entry, MOTO, Card Not Present, and Ecommerce.</a:t>
            </a:r>
          </a:p>
          <a:p>
            <a:pPr marL="285750" indent="-285750">
              <a:lnSpc>
                <a:spcPct val="100000"/>
              </a:lnSpc>
              <a:spcAft>
                <a:spcPts val="1200"/>
              </a:spcAft>
              <a:buFont typeface="Wingdings" panose="05000000000000000000" pitchFamily="2" charset="2"/>
              <a:buChar char="q"/>
            </a:pPr>
            <a:r>
              <a:rPr lang="en-US" sz="1800" dirty="0"/>
              <a:t>Merchant Category Code (MCC) transactions receive an advantageous interchange rate due to the assigned MCC.</a:t>
            </a:r>
          </a:p>
          <a:p>
            <a:pPr marL="285750" indent="-285750">
              <a:lnSpc>
                <a:spcPct val="100000"/>
              </a:lnSpc>
              <a:spcAft>
                <a:spcPts val="1200"/>
              </a:spcAft>
              <a:buFont typeface="Wingdings" panose="05000000000000000000" pitchFamily="2" charset="2"/>
              <a:buChar char="q"/>
            </a:pPr>
            <a:r>
              <a:rPr lang="en-US" sz="1800" dirty="0"/>
              <a:t>Beyond MCC, commercial card transactions can qualify at further reduced rates depending on the amount of line-item data sent with the transaction.</a:t>
            </a:r>
          </a:p>
        </p:txBody>
      </p:sp>
    </p:spTree>
    <p:extLst>
      <p:ext uri="{BB962C8B-B14F-4D97-AF65-F5344CB8AC3E}">
        <p14:creationId xmlns:p14="http://schemas.microsoft.com/office/powerpoint/2010/main" val="313574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5A02EC-D688-86B4-FD5F-0880D17C781E}"/>
              </a:ext>
            </a:extLst>
          </p:cNvPr>
          <p:cNvSpPr>
            <a:spLocks noGrp="1"/>
          </p:cNvSpPr>
          <p:nvPr>
            <p:ph type="ftr" sz="quarter" idx="13"/>
          </p:nvPr>
        </p:nvSpPr>
        <p:spPr/>
        <p:txBody>
          <a:bodyPr/>
          <a:lstStyle/>
          <a:p>
            <a:r>
              <a:rPr lang="en-US" noProof="0"/>
              <a:t>Arizona AFP</a:t>
            </a:r>
            <a:endParaRPr lang="en-US" noProof="0" dirty="0"/>
          </a:p>
        </p:txBody>
      </p:sp>
      <p:sp>
        <p:nvSpPr>
          <p:cNvPr id="3" name="Slide Number Placeholder 2">
            <a:extLst>
              <a:ext uri="{FF2B5EF4-FFF2-40B4-BE49-F238E27FC236}">
                <a16:creationId xmlns:a16="http://schemas.microsoft.com/office/drawing/2014/main" id="{70ECF9AF-A9A3-0A01-A421-C9354F0121DC}"/>
              </a:ext>
            </a:extLst>
          </p:cNvPr>
          <p:cNvSpPr>
            <a:spLocks noGrp="1"/>
          </p:cNvSpPr>
          <p:nvPr>
            <p:ph type="sldNum" sz="quarter" idx="14"/>
          </p:nvPr>
        </p:nvSpPr>
        <p:spPr/>
        <p:txBody>
          <a:bodyPr/>
          <a:lstStyle/>
          <a:p>
            <a:pPr algn="ctr"/>
            <a:fld id="{5CD5257E-ED95-40B6-81F3-D804267DBFC4}" type="slidenum">
              <a:rPr lang="en-US" noProof="0" smtClean="0"/>
              <a:pPr algn="ctr"/>
              <a:t>17</a:t>
            </a:fld>
            <a:endParaRPr lang="en-US" noProof="0" dirty="0"/>
          </a:p>
        </p:txBody>
      </p:sp>
      <p:sp>
        <p:nvSpPr>
          <p:cNvPr id="4" name="Content Placeholder 3">
            <a:extLst>
              <a:ext uri="{FF2B5EF4-FFF2-40B4-BE49-F238E27FC236}">
                <a16:creationId xmlns:a16="http://schemas.microsoft.com/office/drawing/2014/main" id="{3BA12E81-EDE2-94DD-E675-6AA7AA2D2C58}"/>
              </a:ext>
            </a:extLst>
          </p:cNvPr>
          <p:cNvSpPr>
            <a:spLocks noGrp="1"/>
          </p:cNvSpPr>
          <p:nvPr>
            <p:ph sz="quarter" idx="11"/>
          </p:nvPr>
        </p:nvSpPr>
        <p:spPr/>
        <p:txBody>
          <a:bodyPr anchor="ctr"/>
          <a:lstStyle/>
          <a:p>
            <a:r>
              <a:rPr lang="en-US" sz="2400" dirty="0">
                <a:ln w="0"/>
                <a:effectLst>
                  <a:outerShdw blurRad="38100" dist="19050" dir="2700000" algn="tl" rotWithShape="0">
                    <a:schemeClr val="dk1">
                      <a:alpha val="40000"/>
                    </a:schemeClr>
                  </a:outerShdw>
                </a:effectLst>
              </a:rPr>
              <a:t>Payment Strategy &amp; Cost Optimization</a:t>
            </a:r>
          </a:p>
          <a:p>
            <a:pPr algn="ctr"/>
            <a:endParaRPr lang="en-US" sz="2400" dirty="0">
              <a:ln w="0"/>
              <a:effectLst>
                <a:outerShdw blurRad="38100" dist="19050" dir="2700000" algn="tl" rotWithShape="0">
                  <a:schemeClr val="dk1">
                    <a:alpha val="40000"/>
                  </a:schemeClr>
                </a:outerShdw>
              </a:effectLst>
            </a:endParaRPr>
          </a:p>
          <a:p>
            <a:r>
              <a:rPr lang="en-US" sz="1600" dirty="0"/>
              <a:t>Visibility</a:t>
            </a:r>
          </a:p>
          <a:p>
            <a:endParaRPr lang="en-US" sz="1600" dirty="0"/>
          </a:p>
          <a:p>
            <a:r>
              <a:rPr lang="en-US" sz="1600" dirty="0"/>
              <a:t>Accountability</a:t>
            </a:r>
          </a:p>
          <a:p>
            <a:pPr algn="ct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8702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9EC140E-9BC9-4EE6-A166-1C813ACA7CD4}"/>
              </a:ext>
            </a:extLst>
          </p:cNvPr>
          <p:cNvSpPr>
            <a:spLocks noGrp="1"/>
          </p:cNvSpPr>
          <p:nvPr>
            <p:ph type="ftr" sz="quarter" idx="21"/>
          </p:nvPr>
        </p:nvSpPr>
        <p:spPr>
          <a:xfrm>
            <a:off x="1406337" y="6515942"/>
            <a:ext cx="10309150" cy="333375"/>
          </a:xfrm>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822F29C5-ACD9-4106-BDA9-058A4448C0E1}"/>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18</a:t>
            </a:fld>
            <a:endParaRPr lang="en-US" noProof="0" dirty="0"/>
          </a:p>
        </p:txBody>
      </p:sp>
      <p:sp>
        <p:nvSpPr>
          <p:cNvPr id="6" name="Espace réservé du texte 5">
            <a:extLst>
              <a:ext uri="{FF2B5EF4-FFF2-40B4-BE49-F238E27FC236}">
                <a16:creationId xmlns:a16="http://schemas.microsoft.com/office/drawing/2014/main" id="{3D2235F2-A3F3-4094-8640-6F6D2F8749A8}"/>
              </a:ext>
            </a:extLst>
          </p:cNvPr>
          <p:cNvSpPr>
            <a:spLocks noGrp="1"/>
          </p:cNvSpPr>
          <p:nvPr>
            <p:ph type="body" sz="quarter" idx="19"/>
          </p:nvPr>
        </p:nvSpPr>
        <p:spPr>
          <a:xfrm>
            <a:off x="367809" y="334074"/>
            <a:ext cx="11456381" cy="750337"/>
          </a:xfrm>
        </p:spPr>
        <p:txBody>
          <a:bodyPr/>
          <a:lstStyle/>
          <a:p>
            <a:r>
              <a:rPr lang="en-US" sz="2800" dirty="0">
                <a:latin typeface="+mn-lt"/>
              </a:rPr>
              <a:t>Payment card acceptance is complex, costly, and extremely difficult for organizations to effectively navigate and proactively manage</a:t>
            </a:r>
            <a:endParaRPr lang="fr-FR" sz="2800" dirty="0">
              <a:latin typeface="+mn-lt"/>
            </a:endParaRPr>
          </a:p>
        </p:txBody>
      </p:sp>
      <p:sp>
        <p:nvSpPr>
          <p:cNvPr id="51" name="Oval 44">
            <a:extLst>
              <a:ext uri="{FF2B5EF4-FFF2-40B4-BE49-F238E27FC236}">
                <a16:creationId xmlns:a16="http://schemas.microsoft.com/office/drawing/2014/main" id="{F8C6B6DC-FB74-4AF9-B2AD-8AFA6A858FAD}"/>
              </a:ext>
            </a:extLst>
          </p:cNvPr>
          <p:cNvSpPr/>
          <p:nvPr/>
        </p:nvSpPr>
        <p:spPr>
          <a:xfrm>
            <a:off x="11483914" y="2870146"/>
            <a:ext cx="530286" cy="543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latin typeface="+mj-lt"/>
            </a:endParaRPr>
          </a:p>
        </p:txBody>
      </p:sp>
      <p:sp>
        <p:nvSpPr>
          <p:cNvPr id="10" name="Rectangle 9">
            <a:extLst>
              <a:ext uri="{FF2B5EF4-FFF2-40B4-BE49-F238E27FC236}">
                <a16:creationId xmlns:a16="http://schemas.microsoft.com/office/drawing/2014/main" id="{E516FC03-AA0F-48C7-A181-16E7CAC872AB}"/>
              </a:ext>
            </a:extLst>
          </p:cNvPr>
          <p:cNvSpPr/>
          <p:nvPr/>
        </p:nvSpPr>
        <p:spPr>
          <a:xfrm>
            <a:off x="1835150" y="1351281"/>
            <a:ext cx="1620000" cy="16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t>Hundreds of Interchange Rates</a:t>
            </a:r>
          </a:p>
        </p:txBody>
      </p:sp>
      <p:sp>
        <p:nvSpPr>
          <p:cNvPr id="15" name="Rectangle 14">
            <a:extLst>
              <a:ext uri="{FF2B5EF4-FFF2-40B4-BE49-F238E27FC236}">
                <a16:creationId xmlns:a16="http://schemas.microsoft.com/office/drawing/2014/main" id="{92D15058-DEFD-4FFD-9F0F-6A9DD9F7043F}"/>
              </a:ext>
            </a:extLst>
          </p:cNvPr>
          <p:cNvSpPr/>
          <p:nvPr/>
        </p:nvSpPr>
        <p:spPr>
          <a:xfrm rot="16200000">
            <a:off x="1853687" y="5028435"/>
            <a:ext cx="1620000" cy="16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bg1"/>
              </a:solidFill>
            </a:endParaRPr>
          </a:p>
          <a:p>
            <a:pPr algn="ctr"/>
            <a:r>
              <a:rPr lang="en-US" sz="1400" b="1" dirty="0">
                <a:solidFill>
                  <a:schemeClr val="bg1"/>
                </a:solidFill>
              </a:rPr>
              <a:t>PCI </a:t>
            </a:r>
          </a:p>
          <a:p>
            <a:pPr algn="ctr"/>
            <a:r>
              <a:rPr lang="en-US" sz="1400" b="1" dirty="0">
                <a:solidFill>
                  <a:schemeClr val="bg1"/>
                </a:solidFill>
              </a:rPr>
              <a:t>compliance</a:t>
            </a:r>
          </a:p>
          <a:p>
            <a:pPr algn="ctr"/>
            <a:r>
              <a:rPr lang="en-US" sz="1400" b="1" dirty="0">
                <a:solidFill>
                  <a:schemeClr val="bg1"/>
                </a:solidFill>
              </a:rPr>
              <a:t>requirements</a:t>
            </a:r>
          </a:p>
        </p:txBody>
      </p:sp>
      <p:sp>
        <p:nvSpPr>
          <p:cNvPr id="17" name="Rectangle 16">
            <a:extLst>
              <a:ext uri="{FF2B5EF4-FFF2-40B4-BE49-F238E27FC236}">
                <a16:creationId xmlns:a16="http://schemas.microsoft.com/office/drawing/2014/main" id="{03A4F02A-708C-450D-9388-60EEBEFA5A6D}"/>
              </a:ext>
            </a:extLst>
          </p:cNvPr>
          <p:cNvSpPr/>
          <p:nvPr/>
        </p:nvSpPr>
        <p:spPr>
          <a:xfrm>
            <a:off x="4112718" y="3200317"/>
            <a:ext cx="1620000" cy="16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t>Over </a:t>
            </a:r>
            <a:br>
              <a:rPr lang="en-US" sz="1400" b="1" dirty="0"/>
            </a:br>
            <a:r>
              <a:rPr lang="en-US" sz="1400" b="1" dirty="0"/>
              <a:t>100 MCC designations</a:t>
            </a:r>
          </a:p>
        </p:txBody>
      </p:sp>
      <p:sp>
        <p:nvSpPr>
          <p:cNvPr id="18" name="Rectangle 17">
            <a:extLst>
              <a:ext uri="{FF2B5EF4-FFF2-40B4-BE49-F238E27FC236}">
                <a16:creationId xmlns:a16="http://schemas.microsoft.com/office/drawing/2014/main" id="{ACA1573E-413A-4BAC-B187-A79B5BC1B2C1}"/>
              </a:ext>
            </a:extLst>
          </p:cNvPr>
          <p:cNvSpPr/>
          <p:nvPr/>
        </p:nvSpPr>
        <p:spPr>
          <a:xfrm>
            <a:off x="8667854" y="5038039"/>
            <a:ext cx="1620000" cy="16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t>Contract terms &amp;</a:t>
            </a:r>
          </a:p>
          <a:p>
            <a:pPr algn="ctr"/>
            <a:r>
              <a:rPr lang="en-US" sz="1400" b="1" dirty="0"/>
              <a:t>SLA’s</a:t>
            </a:r>
          </a:p>
        </p:txBody>
      </p:sp>
      <p:sp>
        <p:nvSpPr>
          <p:cNvPr id="20" name="Rectangle 19">
            <a:extLst>
              <a:ext uri="{FF2B5EF4-FFF2-40B4-BE49-F238E27FC236}">
                <a16:creationId xmlns:a16="http://schemas.microsoft.com/office/drawing/2014/main" id="{AC8D415F-6E78-4011-AE4C-6C863EDE7DB1}"/>
              </a:ext>
            </a:extLst>
          </p:cNvPr>
          <p:cNvSpPr/>
          <p:nvPr/>
        </p:nvSpPr>
        <p:spPr>
          <a:xfrm>
            <a:off x="4112718" y="1362690"/>
            <a:ext cx="1620000" cy="16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1,000’s of </a:t>
            </a:r>
          </a:p>
          <a:p>
            <a:pPr algn="ctr"/>
            <a:r>
              <a:rPr lang="en-US" sz="1400" b="1" dirty="0">
                <a:solidFill>
                  <a:schemeClr val="bg1"/>
                </a:solidFill>
              </a:rPr>
              <a:t>POS</a:t>
            </a:r>
          </a:p>
          <a:p>
            <a:pPr algn="ctr"/>
            <a:r>
              <a:rPr lang="en-US" sz="1400" b="1" dirty="0">
                <a:solidFill>
                  <a:schemeClr val="bg1"/>
                </a:solidFill>
              </a:rPr>
              <a:t>options</a:t>
            </a:r>
          </a:p>
        </p:txBody>
      </p:sp>
      <p:sp>
        <p:nvSpPr>
          <p:cNvPr id="24" name="Rectangle 23">
            <a:extLst>
              <a:ext uri="{FF2B5EF4-FFF2-40B4-BE49-F238E27FC236}">
                <a16:creationId xmlns:a16="http://schemas.microsoft.com/office/drawing/2014/main" id="{EA8B95D3-C663-4EBF-BE73-7637F06DE519}"/>
              </a:ext>
            </a:extLst>
          </p:cNvPr>
          <p:cNvSpPr/>
          <p:nvPr/>
        </p:nvSpPr>
        <p:spPr>
          <a:xfrm>
            <a:off x="8667854" y="1351281"/>
            <a:ext cx="1620000" cy="16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50+ </a:t>
            </a:r>
          </a:p>
          <a:p>
            <a:pPr algn="ctr"/>
            <a:r>
              <a:rPr lang="en-US" sz="1400" b="1" dirty="0">
                <a:solidFill>
                  <a:schemeClr val="bg1"/>
                </a:solidFill>
              </a:rPr>
              <a:t>acquirers</a:t>
            </a:r>
          </a:p>
        </p:txBody>
      </p:sp>
      <p:sp>
        <p:nvSpPr>
          <p:cNvPr id="26" name="Oval 19">
            <a:extLst>
              <a:ext uri="{FF2B5EF4-FFF2-40B4-BE49-F238E27FC236}">
                <a16:creationId xmlns:a16="http://schemas.microsoft.com/office/drawing/2014/main" id="{F74409A1-B1CE-4CE5-8CED-2EDD4D3B42F5}"/>
              </a:ext>
            </a:extLst>
          </p:cNvPr>
          <p:cNvSpPr/>
          <p:nvPr/>
        </p:nvSpPr>
        <p:spPr>
          <a:xfrm>
            <a:off x="7991353" y="3128292"/>
            <a:ext cx="530286" cy="560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latin typeface="+mj-lt"/>
            </a:endParaRPr>
          </a:p>
        </p:txBody>
      </p:sp>
      <p:sp>
        <p:nvSpPr>
          <p:cNvPr id="30" name="Rectangle 29">
            <a:extLst>
              <a:ext uri="{FF2B5EF4-FFF2-40B4-BE49-F238E27FC236}">
                <a16:creationId xmlns:a16="http://schemas.microsoft.com/office/drawing/2014/main" id="{9EECBFF3-BF54-4BD2-887D-9D364AD9A958}"/>
              </a:ext>
            </a:extLst>
          </p:cNvPr>
          <p:cNvSpPr/>
          <p:nvPr/>
        </p:nvSpPr>
        <p:spPr>
          <a:xfrm>
            <a:off x="4112718" y="5038040"/>
            <a:ext cx="1620000" cy="16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b="1" dirty="0">
                <a:solidFill>
                  <a:schemeClr val="bg1"/>
                </a:solidFill>
              </a:rPr>
              <a:t>EMV</a:t>
            </a:r>
          </a:p>
          <a:p>
            <a:pPr algn="ctr"/>
            <a:r>
              <a:rPr lang="fr-FR" sz="1400" b="1" dirty="0">
                <a:solidFill>
                  <a:schemeClr val="bg1"/>
                </a:solidFill>
              </a:rPr>
              <a:t> compliance</a:t>
            </a:r>
            <a:endParaRPr lang="en-US" sz="1400" b="1" dirty="0">
              <a:solidFill>
                <a:schemeClr val="bg1"/>
              </a:solidFill>
            </a:endParaRPr>
          </a:p>
        </p:txBody>
      </p:sp>
      <p:sp>
        <p:nvSpPr>
          <p:cNvPr id="33" name="Rectangle 32">
            <a:extLst>
              <a:ext uri="{FF2B5EF4-FFF2-40B4-BE49-F238E27FC236}">
                <a16:creationId xmlns:a16="http://schemas.microsoft.com/office/drawing/2014/main" id="{6180E2B8-90B8-415A-B416-46CBC8B498B4}"/>
              </a:ext>
            </a:extLst>
          </p:cNvPr>
          <p:cNvSpPr/>
          <p:nvPr/>
        </p:nvSpPr>
        <p:spPr>
          <a:xfrm>
            <a:off x="6408259" y="5038039"/>
            <a:ext cx="1620000" cy="16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t>1000’s of</a:t>
            </a:r>
          </a:p>
          <a:p>
            <a:pPr algn="ctr"/>
            <a:r>
              <a:rPr lang="en-US" sz="1400" b="1" dirty="0"/>
              <a:t> ISO/MSP’s</a:t>
            </a:r>
          </a:p>
        </p:txBody>
      </p:sp>
      <p:sp>
        <p:nvSpPr>
          <p:cNvPr id="37" name="Rectangle 36">
            <a:extLst>
              <a:ext uri="{FF2B5EF4-FFF2-40B4-BE49-F238E27FC236}">
                <a16:creationId xmlns:a16="http://schemas.microsoft.com/office/drawing/2014/main" id="{5A5115FB-24BD-42DE-8B0A-5107CA5115ED}"/>
              </a:ext>
            </a:extLst>
          </p:cNvPr>
          <p:cNvSpPr/>
          <p:nvPr/>
        </p:nvSpPr>
        <p:spPr>
          <a:xfrm>
            <a:off x="6390286" y="3194612"/>
            <a:ext cx="1620000" cy="16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250+ </a:t>
            </a:r>
            <a:br>
              <a:rPr lang="en-US" sz="1400" b="1" dirty="0">
                <a:solidFill>
                  <a:schemeClr val="bg1"/>
                </a:solidFill>
              </a:rPr>
            </a:br>
            <a:r>
              <a:rPr lang="en-US" sz="1400" b="1" dirty="0">
                <a:solidFill>
                  <a:schemeClr val="bg1"/>
                </a:solidFill>
              </a:rPr>
              <a:t>gateways</a:t>
            </a:r>
          </a:p>
        </p:txBody>
      </p:sp>
      <p:sp>
        <p:nvSpPr>
          <p:cNvPr id="40" name="Rectangle 39">
            <a:extLst>
              <a:ext uri="{FF2B5EF4-FFF2-40B4-BE49-F238E27FC236}">
                <a16:creationId xmlns:a16="http://schemas.microsoft.com/office/drawing/2014/main" id="{44DD3321-CE0E-45A5-8E67-492C72704EE8}"/>
              </a:ext>
            </a:extLst>
          </p:cNvPr>
          <p:cNvSpPr/>
          <p:nvPr/>
        </p:nvSpPr>
        <p:spPr>
          <a:xfrm rot="16200000">
            <a:off x="1835150" y="3180045"/>
            <a:ext cx="1620000" cy="16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sz="1400" b="1" dirty="0"/>
              <a:t>20+ </a:t>
            </a:r>
          </a:p>
          <a:p>
            <a:pPr algn="ctr"/>
            <a:r>
              <a:rPr lang="en-US" sz="1400" b="1" dirty="0"/>
              <a:t>networks</a:t>
            </a:r>
          </a:p>
        </p:txBody>
      </p:sp>
      <p:sp>
        <p:nvSpPr>
          <p:cNvPr id="22" name="Rectangle 21">
            <a:extLst>
              <a:ext uri="{FF2B5EF4-FFF2-40B4-BE49-F238E27FC236}">
                <a16:creationId xmlns:a16="http://schemas.microsoft.com/office/drawing/2014/main" id="{0B95295E-ECA0-45E5-818E-B46E2FCD0475}"/>
              </a:ext>
            </a:extLst>
          </p:cNvPr>
          <p:cNvSpPr/>
          <p:nvPr/>
        </p:nvSpPr>
        <p:spPr>
          <a:xfrm>
            <a:off x="6390286" y="1351281"/>
            <a:ext cx="1620000" cy="16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Complex</a:t>
            </a:r>
            <a:br>
              <a:rPr lang="en-US" sz="1400" b="1" dirty="0">
                <a:solidFill>
                  <a:schemeClr val="bg1"/>
                </a:solidFill>
              </a:rPr>
            </a:br>
            <a:r>
              <a:rPr lang="en-US" sz="1400" b="1" dirty="0">
                <a:solidFill>
                  <a:schemeClr val="bg1"/>
                </a:solidFill>
              </a:rPr>
              <a:t> cross </a:t>
            </a:r>
            <a:br>
              <a:rPr lang="en-US" sz="1400" b="1" dirty="0">
                <a:solidFill>
                  <a:schemeClr val="bg1"/>
                </a:solidFill>
              </a:rPr>
            </a:br>
            <a:r>
              <a:rPr lang="en-US" sz="1400" b="1" dirty="0">
                <a:solidFill>
                  <a:schemeClr val="bg1"/>
                </a:solidFill>
              </a:rPr>
              <a:t>border fees</a:t>
            </a:r>
          </a:p>
        </p:txBody>
      </p:sp>
      <p:sp>
        <p:nvSpPr>
          <p:cNvPr id="66" name="Rectangle 65">
            <a:extLst>
              <a:ext uri="{FF2B5EF4-FFF2-40B4-BE49-F238E27FC236}">
                <a16:creationId xmlns:a16="http://schemas.microsoft.com/office/drawing/2014/main" id="{9DFCE7C1-3AC4-4AA3-A6FE-D1BB39926213}"/>
              </a:ext>
            </a:extLst>
          </p:cNvPr>
          <p:cNvSpPr/>
          <p:nvPr/>
        </p:nvSpPr>
        <p:spPr>
          <a:xfrm>
            <a:off x="8667854" y="3194612"/>
            <a:ext cx="1620000" cy="16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t>100+ Card issuers</a:t>
            </a:r>
          </a:p>
        </p:txBody>
      </p:sp>
      <p:sp>
        <p:nvSpPr>
          <p:cNvPr id="82" name="Organigramme : Connecteur 81">
            <a:extLst>
              <a:ext uri="{FF2B5EF4-FFF2-40B4-BE49-F238E27FC236}">
                <a16:creationId xmlns:a16="http://schemas.microsoft.com/office/drawing/2014/main" id="{B7B72690-F990-4CD7-90F7-D3F8301059BE}"/>
              </a:ext>
            </a:extLst>
          </p:cNvPr>
          <p:cNvSpPr/>
          <p:nvPr/>
        </p:nvSpPr>
        <p:spPr>
          <a:xfrm>
            <a:off x="3285797" y="1974462"/>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83" name="Organigramme : Connecteur 82">
            <a:extLst>
              <a:ext uri="{FF2B5EF4-FFF2-40B4-BE49-F238E27FC236}">
                <a16:creationId xmlns:a16="http://schemas.microsoft.com/office/drawing/2014/main" id="{DA12F2ED-91AF-4B18-9EA4-8DEF417ACE7C}"/>
              </a:ext>
            </a:extLst>
          </p:cNvPr>
          <p:cNvSpPr/>
          <p:nvPr/>
        </p:nvSpPr>
        <p:spPr>
          <a:xfrm>
            <a:off x="2447806" y="3002598"/>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85" name="Organigramme : Connecteur 84">
            <a:extLst>
              <a:ext uri="{FF2B5EF4-FFF2-40B4-BE49-F238E27FC236}">
                <a16:creationId xmlns:a16="http://schemas.microsoft.com/office/drawing/2014/main" id="{0CE173E9-8CD9-4BB7-B29F-09BE3494FA07}"/>
              </a:ext>
            </a:extLst>
          </p:cNvPr>
          <p:cNvSpPr/>
          <p:nvPr/>
        </p:nvSpPr>
        <p:spPr>
          <a:xfrm>
            <a:off x="3285797" y="3814574"/>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86" name="Organigramme : Connecteur 85">
            <a:extLst>
              <a:ext uri="{FF2B5EF4-FFF2-40B4-BE49-F238E27FC236}">
                <a16:creationId xmlns:a16="http://schemas.microsoft.com/office/drawing/2014/main" id="{FDB8A0F4-C32F-4C92-8CC2-78F928D0D8FB}"/>
              </a:ext>
            </a:extLst>
          </p:cNvPr>
          <p:cNvSpPr/>
          <p:nvPr/>
        </p:nvSpPr>
        <p:spPr>
          <a:xfrm>
            <a:off x="3285798" y="5618292"/>
            <a:ext cx="374650" cy="35499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88" name="Organigramme : Connecteur 87">
            <a:extLst>
              <a:ext uri="{FF2B5EF4-FFF2-40B4-BE49-F238E27FC236}">
                <a16:creationId xmlns:a16="http://schemas.microsoft.com/office/drawing/2014/main" id="{01317668-CAE6-421B-8411-34A6725E52EA}"/>
              </a:ext>
            </a:extLst>
          </p:cNvPr>
          <p:cNvSpPr/>
          <p:nvPr/>
        </p:nvSpPr>
        <p:spPr>
          <a:xfrm>
            <a:off x="4709499" y="4593808"/>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0" name="Organigramme : Connecteur 89">
            <a:extLst>
              <a:ext uri="{FF2B5EF4-FFF2-40B4-BE49-F238E27FC236}">
                <a16:creationId xmlns:a16="http://schemas.microsoft.com/office/drawing/2014/main" id="{C66CE5A3-F443-4E94-B18A-75DEA2E1AB2F}"/>
              </a:ext>
            </a:extLst>
          </p:cNvPr>
          <p:cNvSpPr/>
          <p:nvPr/>
        </p:nvSpPr>
        <p:spPr>
          <a:xfrm>
            <a:off x="9323335" y="4622598"/>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1" name="Organigramme : Connecteur 90">
            <a:extLst>
              <a:ext uri="{FF2B5EF4-FFF2-40B4-BE49-F238E27FC236}">
                <a16:creationId xmlns:a16="http://schemas.microsoft.com/office/drawing/2014/main" id="{000AAE55-BF4F-46BF-BD4A-46414417A04E}"/>
              </a:ext>
            </a:extLst>
          </p:cNvPr>
          <p:cNvSpPr/>
          <p:nvPr/>
        </p:nvSpPr>
        <p:spPr>
          <a:xfrm>
            <a:off x="2447806" y="2782402"/>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4" name="Organigramme : Connecteur 93">
            <a:extLst>
              <a:ext uri="{FF2B5EF4-FFF2-40B4-BE49-F238E27FC236}">
                <a16:creationId xmlns:a16="http://schemas.microsoft.com/office/drawing/2014/main" id="{4AB76EC5-CBCF-449E-8A21-2F12295B9A62}"/>
              </a:ext>
            </a:extLst>
          </p:cNvPr>
          <p:cNvSpPr/>
          <p:nvPr/>
        </p:nvSpPr>
        <p:spPr>
          <a:xfrm>
            <a:off x="9323335" y="2760895"/>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5" name="Organigramme : Connecteur 94">
            <a:extLst>
              <a:ext uri="{FF2B5EF4-FFF2-40B4-BE49-F238E27FC236}">
                <a16:creationId xmlns:a16="http://schemas.microsoft.com/office/drawing/2014/main" id="{BA229555-76C5-467C-AC03-B8364B55ED90}"/>
              </a:ext>
            </a:extLst>
          </p:cNvPr>
          <p:cNvSpPr/>
          <p:nvPr/>
        </p:nvSpPr>
        <p:spPr>
          <a:xfrm>
            <a:off x="2444256" y="3037890"/>
            <a:ext cx="374650" cy="35499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6" name="Organigramme : Connecteur 95">
            <a:extLst>
              <a:ext uri="{FF2B5EF4-FFF2-40B4-BE49-F238E27FC236}">
                <a16:creationId xmlns:a16="http://schemas.microsoft.com/office/drawing/2014/main" id="{321AA3F3-5893-4302-9FAE-EF0E30745104}"/>
              </a:ext>
            </a:extLst>
          </p:cNvPr>
          <p:cNvSpPr/>
          <p:nvPr/>
        </p:nvSpPr>
        <p:spPr>
          <a:xfrm>
            <a:off x="4709499" y="3037938"/>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7" name="Organigramme : Connecteur 96">
            <a:extLst>
              <a:ext uri="{FF2B5EF4-FFF2-40B4-BE49-F238E27FC236}">
                <a16:creationId xmlns:a16="http://schemas.microsoft.com/office/drawing/2014/main" id="{15E811E2-999B-4794-96D6-176732D23452}"/>
              </a:ext>
            </a:extLst>
          </p:cNvPr>
          <p:cNvSpPr/>
          <p:nvPr/>
        </p:nvSpPr>
        <p:spPr>
          <a:xfrm>
            <a:off x="7032178" y="3037938"/>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8" name="Organigramme : Connecteur 97">
            <a:extLst>
              <a:ext uri="{FF2B5EF4-FFF2-40B4-BE49-F238E27FC236}">
                <a16:creationId xmlns:a16="http://schemas.microsoft.com/office/drawing/2014/main" id="{B5E187B1-F70C-46EC-92BF-8E6610ECAB89}"/>
              </a:ext>
            </a:extLst>
          </p:cNvPr>
          <p:cNvSpPr/>
          <p:nvPr/>
        </p:nvSpPr>
        <p:spPr>
          <a:xfrm>
            <a:off x="9323335" y="3041982"/>
            <a:ext cx="374650" cy="35499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9" name="Organigramme : Connecteur 98">
            <a:extLst>
              <a:ext uri="{FF2B5EF4-FFF2-40B4-BE49-F238E27FC236}">
                <a16:creationId xmlns:a16="http://schemas.microsoft.com/office/drawing/2014/main" id="{70058D64-37C7-4E39-848D-4AF437E24AA9}"/>
              </a:ext>
            </a:extLst>
          </p:cNvPr>
          <p:cNvSpPr/>
          <p:nvPr/>
        </p:nvSpPr>
        <p:spPr>
          <a:xfrm>
            <a:off x="2447806" y="4835385"/>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0" name="Organigramme : Connecteur 99">
            <a:extLst>
              <a:ext uri="{FF2B5EF4-FFF2-40B4-BE49-F238E27FC236}">
                <a16:creationId xmlns:a16="http://schemas.microsoft.com/office/drawing/2014/main" id="{D6BE0149-0140-4E27-AA07-B7667C2D1306}"/>
              </a:ext>
            </a:extLst>
          </p:cNvPr>
          <p:cNvSpPr/>
          <p:nvPr/>
        </p:nvSpPr>
        <p:spPr>
          <a:xfrm>
            <a:off x="4713049" y="4835385"/>
            <a:ext cx="374650" cy="354990"/>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1" name="Organigramme : Connecteur 100">
            <a:extLst>
              <a:ext uri="{FF2B5EF4-FFF2-40B4-BE49-F238E27FC236}">
                <a16:creationId xmlns:a16="http://schemas.microsoft.com/office/drawing/2014/main" id="{76165B7A-2455-40BD-993E-D401E63CFFD3}"/>
              </a:ext>
            </a:extLst>
          </p:cNvPr>
          <p:cNvSpPr/>
          <p:nvPr/>
        </p:nvSpPr>
        <p:spPr>
          <a:xfrm>
            <a:off x="7035728" y="4835385"/>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2" name="Organigramme : Connecteur 101">
            <a:extLst>
              <a:ext uri="{FF2B5EF4-FFF2-40B4-BE49-F238E27FC236}">
                <a16:creationId xmlns:a16="http://schemas.microsoft.com/office/drawing/2014/main" id="{A9D42706-4765-4DEE-8AF1-B2DCA478361C}"/>
              </a:ext>
            </a:extLst>
          </p:cNvPr>
          <p:cNvSpPr/>
          <p:nvPr/>
        </p:nvSpPr>
        <p:spPr>
          <a:xfrm>
            <a:off x="9323335" y="4876875"/>
            <a:ext cx="374650" cy="35499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2" name="Organigramme : Connecteur 91">
            <a:extLst>
              <a:ext uri="{FF2B5EF4-FFF2-40B4-BE49-F238E27FC236}">
                <a16:creationId xmlns:a16="http://schemas.microsoft.com/office/drawing/2014/main" id="{AA94C365-04CE-453C-BC8C-BF81C4F25760}"/>
              </a:ext>
            </a:extLst>
          </p:cNvPr>
          <p:cNvSpPr/>
          <p:nvPr/>
        </p:nvSpPr>
        <p:spPr>
          <a:xfrm>
            <a:off x="4709499" y="2759077"/>
            <a:ext cx="374650" cy="35499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84" name="Organigramme : Connecteur 83">
            <a:extLst>
              <a:ext uri="{FF2B5EF4-FFF2-40B4-BE49-F238E27FC236}">
                <a16:creationId xmlns:a16="http://schemas.microsoft.com/office/drawing/2014/main" id="{3AF25B09-61B3-4E57-B1CC-554D107B9248}"/>
              </a:ext>
            </a:extLst>
          </p:cNvPr>
          <p:cNvSpPr/>
          <p:nvPr/>
        </p:nvSpPr>
        <p:spPr>
          <a:xfrm>
            <a:off x="2444256" y="4581060"/>
            <a:ext cx="374650" cy="35499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93" name="Organigramme : Connecteur 92">
            <a:extLst>
              <a:ext uri="{FF2B5EF4-FFF2-40B4-BE49-F238E27FC236}">
                <a16:creationId xmlns:a16="http://schemas.microsoft.com/office/drawing/2014/main" id="{3AEE83EA-773F-4372-87CC-8788DF9F492F}"/>
              </a:ext>
            </a:extLst>
          </p:cNvPr>
          <p:cNvSpPr/>
          <p:nvPr/>
        </p:nvSpPr>
        <p:spPr>
          <a:xfrm>
            <a:off x="7032178" y="2759077"/>
            <a:ext cx="374650" cy="35499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89" name="Organigramme : Connecteur 88">
            <a:extLst>
              <a:ext uri="{FF2B5EF4-FFF2-40B4-BE49-F238E27FC236}">
                <a16:creationId xmlns:a16="http://schemas.microsoft.com/office/drawing/2014/main" id="{3F6586A2-8E0D-4FF5-8BF6-C09FDD2B83A0}"/>
              </a:ext>
            </a:extLst>
          </p:cNvPr>
          <p:cNvSpPr/>
          <p:nvPr/>
        </p:nvSpPr>
        <p:spPr>
          <a:xfrm>
            <a:off x="7032178" y="4581060"/>
            <a:ext cx="374650" cy="35499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3" name="Organigramme : Connecteur 102">
            <a:extLst>
              <a:ext uri="{FF2B5EF4-FFF2-40B4-BE49-F238E27FC236}">
                <a16:creationId xmlns:a16="http://schemas.microsoft.com/office/drawing/2014/main" id="{2C89F7CF-AF01-4910-AFE1-9CC22ED72E59}"/>
              </a:ext>
            </a:extLst>
          </p:cNvPr>
          <p:cNvSpPr/>
          <p:nvPr/>
        </p:nvSpPr>
        <p:spPr>
          <a:xfrm>
            <a:off x="3980258" y="1974462"/>
            <a:ext cx="374650" cy="35499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4" name="Organigramme : Connecteur 103">
            <a:extLst>
              <a:ext uri="{FF2B5EF4-FFF2-40B4-BE49-F238E27FC236}">
                <a16:creationId xmlns:a16="http://schemas.microsoft.com/office/drawing/2014/main" id="{9950DA42-EB1E-4387-B068-EB4A77CE5176}"/>
              </a:ext>
            </a:extLst>
          </p:cNvPr>
          <p:cNvSpPr/>
          <p:nvPr/>
        </p:nvSpPr>
        <p:spPr>
          <a:xfrm>
            <a:off x="3980258" y="3814526"/>
            <a:ext cx="374650" cy="35499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5" name="Organigramme : Connecteur 104">
            <a:extLst>
              <a:ext uri="{FF2B5EF4-FFF2-40B4-BE49-F238E27FC236}">
                <a16:creationId xmlns:a16="http://schemas.microsoft.com/office/drawing/2014/main" id="{1E38851A-3018-45D5-BEE1-906382414C22}"/>
              </a:ext>
            </a:extLst>
          </p:cNvPr>
          <p:cNvSpPr/>
          <p:nvPr/>
        </p:nvSpPr>
        <p:spPr>
          <a:xfrm>
            <a:off x="3980259" y="5618292"/>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6" name="Organigramme : Connecteur 105">
            <a:extLst>
              <a:ext uri="{FF2B5EF4-FFF2-40B4-BE49-F238E27FC236}">
                <a16:creationId xmlns:a16="http://schemas.microsoft.com/office/drawing/2014/main" id="{1E4AFB95-CE17-4402-8496-2A9E872E929D}"/>
              </a:ext>
            </a:extLst>
          </p:cNvPr>
          <p:cNvSpPr/>
          <p:nvPr/>
        </p:nvSpPr>
        <p:spPr>
          <a:xfrm>
            <a:off x="5565622" y="1974462"/>
            <a:ext cx="374650" cy="35499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7" name="Organigramme : Connecteur 106">
            <a:extLst>
              <a:ext uri="{FF2B5EF4-FFF2-40B4-BE49-F238E27FC236}">
                <a16:creationId xmlns:a16="http://schemas.microsoft.com/office/drawing/2014/main" id="{38A11728-718B-4250-9C24-C48674DA724C}"/>
              </a:ext>
            </a:extLst>
          </p:cNvPr>
          <p:cNvSpPr/>
          <p:nvPr/>
        </p:nvSpPr>
        <p:spPr>
          <a:xfrm>
            <a:off x="5565622" y="3814526"/>
            <a:ext cx="374650" cy="35499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8" name="Organigramme : Connecteur 107">
            <a:extLst>
              <a:ext uri="{FF2B5EF4-FFF2-40B4-BE49-F238E27FC236}">
                <a16:creationId xmlns:a16="http://schemas.microsoft.com/office/drawing/2014/main" id="{056F8D56-A469-4F67-BA46-75D6DD6FA5A8}"/>
              </a:ext>
            </a:extLst>
          </p:cNvPr>
          <p:cNvSpPr/>
          <p:nvPr/>
        </p:nvSpPr>
        <p:spPr>
          <a:xfrm>
            <a:off x="5565623" y="5618292"/>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09" name="Organigramme : Connecteur 108">
            <a:extLst>
              <a:ext uri="{FF2B5EF4-FFF2-40B4-BE49-F238E27FC236}">
                <a16:creationId xmlns:a16="http://schemas.microsoft.com/office/drawing/2014/main" id="{3E5A65BF-A33E-4705-AAC0-B83CC6E73457}"/>
              </a:ext>
            </a:extLst>
          </p:cNvPr>
          <p:cNvSpPr/>
          <p:nvPr/>
        </p:nvSpPr>
        <p:spPr>
          <a:xfrm>
            <a:off x="6231142" y="1974462"/>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10" name="Organigramme : Connecteur 109">
            <a:extLst>
              <a:ext uri="{FF2B5EF4-FFF2-40B4-BE49-F238E27FC236}">
                <a16:creationId xmlns:a16="http://schemas.microsoft.com/office/drawing/2014/main" id="{C3E79CA1-F018-4728-A0CF-ECC1B94FF013}"/>
              </a:ext>
            </a:extLst>
          </p:cNvPr>
          <p:cNvSpPr/>
          <p:nvPr/>
        </p:nvSpPr>
        <p:spPr>
          <a:xfrm>
            <a:off x="6231142" y="3814574"/>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11" name="Organigramme : Connecteur 110">
            <a:extLst>
              <a:ext uri="{FF2B5EF4-FFF2-40B4-BE49-F238E27FC236}">
                <a16:creationId xmlns:a16="http://schemas.microsoft.com/office/drawing/2014/main" id="{D79CFC87-391B-4452-92DF-3B4786322338}"/>
              </a:ext>
            </a:extLst>
          </p:cNvPr>
          <p:cNvSpPr/>
          <p:nvPr/>
        </p:nvSpPr>
        <p:spPr>
          <a:xfrm>
            <a:off x="6231143" y="5618292"/>
            <a:ext cx="374650" cy="35499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15" name="Organigramme : Connecteur 114">
            <a:extLst>
              <a:ext uri="{FF2B5EF4-FFF2-40B4-BE49-F238E27FC236}">
                <a16:creationId xmlns:a16="http://schemas.microsoft.com/office/drawing/2014/main" id="{4C3549A5-DA83-43C2-9DB8-0F07940D0E56}"/>
              </a:ext>
            </a:extLst>
          </p:cNvPr>
          <p:cNvSpPr/>
          <p:nvPr/>
        </p:nvSpPr>
        <p:spPr>
          <a:xfrm>
            <a:off x="7850015" y="1994585"/>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16" name="Organigramme : Connecteur 115">
            <a:extLst>
              <a:ext uri="{FF2B5EF4-FFF2-40B4-BE49-F238E27FC236}">
                <a16:creationId xmlns:a16="http://schemas.microsoft.com/office/drawing/2014/main" id="{6B46301E-C7AD-4107-B2D4-41ADC6365682}"/>
              </a:ext>
            </a:extLst>
          </p:cNvPr>
          <p:cNvSpPr/>
          <p:nvPr/>
        </p:nvSpPr>
        <p:spPr>
          <a:xfrm>
            <a:off x="7850015" y="3834697"/>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17" name="Organigramme : Connecteur 116">
            <a:extLst>
              <a:ext uri="{FF2B5EF4-FFF2-40B4-BE49-F238E27FC236}">
                <a16:creationId xmlns:a16="http://schemas.microsoft.com/office/drawing/2014/main" id="{993D248D-CF48-4E57-A9C2-8A25E7CB20A5}"/>
              </a:ext>
            </a:extLst>
          </p:cNvPr>
          <p:cNvSpPr/>
          <p:nvPr/>
        </p:nvSpPr>
        <p:spPr>
          <a:xfrm>
            <a:off x="7850016" y="5638415"/>
            <a:ext cx="374650" cy="35499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20" name="Organigramme : Connecteur 119">
            <a:extLst>
              <a:ext uri="{FF2B5EF4-FFF2-40B4-BE49-F238E27FC236}">
                <a16:creationId xmlns:a16="http://schemas.microsoft.com/office/drawing/2014/main" id="{77D50DF4-5070-403E-98B5-4E6634278E0B}"/>
              </a:ext>
            </a:extLst>
          </p:cNvPr>
          <p:cNvSpPr/>
          <p:nvPr/>
        </p:nvSpPr>
        <p:spPr>
          <a:xfrm>
            <a:off x="8478441" y="1977531"/>
            <a:ext cx="374650" cy="354990"/>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21" name="Organigramme : Connecteur 120">
            <a:extLst>
              <a:ext uri="{FF2B5EF4-FFF2-40B4-BE49-F238E27FC236}">
                <a16:creationId xmlns:a16="http://schemas.microsoft.com/office/drawing/2014/main" id="{916E4C68-F792-4661-99F0-924C4DC76B16}"/>
              </a:ext>
            </a:extLst>
          </p:cNvPr>
          <p:cNvSpPr/>
          <p:nvPr/>
        </p:nvSpPr>
        <p:spPr>
          <a:xfrm>
            <a:off x="8478441" y="3817595"/>
            <a:ext cx="374650" cy="35499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
        <p:nvSpPr>
          <p:cNvPr id="122" name="Organigramme : Connecteur 121">
            <a:extLst>
              <a:ext uri="{FF2B5EF4-FFF2-40B4-BE49-F238E27FC236}">
                <a16:creationId xmlns:a16="http://schemas.microsoft.com/office/drawing/2014/main" id="{170EDB81-0E33-438F-9110-844B33A270A4}"/>
              </a:ext>
            </a:extLst>
          </p:cNvPr>
          <p:cNvSpPr/>
          <p:nvPr/>
        </p:nvSpPr>
        <p:spPr>
          <a:xfrm>
            <a:off x="8472092" y="5627711"/>
            <a:ext cx="374650" cy="3549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600" dirty="0" err="1"/>
          </a:p>
        </p:txBody>
      </p:sp>
    </p:spTree>
    <p:extLst>
      <p:ext uri="{BB962C8B-B14F-4D97-AF65-F5344CB8AC3E}">
        <p14:creationId xmlns:p14="http://schemas.microsoft.com/office/powerpoint/2010/main" val="190009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217E109-6393-4618-B1C6-0EFED1BB957B}"/>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84FEFFA3-BBF6-45E1-8E64-41DC3C9B9C01}"/>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19</a:t>
            </a:fld>
            <a:endParaRPr lang="en-US" noProof="0" dirty="0"/>
          </a:p>
        </p:txBody>
      </p:sp>
      <p:sp>
        <p:nvSpPr>
          <p:cNvPr id="6" name="Espace réservé du texte 5">
            <a:extLst>
              <a:ext uri="{FF2B5EF4-FFF2-40B4-BE49-F238E27FC236}">
                <a16:creationId xmlns:a16="http://schemas.microsoft.com/office/drawing/2014/main" id="{4BF99911-C67B-40FB-9CAF-285177A1B130}"/>
              </a:ext>
            </a:extLst>
          </p:cNvPr>
          <p:cNvSpPr>
            <a:spLocks noGrp="1"/>
          </p:cNvSpPr>
          <p:nvPr>
            <p:ph type="body" sz="quarter" idx="19"/>
          </p:nvPr>
        </p:nvSpPr>
        <p:spPr>
          <a:xfrm>
            <a:off x="380019" y="79297"/>
            <a:ext cx="11456381" cy="750337"/>
          </a:xfrm>
        </p:spPr>
        <p:txBody>
          <a:bodyPr/>
          <a:lstStyle/>
          <a:p>
            <a:r>
              <a:rPr lang="en-US" sz="2800" dirty="0">
                <a:latin typeface="+mn-lt"/>
              </a:rPr>
              <a:t>Why is capturing merchant data important and what insights will it provide?</a:t>
            </a:r>
            <a:endParaRPr lang="fr-FR" sz="2800" dirty="0">
              <a:latin typeface="+mn-lt"/>
            </a:endParaRPr>
          </a:p>
        </p:txBody>
      </p:sp>
      <p:grpSp>
        <p:nvGrpSpPr>
          <p:cNvPr id="2" name="Groupe 1">
            <a:extLst>
              <a:ext uri="{FF2B5EF4-FFF2-40B4-BE49-F238E27FC236}">
                <a16:creationId xmlns:a16="http://schemas.microsoft.com/office/drawing/2014/main" id="{A46C2C9F-5654-4F93-AED0-029866858C71}"/>
              </a:ext>
            </a:extLst>
          </p:cNvPr>
          <p:cNvGrpSpPr/>
          <p:nvPr/>
        </p:nvGrpSpPr>
        <p:grpSpPr>
          <a:xfrm>
            <a:off x="806068" y="1297936"/>
            <a:ext cx="10579864" cy="4758387"/>
            <a:chOff x="791468" y="1297936"/>
            <a:chExt cx="10579864" cy="4758387"/>
          </a:xfrm>
        </p:grpSpPr>
        <p:sp>
          <p:nvSpPr>
            <p:cNvPr id="7" name="Rectangle 6">
              <a:extLst>
                <a:ext uri="{FF2B5EF4-FFF2-40B4-BE49-F238E27FC236}">
                  <a16:creationId xmlns:a16="http://schemas.microsoft.com/office/drawing/2014/main" id="{EA997678-6C19-480B-8869-90E49EE8A226}"/>
                </a:ext>
              </a:extLst>
            </p:cNvPr>
            <p:cNvSpPr/>
            <p:nvPr/>
          </p:nvSpPr>
          <p:spPr>
            <a:xfrm>
              <a:off x="791468" y="1297936"/>
              <a:ext cx="2975600" cy="68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Visibility</a:t>
              </a:r>
            </a:p>
          </p:txBody>
        </p:sp>
        <p:sp>
          <p:nvSpPr>
            <p:cNvPr id="8" name="Rectangle 7">
              <a:extLst>
                <a:ext uri="{FF2B5EF4-FFF2-40B4-BE49-F238E27FC236}">
                  <a16:creationId xmlns:a16="http://schemas.microsoft.com/office/drawing/2014/main" id="{295BB949-32DA-4A23-8177-CB9E38E8891B}"/>
                </a:ext>
              </a:extLst>
            </p:cNvPr>
            <p:cNvSpPr/>
            <p:nvPr/>
          </p:nvSpPr>
          <p:spPr>
            <a:xfrm>
              <a:off x="791468" y="2708323"/>
              <a:ext cx="2975600" cy="33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Statement descriptions vary widely from provider to provider;</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Extensive amounts of data to search through and understand;</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Manual data entry and time;</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Statement data availability and formats;</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Collection of statement data from all parties involved;</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Lack of knowledge surrounding merchant service provider fee presentations and published network fees.</a:t>
              </a:r>
            </a:p>
          </p:txBody>
        </p:sp>
        <p:sp>
          <p:nvSpPr>
            <p:cNvPr id="9" name="Rectangle 8">
              <a:extLst>
                <a:ext uri="{FF2B5EF4-FFF2-40B4-BE49-F238E27FC236}">
                  <a16:creationId xmlns:a16="http://schemas.microsoft.com/office/drawing/2014/main" id="{ECAD0712-3242-4CA1-B5AD-701424891894}"/>
                </a:ext>
              </a:extLst>
            </p:cNvPr>
            <p:cNvSpPr/>
            <p:nvPr/>
          </p:nvSpPr>
          <p:spPr>
            <a:xfrm>
              <a:off x="4605809" y="1297936"/>
              <a:ext cx="2975600" cy="68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 Accountability</a:t>
              </a:r>
              <a:endParaRPr lang="en-US" sz="1600" dirty="0">
                <a:latin typeface="+mj-lt"/>
              </a:endParaRPr>
            </a:p>
          </p:txBody>
        </p:sp>
        <p:sp>
          <p:nvSpPr>
            <p:cNvPr id="10" name="Rectangle 9">
              <a:extLst>
                <a:ext uri="{FF2B5EF4-FFF2-40B4-BE49-F238E27FC236}">
                  <a16:creationId xmlns:a16="http://schemas.microsoft.com/office/drawing/2014/main" id="{36F03339-8AD9-40F3-9418-D7A790E755D3}"/>
                </a:ext>
              </a:extLst>
            </p:cNvPr>
            <p:cNvSpPr/>
            <p:nvPr/>
          </p:nvSpPr>
          <p:spPr>
            <a:xfrm>
              <a:off x="4593600" y="2708323"/>
              <a:ext cx="2975600" cy="33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Time consuming and error prone analysis that lacks standardized format;</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Difficulty connecting and quantifying fee items across statements – ripple effects;</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Insufficient information to accurately benchmark current costs, set targets, and evaluate proposals;</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Unfamiliarity with current best practices in service provider negotiations, which is key for ensuring maximum flexibility for decision making.</a:t>
              </a:r>
            </a:p>
          </p:txBody>
        </p:sp>
        <p:sp>
          <p:nvSpPr>
            <p:cNvPr id="11" name="Rectangle 10">
              <a:extLst>
                <a:ext uri="{FF2B5EF4-FFF2-40B4-BE49-F238E27FC236}">
                  <a16:creationId xmlns:a16="http://schemas.microsoft.com/office/drawing/2014/main" id="{4891B50C-DB94-4EF7-84D0-BA52C88BAE25}"/>
                </a:ext>
              </a:extLst>
            </p:cNvPr>
            <p:cNvSpPr/>
            <p:nvPr/>
          </p:nvSpPr>
          <p:spPr>
            <a:xfrm>
              <a:off x="8395732" y="1297936"/>
              <a:ext cx="2975600" cy="68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Maximization of Efficiencies</a:t>
              </a:r>
              <a:endParaRPr lang="en-US" sz="1600" dirty="0">
                <a:latin typeface="+mj-lt"/>
              </a:endParaRPr>
            </a:p>
          </p:txBody>
        </p:sp>
        <p:sp>
          <p:nvSpPr>
            <p:cNvPr id="12" name="Rectangle 11">
              <a:extLst>
                <a:ext uri="{FF2B5EF4-FFF2-40B4-BE49-F238E27FC236}">
                  <a16:creationId xmlns:a16="http://schemas.microsoft.com/office/drawing/2014/main" id="{AB20038B-DBCA-4E50-9947-E0C14363FF1B}"/>
                </a:ext>
              </a:extLst>
            </p:cNvPr>
            <p:cNvSpPr/>
            <p:nvPr/>
          </p:nvSpPr>
          <p:spPr>
            <a:xfrm>
              <a:off x="8395732" y="2708323"/>
              <a:ext cx="2975600" cy="33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Sub-optimal performance from incomplete identification of all core payment strategy opportunities and error corrections;</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Recognizing all approaches to optimization, including redefining acceptance channels and exposure to new technology;</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Ensuring prices offered are in-line with market and appropriate for services utilized;</a:t>
              </a:r>
            </a:p>
            <a:p>
              <a:pPr marL="180000" indent="-180000" defTabSz="457200">
                <a:spcBef>
                  <a:spcPts val="300"/>
                </a:spcBef>
                <a:spcAft>
                  <a:spcPts val="600"/>
                </a:spcAft>
                <a:buClr>
                  <a:schemeClr val="tx1"/>
                </a:buClr>
                <a:buFont typeface="Arial"/>
                <a:buChar char="•"/>
                <a:defRPr/>
              </a:pPr>
              <a:r>
                <a:rPr lang="en-US" sz="1200" dirty="0">
                  <a:solidFill>
                    <a:schemeClr val="tx1"/>
                  </a:solidFill>
                  <a:cs typeface="Arial"/>
                </a:rPr>
                <a:t>Long term monitoring to keep mediated structure and practices intact.</a:t>
              </a:r>
            </a:p>
          </p:txBody>
        </p:sp>
        <p:sp>
          <p:nvSpPr>
            <p:cNvPr id="13" name="Triangle isocèle 64">
              <a:extLst>
                <a:ext uri="{FF2B5EF4-FFF2-40B4-BE49-F238E27FC236}">
                  <a16:creationId xmlns:a16="http://schemas.microsoft.com/office/drawing/2014/main" id="{FF53558F-995F-49BA-989B-D44C41336323}"/>
                </a:ext>
              </a:extLst>
            </p:cNvPr>
            <p:cNvSpPr/>
            <p:nvPr/>
          </p:nvSpPr>
          <p:spPr>
            <a:xfrm rot="10800000">
              <a:off x="1793268" y="2206493"/>
              <a:ext cx="972000" cy="2676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dirty="0">
                <a:latin typeface="+mj-lt"/>
              </a:endParaRPr>
            </a:p>
          </p:txBody>
        </p:sp>
        <p:sp>
          <p:nvSpPr>
            <p:cNvPr id="14" name="Triangle isocèle 65">
              <a:extLst>
                <a:ext uri="{FF2B5EF4-FFF2-40B4-BE49-F238E27FC236}">
                  <a16:creationId xmlns:a16="http://schemas.microsoft.com/office/drawing/2014/main" id="{F8016282-25E3-4759-A55E-7309E1CB9A66}"/>
                </a:ext>
              </a:extLst>
            </p:cNvPr>
            <p:cNvSpPr/>
            <p:nvPr/>
          </p:nvSpPr>
          <p:spPr>
            <a:xfrm rot="10800000">
              <a:off x="5595400" y="2216412"/>
              <a:ext cx="972000" cy="26767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dirty="0">
                <a:latin typeface="+mj-lt"/>
              </a:endParaRPr>
            </a:p>
          </p:txBody>
        </p:sp>
        <p:sp>
          <p:nvSpPr>
            <p:cNvPr id="15" name="Triangle isocèle 66">
              <a:extLst>
                <a:ext uri="{FF2B5EF4-FFF2-40B4-BE49-F238E27FC236}">
                  <a16:creationId xmlns:a16="http://schemas.microsoft.com/office/drawing/2014/main" id="{EFD9B968-4211-43E9-81B0-628270C15E46}"/>
                </a:ext>
              </a:extLst>
            </p:cNvPr>
            <p:cNvSpPr/>
            <p:nvPr/>
          </p:nvSpPr>
          <p:spPr>
            <a:xfrm rot="10800000">
              <a:off x="9397532" y="2216412"/>
              <a:ext cx="972000" cy="267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dirty="0">
                <a:solidFill>
                  <a:schemeClr val="tx1"/>
                </a:solidFill>
                <a:latin typeface="+mj-lt"/>
              </a:endParaRPr>
            </a:p>
          </p:txBody>
        </p:sp>
      </p:grpSp>
    </p:spTree>
    <p:extLst>
      <p:ext uri="{BB962C8B-B14F-4D97-AF65-F5344CB8AC3E}">
        <p14:creationId xmlns:p14="http://schemas.microsoft.com/office/powerpoint/2010/main" val="275434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CE6D1D2-FB13-4159-AF4C-48ECAC05C52D}"/>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7433A871-6C4B-444B-8AB7-7E6E403A21CC}"/>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a:t>
            </a:fld>
            <a:endParaRPr lang="en-US" noProof="0" dirty="0"/>
          </a:p>
        </p:txBody>
      </p:sp>
      <p:sp>
        <p:nvSpPr>
          <p:cNvPr id="6" name="Espace réservé du texte 5">
            <a:extLst>
              <a:ext uri="{FF2B5EF4-FFF2-40B4-BE49-F238E27FC236}">
                <a16:creationId xmlns:a16="http://schemas.microsoft.com/office/drawing/2014/main" id="{A7D40E45-CDC9-4FEB-8E19-61580485B515}"/>
              </a:ext>
            </a:extLst>
          </p:cNvPr>
          <p:cNvSpPr>
            <a:spLocks noGrp="1"/>
          </p:cNvSpPr>
          <p:nvPr>
            <p:ph type="body" sz="quarter" idx="19"/>
          </p:nvPr>
        </p:nvSpPr>
        <p:spPr>
          <a:xfrm>
            <a:off x="380019" y="131517"/>
            <a:ext cx="11456381" cy="750337"/>
          </a:xfrm>
        </p:spPr>
        <p:txBody>
          <a:bodyPr/>
          <a:lstStyle/>
          <a:p>
            <a:r>
              <a:rPr lang="en-CA" sz="2800" dirty="0">
                <a:latin typeface="+mn-lt"/>
              </a:rPr>
              <a:t>Meet your session host</a:t>
            </a:r>
          </a:p>
        </p:txBody>
      </p:sp>
      <p:pic>
        <p:nvPicPr>
          <p:cNvPr id="7" name="Picture 33">
            <a:extLst>
              <a:ext uri="{FF2B5EF4-FFF2-40B4-BE49-F238E27FC236}">
                <a16:creationId xmlns:a16="http://schemas.microsoft.com/office/drawing/2014/main" id="{47CAAEC8-2753-42D6-B308-3892E02E4B48}"/>
              </a:ext>
            </a:extLst>
          </p:cNvPr>
          <p:cNvPicPr>
            <a:picLocks noChangeAspect="1"/>
          </p:cNvPicPr>
          <p:nvPr/>
        </p:nvPicPr>
        <p:blipFill>
          <a:blip r:embed="rId2"/>
          <a:srcRect t="12109" b="12109"/>
          <a:stretch/>
        </p:blipFill>
        <p:spPr>
          <a:xfrm>
            <a:off x="4988843" y="2443875"/>
            <a:ext cx="1949932" cy="1970250"/>
          </a:xfrm>
          <a:prstGeom prst="ellipse">
            <a:avLst/>
          </a:prstGeom>
          <a:ln w="3175">
            <a:solidFill>
              <a:schemeClr val="tx1"/>
            </a:solidFill>
          </a:ln>
        </p:spPr>
      </p:pic>
      <p:sp>
        <p:nvSpPr>
          <p:cNvPr id="9" name="Text Placeholder 3">
            <a:extLst>
              <a:ext uri="{FF2B5EF4-FFF2-40B4-BE49-F238E27FC236}">
                <a16:creationId xmlns:a16="http://schemas.microsoft.com/office/drawing/2014/main" id="{7ABEA958-1BAB-4A09-A84B-0C317D1434F3}"/>
              </a:ext>
            </a:extLst>
          </p:cNvPr>
          <p:cNvSpPr txBox="1">
            <a:spLocks/>
          </p:cNvSpPr>
          <p:nvPr/>
        </p:nvSpPr>
        <p:spPr>
          <a:xfrm>
            <a:off x="7409656" y="2921062"/>
            <a:ext cx="2861912" cy="156435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dirty="0"/>
              <a:t>Chelsey Kukuk</a:t>
            </a:r>
          </a:p>
          <a:p>
            <a:r>
              <a:rPr lang="en-US" dirty="0">
                <a:solidFill>
                  <a:schemeClr val="tx2"/>
                </a:solidFill>
              </a:rPr>
              <a:t>Director of P.A.C.E.</a:t>
            </a:r>
          </a:p>
          <a:p>
            <a:r>
              <a:rPr lang="en-US" dirty="0">
                <a:solidFill>
                  <a:schemeClr val="tx2"/>
                </a:solidFill>
                <a:hlinkClick r:id="rId3">
                  <a:extLst>
                    <a:ext uri="{A12FA001-AC4F-418D-AE19-62706E023703}">
                      <ahyp:hlinkClr xmlns:ahyp="http://schemas.microsoft.com/office/drawing/2018/hyperlinkcolor" val="tx"/>
                    </a:ext>
                  </a:extLst>
                </a:hlinkClick>
              </a:rPr>
              <a:t>ckukuk@redbridgedta.com</a:t>
            </a:r>
            <a:r>
              <a:rPr lang="en-US" dirty="0">
                <a:solidFill>
                  <a:schemeClr val="tx2"/>
                </a:solidFill>
              </a:rPr>
              <a:t> </a:t>
            </a:r>
          </a:p>
          <a:p>
            <a:pPr algn="ctr"/>
            <a:endParaRPr lang="en-US" dirty="0">
              <a:solidFill>
                <a:schemeClr val="tx2"/>
              </a:solidFill>
            </a:endParaRPr>
          </a:p>
        </p:txBody>
      </p:sp>
      <p:pic>
        <p:nvPicPr>
          <p:cNvPr id="11" name="Picture 44">
            <a:extLst>
              <a:ext uri="{FF2B5EF4-FFF2-40B4-BE49-F238E27FC236}">
                <a16:creationId xmlns:a16="http://schemas.microsoft.com/office/drawing/2014/main" id="{7586218D-6389-49CF-943B-9848360BF15B}"/>
              </a:ext>
            </a:extLst>
          </p:cNvPr>
          <p:cNvPicPr>
            <a:picLocks noChangeAspect="1"/>
          </p:cNvPicPr>
          <p:nvPr/>
        </p:nvPicPr>
        <p:blipFill rotWithShape="1">
          <a:blip r:embed="rId4"/>
          <a:srcRect b="18329"/>
          <a:stretch/>
        </p:blipFill>
        <p:spPr>
          <a:xfrm>
            <a:off x="1718873" y="2610486"/>
            <a:ext cx="2734268" cy="1178999"/>
          </a:xfrm>
          <a:prstGeom prst="rect">
            <a:avLst/>
          </a:prstGeom>
        </p:spPr>
      </p:pic>
    </p:spTree>
    <p:extLst>
      <p:ext uri="{BB962C8B-B14F-4D97-AF65-F5344CB8AC3E}">
        <p14:creationId xmlns:p14="http://schemas.microsoft.com/office/powerpoint/2010/main" val="3157126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0675415-2FCD-4E47-8C28-50E014432B1E}"/>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BDBD0F9E-B55A-40A7-9C14-BF8C29D0CCD6}"/>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20</a:t>
            </a:fld>
            <a:endParaRPr lang="en-US" noProof="0" dirty="0"/>
          </a:p>
        </p:txBody>
      </p:sp>
      <p:sp>
        <p:nvSpPr>
          <p:cNvPr id="6" name="Espace réservé du texte 5">
            <a:extLst>
              <a:ext uri="{FF2B5EF4-FFF2-40B4-BE49-F238E27FC236}">
                <a16:creationId xmlns:a16="http://schemas.microsoft.com/office/drawing/2014/main" id="{5E5632B7-2CEC-484C-A853-FD28A61BE4F3}"/>
              </a:ext>
            </a:extLst>
          </p:cNvPr>
          <p:cNvSpPr>
            <a:spLocks noGrp="1"/>
          </p:cNvSpPr>
          <p:nvPr>
            <p:ph type="body" sz="quarter" idx="19"/>
          </p:nvPr>
        </p:nvSpPr>
        <p:spPr/>
        <p:txBody>
          <a:bodyPr/>
          <a:lstStyle/>
          <a:p>
            <a:r>
              <a:rPr lang="en-US" sz="2800" dirty="0">
                <a:latin typeface="+mn-lt"/>
              </a:rPr>
              <a:t>Data must be captured effectively in order to be relevant to the business</a:t>
            </a:r>
            <a:endParaRPr lang="fr-FR" sz="2800" dirty="0">
              <a:latin typeface="+mn-lt"/>
            </a:endParaRPr>
          </a:p>
        </p:txBody>
      </p:sp>
      <p:pic>
        <p:nvPicPr>
          <p:cNvPr id="31" name="Picture 30">
            <a:extLst>
              <a:ext uri="{FF2B5EF4-FFF2-40B4-BE49-F238E27FC236}">
                <a16:creationId xmlns:a16="http://schemas.microsoft.com/office/drawing/2014/main" id="{C60A71B4-AB3A-425D-B866-78543E640696}"/>
              </a:ext>
            </a:extLst>
          </p:cNvPr>
          <p:cNvPicPr>
            <a:picLocks noChangeAspect="1"/>
          </p:cNvPicPr>
          <p:nvPr>
            <p:custDataLst>
              <p:tags r:id="rId1"/>
            </p:custDataLst>
          </p:nvPr>
        </p:nvPicPr>
        <p:blipFill>
          <a:blip r:embed="rId6"/>
          <a:stretch>
            <a:fillRect/>
          </a:stretch>
        </p:blipFill>
        <p:spPr>
          <a:xfrm>
            <a:off x="1046808" y="1125962"/>
            <a:ext cx="10098383" cy="1565936"/>
          </a:xfrm>
          <a:prstGeom prst="rect">
            <a:avLst/>
          </a:prstGeom>
        </p:spPr>
      </p:pic>
      <p:pic>
        <p:nvPicPr>
          <p:cNvPr id="34" name="Picture 33">
            <a:extLst>
              <a:ext uri="{FF2B5EF4-FFF2-40B4-BE49-F238E27FC236}">
                <a16:creationId xmlns:a16="http://schemas.microsoft.com/office/drawing/2014/main" id="{46B3DDF7-3A98-41CA-BEB4-827FC7567FF0}"/>
              </a:ext>
            </a:extLst>
          </p:cNvPr>
          <p:cNvPicPr>
            <a:picLocks noChangeAspect="1"/>
          </p:cNvPicPr>
          <p:nvPr>
            <p:custDataLst>
              <p:tags r:id="rId2"/>
            </p:custDataLst>
          </p:nvPr>
        </p:nvPicPr>
        <p:blipFill>
          <a:blip r:embed="rId7"/>
          <a:stretch>
            <a:fillRect/>
          </a:stretch>
        </p:blipFill>
        <p:spPr>
          <a:xfrm>
            <a:off x="1973693" y="3310905"/>
            <a:ext cx="2419350" cy="3037510"/>
          </a:xfrm>
          <a:prstGeom prst="rect">
            <a:avLst/>
          </a:prstGeom>
        </p:spPr>
      </p:pic>
      <p:pic>
        <p:nvPicPr>
          <p:cNvPr id="35" name="Picture 34">
            <a:extLst>
              <a:ext uri="{FF2B5EF4-FFF2-40B4-BE49-F238E27FC236}">
                <a16:creationId xmlns:a16="http://schemas.microsoft.com/office/drawing/2014/main" id="{D7A2A14D-CC72-48DE-97DB-C8FE7AAC4DC0}"/>
              </a:ext>
            </a:extLst>
          </p:cNvPr>
          <p:cNvPicPr>
            <a:picLocks noChangeAspect="1"/>
          </p:cNvPicPr>
          <p:nvPr>
            <p:custDataLst>
              <p:tags r:id="rId3"/>
            </p:custDataLst>
          </p:nvPr>
        </p:nvPicPr>
        <p:blipFill>
          <a:blip r:embed="rId8"/>
          <a:stretch>
            <a:fillRect/>
          </a:stretch>
        </p:blipFill>
        <p:spPr>
          <a:xfrm>
            <a:off x="4738686" y="3327252"/>
            <a:ext cx="2714626" cy="3095466"/>
          </a:xfrm>
          <a:prstGeom prst="rect">
            <a:avLst/>
          </a:prstGeom>
        </p:spPr>
      </p:pic>
      <p:pic>
        <p:nvPicPr>
          <p:cNvPr id="36" name="Picture 35">
            <a:extLst>
              <a:ext uri="{FF2B5EF4-FFF2-40B4-BE49-F238E27FC236}">
                <a16:creationId xmlns:a16="http://schemas.microsoft.com/office/drawing/2014/main" id="{2E4734AC-47E4-412A-A688-D320A5D7E997}"/>
              </a:ext>
            </a:extLst>
          </p:cNvPr>
          <p:cNvPicPr>
            <a:picLocks noChangeAspect="1"/>
          </p:cNvPicPr>
          <p:nvPr>
            <p:custDataLst>
              <p:tags r:id="rId4"/>
            </p:custDataLst>
          </p:nvPr>
        </p:nvPicPr>
        <p:blipFill>
          <a:blip r:embed="rId9"/>
          <a:stretch>
            <a:fillRect/>
          </a:stretch>
        </p:blipFill>
        <p:spPr>
          <a:xfrm>
            <a:off x="7863663" y="3283299"/>
            <a:ext cx="2619376" cy="3092721"/>
          </a:xfrm>
          <a:prstGeom prst="rect">
            <a:avLst/>
          </a:prstGeom>
        </p:spPr>
      </p:pic>
    </p:spTree>
    <p:extLst>
      <p:ext uri="{BB962C8B-B14F-4D97-AF65-F5344CB8AC3E}">
        <p14:creationId xmlns:p14="http://schemas.microsoft.com/office/powerpoint/2010/main" val="85703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6E429BE6-68FC-4FC4-AD93-6DBA12B4CDA6}"/>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B95F2F1A-6D49-4E74-99D1-3B8CB5363394}"/>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21</a:t>
            </a:fld>
            <a:endParaRPr lang="en-US" noProof="0" dirty="0"/>
          </a:p>
        </p:txBody>
      </p:sp>
      <p:sp>
        <p:nvSpPr>
          <p:cNvPr id="6" name="Espace réservé du texte 5">
            <a:extLst>
              <a:ext uri="{FF2B5EF4-FFF2-40B4-BE49-F238E27FC236}">
                <a16:creationId xmlns:a16="http://schemas.microsoft.com/office/drawing/2014/main" id="{94C488AD-3F1A-45F9-9F67-74C65A6BAB5F}"/>
              </a:ext>
            </a:extLst>
          </p:cNvPr>
          <p:cNvSpPr>
            <a:spLocks noGrp="1"/>
          </p:cNvSpPr>
          <p:nvPr>
            <p:ph type="body" sz="quarter" idx="19"/>
          </p:nvPr>
        </p:nvSpPr>
        <p:spPr/>
        <p:txBody>
          <a:bodyPr/>
          <a:lstStyle/>
          <a:p>
            <a:r>
              <a:rPr lang="en-US" sz="2800" dirty="0">
                <a:latin typeface="+mn-lt"/>
              </a:rPr>
              <a:t>Multiple views provide the best picture…global, regional and individual levels</a:t>
            </a:r>
            <a:endParaRPr lang="fr-FR" sz="2800" dirty="0">
              <a:latin typeface="+mn-lt"/>
            </a:endParaRPr>
          </a:p>
        </p:txBody>
      </p:sp>
      <p:pic>
        <p:nvPicPr>
          <p:cNvPr id="8" name="Graphique 24">
            <a:extLst>
              <a:ext uri="{FF2B5EF4-FFF2-40B4-BE49-F238E27FC236}">
                <a16:creationId xmlns:a16="http://schemas.microsoft.com/office/drawing/2014/main" id="{747D75CE-5575-FE4E-821F-64815F325133}"/>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35667" y="692703"/>
            <a:ext cx="1522190" cy="1522188"/>
          </a:xfrm>
          <a:prstGeom prst="rect">
            <a:avLst/>
          </a:prstGeom>
        </p:spPr>
      </p:pic>
      <p:pic>
        <p:nvPicPr>
          <p:cNvPr id="2" name="Picture 1">
            <a:extLst>
              <a:ext uri="{FF2B5EF4-FFF2-40B4-BE49-F238E27FC236}">
                <a16:creationId xmlns:a16="http://schemas.microsoft.com/office/drawing/2014/main" id="{E77205E4-58B5-45B2-AC5E-2D2178FD51F8}"/>
              </a:ext>
            </a:extLst>
          </p:cNvPr>
          <p:cNvPicPr>
            <a:picLocks noChangeAspect="1"/>
          </p:cNvPicPr>
          <p:nvPr>
            <p:custDataLst>
              <p:tags r:id="rId2"/>
            </p:custDataLst>
          </p:nvPr>
        </p:nvPicPr>
        <p:blipFill>
          <a:blip r:embed="rId6"/>
          <a:stretch>
            <a:fillRect/>
          </a:stretch>
        </p:blipFill>
        <p:spPr>
          <a:xfrm>
            <a:off x="117833" y="2083072"/>
            <a:ext cx="11956333" cy="2691855"/>
          </a:xfrm>
          <a:prstGeom prst="rect">
            <a:avLst/>
          </a:prstGeom>
        </p:spPr>
      </p:pic>
    </p:spTree>
    <p:extLst>
      <p:ext uri="{BB962C8B-B14F-4D97-AF65-F5344CB8AC3E}">
        <p14:creationId xmlns:p14="http://schemas.microsoft.com/office/powerpoint/2010/main" val="2669070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2FB94BCD-F82A-4042-AB82-455EC1E6530E}"/>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0F0C8216-331D-4D68-8265-756C2012FAE9}"/>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22</a:t>
            </a:fld>
            <a:endParaRPr lang="en-US" noProof="0" dirty="0"/>
          </a:p>
        </p:txBody>
      </p:sp>
      <p:sp>
        <p:nvSpPr>
          <p:cNvPr id="6" name="Espace réservé du texte 5">
            <a:extLst>
              <a:ext uri="{FF2B5EF4-FFF2-40B4-BE49-F238E27FC236}">
                <a16:creationId xmlns:a16="http://schemas.microsoft.com/office/drawing/2014/main" id="{D5DC8852-3413-4C0D-8197-6EB854724FEC}"/>
              </a:ext>
            </a:extLst>
          </p:cNvPr>
          <p:cNvSpPr>
            <a:spLocks noGrp="1"/>
          </p:cNvSpPr>
          <p:nvPr>
            <p:ph type="body" sz="quarter" idx="19"/>
          </p:nvPr>
        </p:nvSpPr>
        <p:spPr/>
        <p:txBody>
          <a:bodyPr/>
          <a:lstStyle/>
          <a:p>
            <a:r>
              <a:rPr lang="en-US" sz="2800" dirty="0">
                <a:latin typeface="+mn-lt"/>
              </a:rPr>
              <a:t>Utilizing effective rates as a tool</a:t>
            </a:r>
            <a:endParaRPr lang="fr-FR" sz="2800" dirty="0">
              <a:latin typeface="+mn-lt"/>
            </a:endParaRPr>
          </a:p>
        </p:txBody>
      </p:sp>
      <p:sp>
        <p:nvSpPr>
          <p:cNvPr id="9" name="Content Placeholder 4">
            <a:extLst>
              <a:ext uri="{FF2B5EF4-FFF2-40B4-BE49-F238E27FC236}">
                <a16:creationId xmlns:a16="http://schemas.microsoft.com/office/drawing/2014/main" id="{2B314860-8559-4230-9390-58BF956AD9D4}"/>
              </a:ext>
            </a:extLst>
          </p:cNvPr>
          <p:cNvSpPr txBox="1">
            <a:spLocks/>
          </p:cNvSpPr>
          <p:nvPr/>
        </p:nvSpPr>
        <p:spPr>
          <a:xfrm>
            <a:off x="6853747" y="909630"/>
            <a:ext cx="5060072" cy="5614995"/>
          </a:xfrm>
          <a:prstGeom prst="rect">
            <a:avLst/>
          </a:prstGeom>
          <a:solidFill>
            <a:schemeClr val="accent6">
              <a:lumMod val="20000"/>
              <a:lumOff val="80000"/>
            </a:schemeClr>
          </a:solidFill>
          <a:ln>
            <a:solidFill>
              <a:schemeClr val="bg1"/>
            </a:solidFill>
          </a:ln>
          <a:effectLst/>
        </p:spPr>
        <p:txBody>
          <a:bodyPr lIns="144000" tIns="72000" rIns="144000" bIns="72000" anchor="ctr">
            <a:normAutofit fontScale="62500" lnSpcReduction="20000"/>
          </a:bodyPr>
          <a:lstStyle>
            <a:lvl1pPr marL="180000" indent="-180000" algn="l" defTabSz="914400" rtl="0" eaLnBrk="1" latinLnBrk="0" hangingPunct="1">
              <a:lnSpc>
                <a:spcPct val="130000"/>
              </a:lnSpc>
              <a:spcBef>
                <a:spcPts val="600"/>
              </a:spcBef>
              <a:buClr>
                <a:srgbClr val="E4002B"/>
              </a:buClr>
              <a:buFont typeface="Arial" panose="020B0604020202020204" pitchFamily="34" charset="0"/>
              <a:buChar char="•"/>
              <a:defRPr sz="1200" kern="1200">
                <a:solidFill>
                  <a:schemeClr val="bg2">
                    <a:lumMod val="50000"/>
                  </a:schemeClr>
                </a:solidFill>
                <a:latin typeface="+mn-lt"/>
                <a:ea typeface="+mn-ea"/>
                <a:cs typeface="+mn-cs"/>
              </a:defRPr>
            </a:lvl1pPr>
            <a:lvl2pPr marL="360000" indent="-172800" algn="l" defTabSz="914400" rtl="0" eaLnBrk="1" latinLnBrk="0" hangingPunct="1">
              <a:lnSpc>
                <a:spcPct val="130000"/>
              </a:lnSpc>
              <a:spcBef>
                <a:spcPts val="600"/>
              </a:spcBef>
              <a:buClr>
                <a:srgbClr val="E4002B"/>
              </a:buClr>
              <a:buFont typeface="Arial" panose="020B0604020202020204" pitchFamily="34" charset="0"/>
              <a:buChar char="•"/>
              <a:defRPr sz="1200" kern="1200">
                <a:solidFill>
                  <a:schemeClr val="bg2">
                    <a:lumMod val="50000"/>
                  </a:schemeClr>
                </a:solidFill>
                <a:latin typeface="+mn-lt"/>
                <a:ea typeface="+mn-ea"/>
                <a:cs typeface="+mn-cs"/>
              </a:defRPr>
            </a:lvl2pPr>
            <a:lvl3pPr marL="720000" indent="-172800" algn="l" defTabSz="914400" rtl="0" eaLnBrk="1" latinLnBrk="0" hangingPunct="1">
              <a:lnSpc>
                <a:spcPct val="130000"/>
              </a:lnSpc>
              <a:spcBef>
                <a:spcPts val="600"/>
              </a:spcBef>
              <a:buClr>
                <a:srgbClr val="E4002B"/>
              </a:buClr>
              <a:buFont typeface="Arial" panose="020B0604020202020204" pitchFamily="34" charset="0"/>
              <a:buChar char="•"/>
              <a:defRPr sz="1000" kern="1200">
                <a:solidFill>
                  <a:schemeClr val="bg2">
                    <a:lumMod val="50000"/>
                  </a:schemeClr>
                </a:solidFill>
                <a:latin typeface="+mn-lt"/>
                <a:ea typeface="+mn-ea"/>
                <a:cs typeface="+mn-cs"/>
              </a:defRPr>
            </a:lvl3pPr>
            <a:lvl4pPr marL="540000" indent="0" algn="l" defTabSz="914400" rtl="0" eaLnBrk="1" latinLnBrk="0" hangingPunct="1">
              <a:lnSpc>
                <a:spcPct val="100000"/>
              </a:lnSpc>
              <a:spcBef>
                <a:spcPts val="600"/>
              </a:spcBef>
              <a:buClr>
                <a:schemeClr val="tx2"/>
              </a:buClr>
              <a:buFont typeface="Arial" panose="020B0604020202020204" pitchFamily="34" charset="0"/>
              <a:buNone/>
              <a:defRPr sz="1000" kern="1200">
                <a:solidFill>
                  <a:schemeClr val="bg2">
                    <a:lumMod val="50000"/>
                  </a:schemeClr>
                </a:solidFill>
                <a:latin typeface="+mn-lt"/>
                <a:ea typeface="+mn-ea"/>
                <a:cs typeface="+mn-cs"/>
              </a:defRPr>
            </a:lvl4pPr>
            <a:lvl5pPr marL="720000" indent="0" algn="l" defTabSz="914400" rtl="0" eaLnBrk="1" latinLnBrk="0" hangingPunct="1">
              <a:lnSpc>
                <a:spcPct val="100000"/>
              </a:lnSpc>
              <a:spcBef>
                <a:spcPts val="600"/>
              </a:spcBef>
              <a:buClr>
                <a:schemeClr val="tx2"/>
              </a:buClr>
              <a:buFont typeface="Arial" panose="020B0604020202020204" pitchFamily="34" charset="0"/>
              <a:buNone/>
              <a:defRPr sz="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200" dirty="0">
                <a:solidFill>
                  <a:schemeClr val="tx1"/>
                </a:solidFill>
              </a:rPr>
              <a:t>Effective rates can be a good tool for evaluating the effectiveness of the organization’s current payment strategy</a:t>
            </a:r>
          </a:p>
          <a:p>
            <a:pPr marL="457200" indent="-457200"/>
            <a:endParaRPr lang="en-US" sz="2200" dirty="0">
              <a:solidFill>
                <a:schemeClr val="tx1"/>
              </a:solidFill>
            </a:endParaRPr>
          </a:p>
          <a:p>
            <a:pPr marL="457200" indent="-457200"/>
            <a:r>
              <a:rPr lang="en-US" sz="2200" dirty="0">
                <a:solidFill>
                  <a:schemeClr val="tx1"/>
                </a:solidFill>
              </a:rPr>
              <a:t>They can also be used for predictive analytics and modeling purposes</a:t>
            </a:r>
          </a:p>
          <a:p>
            <a:pPr marL="457200" indent="-457200"/>
            <a:endParaRPr lang="en-US" sz="2200" dirty="0">
              <a:solidFill>
                <a:schemeClr val="tx1"/>
              </a:solidFill>
            </a:endParaRPr>
          </a:p>
          <a:p>
            <a:pPr marL="457200" indent="-457200"/>
            <a:r>
              <a:rPr lang="en-US" sz="2200" dirty="0">
                <a:solidFill>
                  <a:schemeClr val="tx1"/>
                </a:solidFill>
              </a:rPr>
              <a:t>Effective rate KPI’s include, but are not limited to:</a:t>
            </a:r>
          </a:p>
          <a:p>
            <a:pPr marL="1447775" lvl="1" indent="-457200">
              <a:buFont typeface="Wingdings" panose="05000000000000000000" pitchFamily="2" charset="2"/>
              <a:buChar char="ü"/>
            </a:pPr>
            <a:r>
              <a:rPr lang="en-US" sz="2200" dirty="0">
                <a:solidFill>
                  <a:schemeClr val="tx1"/>
                </a:solidFill>
              </a:rPr>
              <a:t>Payment type</a:t>
            </a:r>
          </a:p>
          <a:p>
            <a:pPr marL="1447775" lvl="1" indent="-457200">
              <a:buFont typeface="Wingdings" panose="05000000000000000000" pitchFamily="2" charset="2"/>
              <a:buChar char="ü"/>
            </a:pPr>
            <a:r>
              <a:rPr lang="en-US" sz="2200" dirty="0">
                <a:solidFill>
                  <a:schemeClr val="tx1"/>
                </a:solidFill>
              </a:rPr>
              <a:t>Payment method</a:t>
            </a:r>
          </a:p>
          <a:p>
            <a:pPr marL="1447775" lvl="1" indent="-457200">
              <a:buFont typeface="Wingdings" panose="05000000000000000000" pitchFamily="2" charset="2"/>
              <a:buChar char="ü"/>
            </a:pPr>
            <a:r>
              <a:rPr lang="en-US" sz="2200" dirty="0">
                <a:solidFill>
                  <a:schemeClr val="tx1"/>
                </a:solidFill>
              </a:rPr>
              <a:t>Payment channel</a:t>
            </a:r>
          </a:p>
          <a:p>
            <a:pPr marL="1447775" lvl="1" indent="-457200">
              <a:buFont typeface="Wingdings" panose="05000000000000000000" pitchFamily="2" charset="2"/>
              <a:buChar char="ü"/>
            </a:pPr>
            <a:r>
              <a:rPr lang="en-US" sz="2200" dirty="0">
                <a:solidFill>
                  <a:schemeClr val="tx1"/>
                </a:solidFill>
              </a:rPr>
              <a:t>Card brand</a:t>
            </a:r>
          </a:p>
          <a:p>
            <a:pPr marL="1447775" lvl="1" indent="-457200">
              <a:buFont typeface="Wingdings" panose="05000000000000000000" pitchFamily="2" charset="2"/>
              <a:buChar char="ü"/>
            </a:pPr>
            <a:r>
              <a:rPr lang="en-US" sz="2200" dirty="0">
                <a:solidFill>
                  <a:schemeClr val="tx1"/>
                </a:solidFill>
              </a:rPr>
              <a:t>Card type</a:t>
            </a:r>
          </a:p>
          <a:p>
            <a:pPr marL="1447775" lvl="1" indent="-457200">
              <a:buFont typeface="Wingdings" panose="05000000000000000000" pitchFamily="2" charset="2"/>
              <a:buChar char="ü"/>
            </a:pPr>
            <a:r>
              <a:rPr lang="en-US" sz="2200" dirty="0">
                <a:solidFill>
                  <a:schemeClr val="tx1"/>
                </a:solidFill>
              </a:rPr>
              <a:t>Interchange level qualification</a:t>
            </a:r>
          </a:p>
          <a:p>
            <a:pPr marL="1447775" lvl="1" indent="-457200">
              <a:buFont typeface="Wingdings" panose="05000000000000000000" pitchFamily="2" charset="2"/>
              <a:buChar char="ü"/>
            </a:pPr>
            <a:r>
              <a:rPr lang="en-US" sz="2200" dirty="0">
                <a:solidFill>
                  <a:schemeClr val="tx1"/>
                </a:solidFill>
              </a:rPr>
              <a:t>Brand fees</a:t>
            </a:r>
          </a:p>
          <a:p>
            <a:pPr marL="1447775" lvl="1" indent="-457200">
              <a:buFont typeface="Wingdings" panose="05000000000000000000" pitchFamily="2" charset="2"/>
              <a:buChar char="ü"/>
            </a:pPr>
            <a:r>
              <a:rPr lang="en-US" sz="2200" dirty="0">
                <a:solidFill>
                  <a:schemeClr val="tx1"/>
                </a:solidFill>
              </a:rPr>
              <a:t>Assessments</a:t>
            </a:r>
          </a:p>
          <a:p>
            <a:pPr marL="1447775" lvl="1" indent="-457200">
              <a:buFont typeface="Wingdings" panose="05000000000000000000" pitchFamily="2" charset="2"/>
              <a:buChar char="ü"/>
            </a:pPr>
            <a:r>
              <a:rPr lang="en-US" sz="2200" dirty="0">
                <a:solidFill>
                  <a:schemeClr val="tx1"/>
                </a:solidFill>
              </a:rPr>
              <a:t>Transaction fees</a:t>
            </a:r>
          </a:p>
          <a:p>
            <a:endParaRPr lang="en-US" dirty="0">
              <a:solidFill>
                <a:schemeClr val="tx1"/>
              </a:solidFill>
            </a:endParaRPr>
          </a:p>
        </p:txBody>
      </p:sp>
      <p:pic>
        <p:nvPicPr>
          <p:cNvPr id="10" name="Picture 9">
            <a:extLst>
              <a:ext uri="{FF2B5EF4-FFF2-40B4-BE49-F238E27FC236}">
                <a16:creationId xmlns:a16="http://schemas.microsoft.com/office/drawing/2014/main" id="{BF0259B7-399A-4EC6-9130-8AA3E85821E5}"/>
              </a:ext>
            </a:extLst>
          </p:cNvPr>
          <p:cNvPicPr>
            <a:picLocks noChangeAspect="1"/>
          </p:cNvPicPr>
          <p:nvPr>
            <p:custDataLst>
              <p:tags r:id="rId1"/>
            </p:custDataLst>
          </p:nvPr>
        </p:nvPicPr>
        <p:blipFill>
          <a:blip r:embed="rId4"/>
          <a:stretch>
            <a:fillRect/>
          </a:stretch>
        </p:blipFill>
        <p:spPr>
          <a:xfrm>
            <a:off x="278181" y="3805232"/>
            <a:ext cx="5936047" cy="2842580"/>
          </a:xfrm>
          <a:prstGeom prst="rect">
            <a:avLst/>
          </a:prstGeom>
        </p:spPr>
      </p:pic>
      <p:pic>
        <p:nvPicPr>
          <p:cNvPr id="11" name="Picture 10">
            <a:extLst>
              <a:ext uri="{FF2B5EF4-FFF2-40B4-BE49-F238E27FC236}">
                <a16:creationId xmlns:a16="http://schemas.microsoft.com/office/drawing/2014/main" id="{09813063-5495-452C-A70A-AB1A7441094A}"/>
              </a:ext>
            </a:extLst>
          </p:cNvPr>
          <p:cNvPicPr>
            <a:picLocks noChangeAspect="1"/>
          </p:cNvPicPr>
          <p:nvPr>
            <p:custDataLst>
              <p:tags r:id="rId2"/>
            </p:custDataLst>
          </p:nvPr>
        </p:nvPicPr>
        <p:blipFill>
          <a:blip r:embed="rId5"/>
          <a:stretch>
            <a:fillRect/>
          </a:stretch>
        </p:blipFill>
        <p:spPr>
          <a:xfrm>
            <a:off x="177184" y="944322"/>
            <a:ext cx="6356804" cy="2826218"/>
          </a:xfrm>
          <a:prstGeom prst="rect">
            <a:avLst/>
          </a:prstGeom>
        </p:spPr>
      </p:pic>
    </p:spTree>
    <p:extLst>
      <p:ext uri="{BB962C8B-B14F-4D97-AF65-F5344CB8AC3E}">
        <p14:creationId xmlns:p14="http://schemas.microsoft.com/office/powerpoint/2010/main" val="214813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C9FC43F-25DC-4F2A-993B-BE3613E3B262}"/>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67E755B8-2F8D-4423-9AF1-93A055F3FA2E}"/>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23</a:t>
            </a:fld>
            <a:endParaRPr lang="en-US" noProof="0" dirty="0"/>
          </a:p>
        </p:txBody>
      </p:sp>
      <p:sp>
        <p:nvSpPr>
          <p:cNvPr id="6" name="Espace réservé du texte 5">
            <a:extLst>
              <a:ext uri="{FF2B5EF4-FFF2-40B4-BE49-F238E27FC236}">
                <a16:creationId xmlns:a16="http://schemas.microsoft.com/office/drawing/2014/main" id="{8402BB4D-285C-4310-9F7E-4AF7EB24F6F5}"/>
              </a:ext>
            </a:extLst>
          </p:cNvPr>
          <p:cNvSpPr>
            <a:spLocks noGrp="1"/>
          </p:cNvSpPr>
          <p:nvPr>
            <p:ph type="body" sz="quarter" idx="19"/>
          </p:nvPr>
        </p:nvSpPr>
        <p:spPr/>
        <p:txBody>
          <a:bodyPr/>
          <a:lstStyle/>
          <a:p>
            <a:r>
              <a:rPr lang="en-US" sz="2800" dirty="0">
                <a:latin typeface="+mn-lt"/>
              </a:rPr>
              <a:t>Managing relationships by leveraging data</a:t>
            </a:r>
            <a:endParaRPr lang="fr-FR" sz="2800" dirty="0">
              <a:latin typeface="+mn-lt"/>
            </a:endParaRPr>
          </a:p>
        </p:txBody>
      </p:sp>
      <p:sp>
        <p:nvSpPr>
          <p:cNvPr id="7" name="Rounded Rectangle 6">
            <a:extLst>
              <a:ext uri="{FF2B5EF4-FFF2-40B4-BE49-F238E27FC236}">
                <a16:creationId xmlns:a16="http://schemas.microsoft.com/office/drawing/2014/main" id="{ADB5E268-1FE1-4956-A0B1-9E94C1D69935}"/>
              </a:ext>
            </a:extLst>
          </p:cNvPr>
          <p:cNvSpPr/>
          <p:nvPr/>
        </p:nvSpPr>
        <p:spPr>
          <a:xfrm>
            <a:off x="1041166" y="1169336"/>
            <a:ext cx="2763464" cy="225966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a:solidFill>
                  <a:schemeClr val="tx1"/>
                </a:solidFill>
              </a:rPr>
              <a:t>Harnessing merchant data gives you insights into your acceptance environment to better facilitate vendor and partner relationships</a:t>
            </a:r>
          </a:p>
        </p:txBody>
      </p:sp>
      <p:sp>
        <p:nvSpPr>
          <p:cNvPr id="9" name="Rounded Rectangle 11">
            <a:extLst>
              <a:ext uri="{FF2B5EF4-FFF2-40B4-BE49-F238E27FC236}">
                <a16:creationId xmlns:a16="http://schemas.microsoft.com/office/drawing/2014/main" id="{C9E85496-74F6-450D-8C12-CFA30320833F}"/>
              </a:ext>
            </a:extLst>
          </p:cNvPr>
          <p:cNvSpPr/>
          <p:nvPr/>
        </p:nvSpPr>
        <p:spPr>
          <a:xfrm>
            <a:off x="997043" y="3976255"/>
            <a:ext cx="2763464" cy="2343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buClr>
                <a:srgbClr val="E4002B"/>
              </a:buClr>
            </a:pPr>
            <a:r>
              <a:rPr lang="en-US" sz="1400" dirty="0">
                <a:solidFill>
                  <a:schemeClr val="tx1"/>
                </a:solidFill>
              </a:rPr>
              <a:t>With the right data organizations can leverage routing strategies, preferences and maximize card brand value exchange incentives</a:t>
            </a:r>
          </a:p>
        </p:txBody>
      </p:sp>
      <p:pic>
        <p:nvPicPr>
          <p:cNvPr id="13" name="Picture 9">
            <a:extLst>
              <a:ext uri="{FF2B5EF4-FFF2-40B4-BE49-F238E27FC236}">
                <a16:creationId xmlns:a16="http://schemas.microsoft.com/office/drawing/2014/main" id="{523DA32B-AD74-4447-A23E-98A3E485C397}"/>
              </a:ext>
            </a:extLst>
          </p:cNvPr>
          <p:cNvPicPr>
            <a:picLocks noChangeAspect="1"/>
          </p:cNvPicPr>
          <p:nvPr>
            <p:custDataLst>
              <p:tags r:id="rId1"/>
            </p:custDataLst>
          </p:nvPr>
        </p:nvPicPr>
        <p:blipFill>
          <a:blip r:embed="rId5"/>
          <a:stretch>
            <a:fillRect/>
          </a:stretch>
        </p:blipFill>
        <p:spPr>
          <a:xfrm>
            <a:off x="9392334" y="4313676"/>
            <a:ext cx="2444066" cy="1681618"/>
          </a:xfrm>
          <a:prstGeom prst="rect">
            <a:avLst/>
          </a:prstGeom>
        </p:spPr>
      </p:pic>
      <p:grpSp>
        <p:nvGrpSpPr>
          <p:cNvPr id="14" name="Group 29">
            <a:extLst>
              <a:ext uri="{FF2B5EF4-FFF2-40B4-BE49-F238E27FC236}">
                <a16:creationId xmlns:a16="http://schemas.microsoft.com/office/drawing/2014/main" id="{8F7A6B81-6873-B04F-9F21-882CD5B91DF6}"/>
              </a:ext>
            </a:extLst>
          </p:cNvPr>
          <p:cNvGrpSpPr/>
          <p:nvPr>
            <p:custDataLst>
              <p:tags r:id="rId2"/>
            </p:custDataLst>
          </p:nvPr>
        </p:nvGrpSpPr>
        <p:grpSpPr>
          <a:xfrm>
            <a:off x="230311" y="4992077"/>
            <a:ext cx="548854" cy="598345"/>
            <a:chOff x="10063163" y="1916113"/>
            <a:chExt cx="476250" cy="555625"/>
          </a:xfrm>
          <a:solidFill>
            <a:schemeClr val="tx2"/>
          </a:solidFill>
        </p:grpSpPr>
        <p:sp>
          <p:nvSpPr>
            <p:cNvPr id="15" name="Freeform 14">
              <a:extLst>
                <a:ext uri="{FF2B5EF4-FFF2-40B4-BE49-F238E27FC236}">
                  <a16:creationId xmlns:a16="http://schemas.microsoft.com/office/drawing/2014/main" id="{860602CE-CE49-C74E-85BB-7BBB15888939}"/>
                </a:ext>
              </a:extLst>
            </p:cNvPr>
            <p:cNvSpPr>
              <a:spLocks noEditPoints="1"/>
            </p:cNvSpPr>
            <p:nvPr/>
          </p:nvSpPr>
          <p:spPr bwMode="auto">
            <a:xfrm>
              <a:off x="10063163" y="1916113"/>
              <a:ext cx="476250" cy="555625"/>
            </a:xfrm>
            <a:custGeom>
              <a:avLst/>
              <a:gdLst>
                <a:gd name="T0" fmla="*/ 670 w 2997"/>
                <a:gd name="T1" fmla="*/ 3206 h 3500"/>
                <a:gd name="T2" fmla="*/ 2327 w 2997"/>
                <a:gd name="T3" fmla="*/ 3186 h 3500"/>
                <a:gd name="T4" fmla="*/ 1060 w 2997"/>
                <a:gd name="T5" fmla="*/ 2694 h 3500"/>
                <a:gd name="T6" fmla="*/ 1546 w 2997"/>
                <a:gd name="T7" fmla="*/ 2186 h 3500"/>
                <a:gd name="T8" fmla="*/ 1389 w 2997"/>
                <a:gd name="T9" fmla="*/ 2326 h 3500"/>
                <a:gd name="T10" fmla="*/ 1733 w 2997"/>
                <a:gd name="T11" fmla="*/ 2532 h 3500"/>
                <a:gd name="T12" fmla="*/ 1597 w 2997"/>
                <a:gd name="T13" fmla="*/ 2237 h 3500"/>
                <a:gd name="T14" fmla="*/ 2477 w 2997"/>
                <a:gd name="T15" fmla="*/ 903 h 3500"/>
                <a:gd name="T16" fmla="*/ 2578 w 2997"/>
                <a:gd name="T17" fmla="*/ 1066 h 3500"/>
                <a:gd name="T18" fmla="*/ 2798 w 2997"/>
                <a:gd name="T19" fmla="*/ 665 h 3500"/>
                <a:gd name="T20" fmla="*/ 2813 w 2997"/>
                <a:gd name="T21" fmla="*/ 442 h 3500"/>
                <a:gd name="T22" fmla="*/ 253 w 2997"/>
                <a:gd name="T23" fmla="*/ 410 h 3500"/>
                <a:gd name="T24" fmla="*/ 165 w 2997"/>
                <a:gd name="T25" fmla="*/ 476 h 3500"/>
                <a:gd name="T26" fmla="*/ 254 w 2997"/>
                <a:gd name="T27" fmla="*/ 808 h 3500"/>
                <a:gd name="T28" fmla="*/ 525 w 2997"/>
                <a:gd name="T29" fmla="*/ 1176 h 3500"/>
                <a:gd name="T30" fmla="*/ 500 w 2997"/>
                <a:gd name="T31" fmla="*/ 676 h 3500"/>
                <a:gd name="T32" fmla="*/ 663 w 2997"/>
                <a:gd name="T33" fmla="*/ 164 h 3500"/>
                <a:gd name="T34" fmla="*/ 680 w 2997"/>
                <a:gd name="T35" fmla="*/ 879 h 3500"/>
                <a:gd name="T36" fmla="*/ 835 w 2997"/>
                <a:gd name="T37" fmla="*/ 1451 h 3500"/>
                <a:gd name="T38" fmla="*/ 1108 w 2997"/>
                <a:gd name="T39" fmla="*/ 1855 h 3500"/>
                <a:gd name="T40" fmla="*/ 1440 w 2997"/>
                <a:gd name="T41" fmla="*/ 2023 h 3500"/>
                <a:gd name="T42" fmla="*/ 1784 w 2997"/>
                <a:gd name="T43" fmla="*/ 1938 h 3500"/>
                <a:gd name="T44" fmla="*/ 2079 w 2997"/>
                <a:gd name="T45" fmla="*/ 1612 h 3500"/>
                <a:gd name="T46" fmla="*/ 2282 w 2997"/>
                <a:gd name="T47" fmla="*/ 1082 h 3500"/>
                <a:gd name="T48" fmla="*/ 2337 w 2997"/>
                <a:gd name="T49" fmla="*/ 172 h 3500"/>
                <a:gd name="T50" fmla="*/ 669 w 2997"/>
                <a:gd name="T51" fmla="*/ 0 h 3500"/>
                <a:gd name="T52" fmla="*/ 2459 w 2997"/>
                <a:gd name="T53" fmla="*/ 62 h 3500"/>
                <a:gd name="T54" fmla="*/ 2743 w 2997"/>
                <a:gd name="T55" fmla="*/ 248 h 3500"/>
                <a:gd name="T56" fmla="*/ 2937 w 2997"/>
                <a:gd name="T57" fmla="*/ 337 h 3500"/>
                <a:gd name="T58" fmla="*/ 2994 w 2997"/>
                <a:gd name="T59" fmla="*/ 540 h 3500"/>
                <a:gd name="T60" fmla="*/ 2815 w 2997"/>
                <a:gd name="T61" fmla="*/ 1014 h 3500"/>
                <a:gd name="T62" fmla="*/ 2473 w 2997"/>
                <a:gd name="T63" fmla="*/ 1384 h 3500"/>
                <a:gd name="T64" fmla="*/ 2175 w 2997"/>
                <a:gd name="T65" fmla="*/ 1765 h 3500"/>
                <a:gd name="T66" fmla="*/ 1872 w 2997"/>
                <a:gd name="T67" fmla="*/ 2073 h 3500"/>
                <a:gd name="T68" fmla="*/ 1781 w 2997"/>
                <a:gd name="T69" fmla="*/ 2310 h 3500"/>
                <a:gd name="T70" fmla="*/ 1956 w 2997"/>
                <a:gd name="T71" fmla="*/ 2502 h 3500"/>
                <a:gd name="T72" fmla="*/ 2094 w 2997"/>
                <a:gd name="T73" fmla="*/ 2571 h 3500"/>
                <a:gd name="T74" fmla="*/ 2333 w 2997"/>
                <a:gd name="T75" fmla="*/ 2996 h 3500"/>
                <a:gd name="T76" fmla="*/ 2487 w 2997"/>
                <a:gd name="T77" fmla="*/ 3150 h 3500"/>
                <a:gd name="T78" fmla="*/ 2475 w 2997"/>
                <a:gd name="T79" fmla="*/ 3477 h 3500"/>
                <a:gd name="T80" fmla="*/ 546 w 2997"/>
                <a:gd name="T81" fmla="*/ 3489 h 3500"/>
                <a:gd name="T82" fmla="*/ 509 w 2997"/>
                <a:gd name="T83" fmla="*/ 3188 h 3500"/>
                <a:gd name="T84" fmla="*/ 637 w 2997"/>
                <a:gd name="T85" fmla="*/ 3011 h 3500"/>
                <a:gd name="T86" fmla="*/ 902 w 2997"/>
                <a:gd name="T87" fmla="*/ 2590 h 3500"/>
                <a:gd name="T88" fmla="*/ 1006 w 2997"/>
                <a:gd name="T89" fmla="*/ 2521 h 3500"/>
                <a:gd name="T90" fmla="*/ 1204 w 2997"/>
                <a:gd name="T91" fmla="*/ 2351 h 3500"/>
                <a:gd name="T92" fmla="*/ 1189 w 2997"/>
                <a:gd name="T93" fmla="*/ 2111 h 3500"/>
                <a:gd name="T94" fmla="*/ 870 w 2997"/>
                <a:gd name="T95" fmla="*/ 1831 h 3500"/>
                <a:gd name="T96" fmla="*/ 595 w 2997"/>
                <a:gd name="T97" fmla="*/ 1432 h 3500"/>
                <a:gd name="T98" fmla="*/ 228 w 2997"/>
                <a:gd name="T99" fmla="*/ 1084 h 3500"/>
                <a:gd name="T100" fmla="*/ 20 w 2997"/>
                <a:gd name="T101" fmla="*/ 624 h 3500"/>
                <a:gd name="T102" fmla="*/ 38 w 2997"/>
                <a:gd name="T103" fmla="*/ 367 h 3500"/>
                <a:gd name="T104" fmla="*/ 216 w 2997"/>
                <a:gd name="T105" fmla="*/ 251 h 3500"/>
                <a:gd name="T106" fmla="*/ 522 w 2997"/>
                <a:gd name="T107" fmla="*/ 85 h 3500"/>
                <a:gd name="T108" fmla="*/ 669 w 2997"/>
                <a:gd name="T109" fmla="*/ 0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97" h="3500">
                  <a:moveTo>
                    <a:pt x="749" y="3146"/>
                  </a:moveTo>
                  <a:lnTo>
                    <a:pt x="727" y="3149"/>
                  </a:lnTo>
                  <a:lnTo>
                    <a:pt x="707" y="3157"/>
                  </a:lnTo>
                  <a:lnTo>
                    <a:pt x="691" y="3170"/>
                  </a:lnTo>
                  <a:lnTo>
                    <a:pt x="679" y="3186"/>
                  </a:lnTo>
                  <a:lnTo>
                    <a:pt x="670" y="3206"/>
                  </a:lnTo>
                  <a:lnTo>
                    <a:pt x="668" y="3227"/>
                  </a:lnTo>
                  <a:lnTo>
                    <a:pt x="668" y="3338"/>
                  </a:lnTo>
                  <a:lnTo>
                    <a:pt x="2337" y="3338"/>
                  </a:lnTo>
                  <a:lnTo>
                    <a:pt x="2337" y="3227"/>
                  </a:lnTo>
                  <a:lnTo>
                    <a:pt x="2334" y="3206"/>
                  </a:lnTo>
                  <a:lnTo>
                    <a:pt x="2327" y="3186"/>
                  </a:lnTo>
                  <a:lnTo>
                    <a:pt x="2314" y="3170"/>
                  </a:lnTo>
                  <a:lnTo>
                    <a:pt x="2297" y="3157"/>
                  </a:lnTo>
                  <a:lnTo>
                    <a:pt x="2278" y="3149"/>
                  </a:lnTo>
                  <a:lnTo>
                    <a:pt x="2257" y="3146"/>
                  </a:lnTo>
                  <a:lnTo>
                    <a:pt x="749" y="3146"/>
                  </a:lnTo>
                  <a:close/>
                  <a:moveTo>
                    <a:pt x="1060" y="2694"/>
                  </a:moveTo>
                  <a:lnTo>
                    <a:pt x="1060" y="2985"/>
                  </a:lnTo>
                  <a:lnTo>
                    <a:pt x="1944" y="2985"/>
                  </a:lnTo>
                  <a:lnTo>
                    <a:pt x="1944" y="2694"/>
                  </a:lnTo>
                  <a:lnTo>
                    <a:pt x="1060" y="2694"/>
                  </a:lnTo>
                  <a:close/>
                  <a:moveTo>
                    <a:pt x="1593" y="2181"/>
                  </a:moveTo>
                  <a:lnTo>
                    <a:pt x="1546" y="2186"/>
                  </a:lnTo>
                  <a:lnTo>
                    <a:pt x="1498" y="2188"/>
                  </a:lnTo>
                  <a:lnTo>
                    <a:pt x="1455" y="2187"/>
                  </a:lnTo>
                  <a:lnTo>
                    <a:pt x="1411" y="2182"/>
                  </a:lnTo>
                  <a:lnTo>
                    <a:pt x="1408" y="2230"/>
                  </a:lnTo>
                  <a:lnTo>
                    <a:pt x="1401" y="2279"/>
                  </a:lnTo>
                  <a:lnTo>
                    <a:pt x="1389" y="2326"/>
                  </a:lnTo>
                  <a:lnTo>
                    <a:pt x="1373" y="2373"/>
                  </a:lnTo>
                  <a:lnTo>
                    <a:pt x="1353" y="2417"/>
                  </a:lnTo>
                  <a:lnTo>
                    <a:pt x="1328" y="2460"/>
                  </a:lnTo>
                  <a:lnTo>
                    <a:pt x="1302" y="2497"/>
                  </a:lnTo>
                  <a:lnTo>
                    <a:pt x="1274" y="2532"/>
                  </a:lnTo>
                  <a:lnTo>
                    <a:pt x="1733" y="2532"/>
                  </a:lnTo>
                  <a:lnTo>
                    <a:pt x="1698" y="2489"/>
                  </a:lnTo>
                  <a:lnTo>
                    <a:pt x="1667" y="2444"/>
                  </a:lnTo>
                  <a:lnTo>
                    <a:pt x="1643" y="2395"/>
                  </a:lnTo>
                  <a:lnTo>
                    <a:pt x="1621" y="2344"/>
                  </a:lnTo>
                  <a:lnTo>
                    <a:pt x="1607" y="2291"/>
                  </a:lnTo>
                  <a:lnTo>
                    <a:pt x="1597" y="2237"/>
                  </a:lnTo>
                  <a:lnTo>
                    <a:pt x="1593" y="2181"/>
                  </a:lnTo>
                  <a:close/>
                  <a:moveTo>
                    <a:pt x="2499" y="410"/>
                  </a:moveTo>
                  <a:lnTo>
                    <a:pt x="2499" y="559"/>
                  </a:lnTo>
                  <a:lnTo>
                    <a:pt x="2496" y="676"/>
                  </a:lnTo>
                  <a:lnTo>
                    <a:pt x="2490" y="790"/>
                  </a:lnTo>
                  <a:lnTo>
                    <a:pt x="2477" y="903"/>
                  </a:lnTo>
                  <a:lnTo>
                    <a:pt x="2460" y="1013"/>
                  </a:lnTo>
                  <a:lnTo>
                    <a:pt x="2439" y="1121"/>
                  </a:lnTo>
                  <a:lnTo>
                    <a:pt x="2412" y="1226"/>
                  </a:lnTo>
                  <a:lnTo>
                    <a:pt x="2472" y="1176"/>
                  </a:lnTo>
                  <a:lnTo>
                    <a:pt x="2527" y="1123"/>
                  </a:lnTo>
                  <a:lnTo>
                    <a:pt x="2578" y="1066"/>
                  </a:lnTo>
                  <a:lnTo>
                    <a:pt x="2626" y="1005"/>
                  </a:lnTo>
                  <a:lnTo>
                    <a:pt x="2669" y="943"/>
                  </a:lnTo>
                  <a:lnTo>
                    <a:pt x="2708" y="877"/>
                  </a:lnTo>
                  <a:lnTo>
                    <a:pt x="2743" y="808"/>
                  </a:lnTo>
                  <a:lnTo>
                    <a:pt x="2773" y="737"/>
                  </a:lnTo>
                  <a:lnTo>
                    <a:pt x="2798" y="665"/>
                  </a:lnTo>
                  <a:lnTo>
                    <a:pt x="2819" y="590"/>
                  </a:lnTo>
                  <a:lnTo>
                    <a:pt x="2833" y="514"/>
                  </a:lnTo>
                  <a:lnTo>
                    <a:pt x="2835" y="494"/>
                  </a:lnTo>
                  <a:lnTo>
                    <a:pt x="2831" y="476"/>
                  </a:lnTo>
                  <a:lnTo>
                    <a:pt x="2825" y="458"/>
                  </a:lnTo>
                  <a:lnTo>
                    <a:pt x="2813" y="442"/>
                  </a:lnTo>
                  <a:lnTo>
                    <a:pt x="2800" y="428"/>
                  </a:lnTo>
                  <a:lnTo>
                    <a:pt x="2783" y="419"/>
                  </a:lnTo>
                  <a:lnTo>
                    <a:pt x="2763" y="413"/>
                  </a:lnTo>
                  <a:lnTo>
                    <a:pt x="2743" y="410"/>
                  </a:lnTo>
                  <a:lnTo>
                    <a:pt x="2499" y="410"/>
                  </a:lnTo>
                  <a:close/>
                  <a:moveTo>
                    <a:pt x="253" y="410"/>
                  </a:moveTo>
                  <a:lnTo>
                    <a:pt x="233" y="413"/>
                  </a:lnTo>
                  <a:lnTo>
                    <a:pt x="215" y="419"/>
                  </a:lnTo>
                  <a:lnTo>
                    <a:pt x="198" y="428"/>
                  </a:lnTo>
                  <a:lnTo>
                    <a:pt x="183" y="442"/>
                  </a:lnTo>
                  <a:lnTo>
                    <a:pt x="173" y="458"/>
                  </a:lnTo>
                  <a:lnTo>
                    <a:pt x="165" y="476"/>
                  </a:lnTo>
                  <a:lnTo>
                    <a:pt x="162" y="494"/>
                  </a:lnTo>
                  <a:lnTo>
                    <a:pt x="163" y="514"/>
                  </a:lnTo>
                  <a:lnTo>
                    <a:pt x="178" y="590"/>
                  </a:lnTo>
                  <a:lnTo>
                    <a:pt x="198" y="665"/>
                  </a:lnTo>
                  <a:lnTo>
                    <a:pt x="224" y="737"/>
                  </a:lnTo>
                  <a:lnTo>
                    <a:pt x="254" y="808"/>
                  </a:lnTo>
                  <a:lnTo>
                    <a:pt x="288" y="877"/>
                  </a:lnTo>
                  <a:lnTo>
                    <a:pt x="328" y="943"/>
                  </a:lnTo>
                  <a:lnTo>
                    <a:pt x="371" y="1005"/>
                  </a:lnTo>
                  <a:lnTo>
                    <a:pt x="419" y="1066"/>
                  </a:lnTo>
                  <a:lnTo>
                    <a:pt x="470" y="1123"/>
                  </a:lnTo>
                  <a:lnTo>
                    <a:pt x="525" y="1176"/>
                  </a:lnTo>
                  <a:lnTo>
                    <a:pt x="584" y="1226"/>
                  </a:lnTo>
                  <a:lnTo>
                    <a:pt x="558" y="1121"/>
                  </a:lnTo>
                  <a:lnTo>
                    <a:pt x="537" y="1013"/>
                  </a:lnTo>
                  <a:lnTo>
                    <a:pt x="520" y="903"/>
                  </a:lnTo>
                  <a:lnTo>
                    <a:pt x="508" y="790"/>
                  </a:lnTo>
                  <a:lnTo>
                    <a:pt x="500" y="676"/>
                  </a:lnTo>
                  <a:lnTo>
                    <a:pt x="498" y="559"/>
                  </a:lnTo>
                  <a:lnTo>
                    <a:pt x="498" y="410"/>
                  </a:lnTo>
                  <a:lnTo>
                    <a:pt x="253" y="410"/>
                  </a:lnTo>
                  <a:close/>
                  <a:moveTo>
                    <a:pt x="669" y="162"/>
                  </a:moveTo>
                  <a:lnTo>
                    <a:pt x="666" y="162"/>
                  </a:lnTo>
                  <a:lnTo>
                    <a:pt x="663" y="164"/>
                  </a:lnTo>
                  <a:lnTo>
                    <a:pt x="661" y="168"/>
                  </a:lnTo>
                  <a:lnTo>
                    <a:pt x="660" y="172"/>
                  </a:lnTo>
                  <a:lnTo>
                    <a:pt x="660" y="559"/>
                  </a:lnTo>
                  <a:lnTo>
                    <a:pt x="662" y="667"/>
                  </a:lnTo>
                  <a:lnTo>
                    <a:pt x="669" y="774"/>
                  </a:lnTo>
                  <a:lnTo>
                    <a:pt x="680" y="879"/>
                  </a:lnTo>
                  <a:lnTo>
                    <a:pt x="696" y="981"/>
                  </a:lnTo>
                  <a:lnTo>
                    <a:pt x="715" y="1082"/>
                  </a:lnTo>
                  <a:lnTo>
                    <a:pt x="739" y="1178"/>
                  </a:lnTo>
                  <a:lnTo>
                    <a:pt x="767" y="1273"/>
                  </a:lnTo>
                  <a:lnTo>
                    <a:pt x="798" y="1364"/>
                  </a:lnTo>
                  <a:lnTo>
                    <a:pt x="835" y="1451"/>
                  </a:lnTo>
                  <a:lnTo>
                    <a:pt x="875" y="1534"/>
                  </a:lnTo>
                  <a:lnTo>
                    <a:pt x="918" y="1612"/>
                  </a:lnTo>
                  <a:lnTo>
                    <a:pt x="962" y="1682"/>
                  </a:lnTo>
                  <a:lnTo>
                    <a:pt x="1008" y="1746"/>
                  </a:lnTo>
                  <a:lnTo>
                    <a:pt x="1057" y="1803"/>
                  </a:lnTo>
                  <a:lnTo>
                    <a:pt x="1108" y="1855"/>
                  </a:lnTo>
                  <a:lnTo>
                    <a:pt x="1160" y="1900"/>
                  </a:lnTo>
                  <a:lnTo>
                    <a:pt x="1214" y="1938"/>
                  </a:lnTo>
                  <a:lnTo>
                    <a:pt x="1268" y="1970"/>
                  </a:lnTo>
                  <a:lnTo>
                    <a:pt x="1324" y="1994"/>
                  </a:lnTo>
                  <a:lnTo>
                    <a:pt x="1382" y="2012"/>
                  </a:lnTo>
                  <a:lnTo>
                    <a:pt x="1440" y="2023"/>
                  </a:lnTo>
                  <a:lnTo>
                    <a:pt x="1498" y="2026"/>
                  </a:lnTo>
                  <a:lnTo>
                    <a:pt x="1557" y="2023"/>
                  </a:lnTo>
                  <a:lnTo>
                    <a:pt x="1615" y="2012"/>
                  </a:lnTo>
                  <a:lnTo>
                    <a:pt x="1672" y="1994"/>
                  </a:lnTo>
                  <a:lnTo>
                    <a:pt x="1728" y="1970"/>
                  </a:lnTo>
                  <a:lnTo>
                    <a:pt x="1784" y="1938"/>
                  </a:lnTo>
                  <a:lnTo>
                    <a:pt x="1837" y="1900"/>
                  </a:lnTo>
                  <a:lnTo>
                    <a:pt x="1890" y="1855"/>
                  </a:lnTo>
                  <a:lnTo>
                    <a:pt x="1939" y="1803"/>
                  </a:lnTo>
                  <a:lnTo>
                    <a:pt x="1988" y="1746"/>
                  </a:lnTo>
                  <a:lnTo>
                    <a:pt x="2035" y="1682"/>
                  </a:lnTo>
                  <a:lnTo>
                    <a:pt x="2079" y="1612"/>
                  </a:lnTo>
                  <a:lnTo>
                    <a:pt x="2123" y="1534"/>
                  </a:lnTo>
                  <a:lnTo>
                    <a:pt x="2162" y="1451"/>
                  </a:lnTo>
                  <a:lnTo>
                    <a:pt x="2198" y="1364"/>
                  </a:lnTo>
                  <a:lnTo>
                    <a:pt x="2230" y="1273"/>
                  </a:lnTo>
                  <a:lnTo>
                    <a:pt x="2259" y="1178"/>
                  </a:lnTo>
                  <a:lnTo>
                    <a:pt x="2282" y="1082"/>
                  </a:lnTo>
                  <a:lnTo>
                    <a:pt x="2302" y="981"/>
                  </a:lnTo>
                  <a:lnTo>
                    <a:pt x="2317" y="879"/>
                  </a:lnTo>
                  <a:lnTo>
                    <a:pt x="2329" y="774"/>
                  </a:lnTo>
                  <a:lnTo>
                    <a:pt x="2335" y="667"/>
                  </a:lnTo>
                  <a:lnTo>
                    <a:pt x="2337" y="559"/>
                  </a:lnTo>
                  <a:lnTo>
                    <a:pt x="2337" y="172"/>
                  </a:lnTo>
                  <a:lnTo>
                    <a:pt x="2336" y="168"/>
                  </a:lnTo>
                  <a:lnTo>
                    <a:pt x="2334" y="164"/>
                  </a:lnTo>
                  <a:lnTo>
                    <a:pt x="2331" y="162"/>
                  </a:lnTo>
                  <a:lnTo>
                    <a:pt x="2328" y="162"/>
                  </a:lnTo>
                  <a:lnTo>
                    <a:pt x="669" y="162"/>
                  </a:lnTo>
                  <a:close/>
                  <a:moveTo>
                    <a:pt x="669" y="0"/>
                  </a:moveTo>
                  <a:lnTo>
                    <a:pt x="2328" y="0"/>
                  </a:lnTo>
                  <a:lnTo>
                    <a:pt x="2358" y="3"/>
                  </a:lnTo>
                  <a:lnTo>
                    <a:pt x="2387" y="11"/>
                  </a:lnTo>
                  <a:lnTo>
                    <a:pt x="2415" y="23"/>
                  </a:lnTo>
                  <a:lnTo>
                    <a:pt x="2438" y="40"/>
                  </a:lnTo>
                  <a:lnTo>
                    <a:pt x="2459" y="62"/>
                  </a:lnTo>
                  <a:lnTo>
                    <a:pt x="2476" y="85"/>
                  </a:lnTo>
                  <a:lnTo>
                    <a:pt x="2489" y="111"/>
                  </a:lnTo>
                  <a:lnTo>
                    <a:pt x="2496" y="141"/>
                  </a:lnTo>
                  <a:lnTo>
                    <a:pt x="2499" y="172"/>
                  </a:lnTo>
                  <a:lnTo>
                    <a:pt x="2499" y="248"/>
                  </a:lnTo>
                  <a:lnTo>
                    <a:pt x="2743" y="248"/>
                  </a:lnTo>
                  <a:lnTo>
                    <a:pt x="2780" y="251"/>
                  </a:lnTo>
                  <a:lnTo>
                    <a:pt x="2816" y="259"/>
                  </a:lnTo>
                  <a:lnTo>
                    <a:pt x="2850" y="272"/>
                  </a:lnTo>
                  <a:lnTo>
                    <a:pt x="2882" y="290"/>
                  </a:lnTo>
                  <a:lnTo>
                    <a:pt x="2911" y="311"/>
                  </a:lnTo>
                  <a:lnTo>
                    <a:pt x="2937" y="337"/>
                  </a:lnTo>
                  <a:lnTo>
                    <a:pt x="2959" y="367"/>
                  </a:lnTo>
                  <a:lnTo>
                    <a:pt x="2976" y="399"/>
                  </a:lnTo>
                  <a:lnTo>
                    <a:pt x="2987" y="433"/>
                  </a:lnTo>
                  <a:lnTo>
                    <a:pt x="2995" y="468"/>
                  </a:lnTo>
                  <a:lnTo>
                    <a:pt x="2997" y="504"/>
                  </a:lnTo>
                  <a:lnTo>
                    <a:pt x="2994" y="540"/>
                  </a:lnTo>
                  <a:lnTo>
                    <a:pt x="2977" y="624"/>
                  </a:lnTo>
                  <a:lnTo>
                    <a:pt x="2955" y="706"/>
                  </a:lnTo>
                  <a:lnTo>
                    <a:pt x="2928" y="787"/>
                  </a:lnTo>
                  <a:lnTo>
                    <a:pt x="2895" y="864"/>
                  </a:lnTo>
                  <a:lnTo>
                    <a:pt x="2858" y="941"/>
                  </a:lnTo>
                  <a:lnTo>
                    <a:pt x="2815" y="1014"/>
                  </a:lnTo>
                  <a:lnTo>
                    <a:pt x="2769" y="1084"/>
                  </a:lnTo>
                  <a:lnTo>
                    <a:pt x="2718" y="1152"/>
                  </a:lnTo>
                  <a:lnTo>
                    <a:pt x="2663" y="1215"/>
                  </a:lnTo>
                  <a:lnTo>
                    <a:pt x="2603" y="1276"/>
                  </a:lnTo>
                  <a:lnTo>
                    <a:pt x="2540" y="1332"/>
                  </a:lnTo>
                  <a:lnTo>
                    <a:pt x="2473" y="1384"/>
                  </a:lnTo>
                  <a:lnTo>
                    <a:pt x="2402" y="1432"/>
                  </a:lnTo>
                  <a:lnTo>
                    <a:pt x="2328" y="1475"/>
                  </a:lnTo>
                  <a:lnTo>
                    <a:pt x="2295" y="1552"/>
                  </a:lnTo>
                  <a:lnTo>
                    <a:pt x="2258" y="1625"/>
                  </a:lnTo>
                  <a:lnTo>
                    <a:pt x="2218" y="1695"/>
                  </a:lnTo>
                  <a:lnTo>
                    <a:pt x="2175" y="1765"/>
                  </a:lnTo>
                  <a:lnTo>
                    <a:pt x="2129" y="1828"/>
                  </a:lnTo>
                  <a:lnTo>
                    <a:pt x="2081" y="1888"/>
                  </a:lnTo>
                  <a:lnTo>
                    <a:pt x="2031" y="1942"/>
                  </a:lnTo>
                  <a:lnTo>
                    <a:pt x="1980" y="1992"/>
                  </a:lnTo>
                  <a:lnTo>
                    <a:pt x="1926" y="2035"/>
                  </a:lnTo>
                  <a:lnTo>
                    <a:pt x="1872" y="2073"/>
                  </a:lnTo>
                  <a:lnTo>
                    <a:pt x="1814" y="2106"/>
                  </a:lnTo>
                  <a:lnTo>
                    <a:pt x="1757" y="2134"/>
                  </a:lnTo>
                  <a:lnTo>
                    <a:pt x="1755" y="2180"/>
                  </a:lnTo>
                  <a:lnTo>
                    <a:pt x="1759" y="2225"/>
                  </a:lnTo>
                  <a:lnTo>
                    <a:pt x="1768" y="2269"/>
                  </a:lnTo>
                  <a:lnTo>
                    <a:pt x="1781" y="2310"/>
                  </a:lnTo>
                  <a:lnTo>
                    <a:pt x="1801" y="2350"/>
                  </a:lnTo>
                  <a:lnTo>
                    <a:pt x="1824" y="2387"/>
                  </a:lnTo>
                  <a:lnTo>
                    <a:pt x="1851" y="2421"/>
                  </a:lnTo>
                  <a:lnTo>
                    <a:pt x="1882" y="2452"/>
                  </a:lnTo>
                  <a:lnTo>
                    <a:pt x="1917" y="2480"/>
                  </a:lnTo>
                  <a:lnTo>
                    <a:pt x="1956" y="2502"/>
                  </a:lnTo>
                  <a:lnTo>
                    <a:pt x="1998" y="2520"/>
                  </a:lnTo>
                  <a:lnTo>
                    <a:pt x="2042" y="2534"/>
                  </a:lnTo>
                  <a:lnTo>
                    <a:pt x="2043" y="2534"/>
                  </a:lnTo>
                  <a:lnTo>
                    <a:pt x="2064" y="2541"/>
                  </a:lnTo>
                  <a:lnTo>
                    <a:pt x="2081" y="2554"/>
                  </a:lnTo>
                  <a:lnTo>
                    <a:pt x="2094" y="2571"/>
                  </a:lnTo>
                  <a:lnTo>
                    <a:pt x="2103" y="2590"/>
                  </a:lnTo>
                  <a:lnTo>
                    <a:pt x="2106" y="2612"/>
                  </a:lnTo>
                  <a:lnTo>
                    <a:pt x="2106" y="2985"/>
                  </a:lnTo>
                  <a:lnTo>
                    <a:pt x="2257" y="2985"/>
                  </a:lnTo>
                  <a:lnTo>
                    <a:pt x="2296" y="2988"/>
                  </a:lnTo>
                  <a:lnTo>
                    <a:pt x="2333" y="2996"/>
                  </a:lnTo>
                  <a:lnTo>
                    <a:pt x="2368" y="3011"/>
                  </a:lnTo>
                  <a:lnTo>
                    <a:pt x="2400" y="3031"/>
                  </a:lnTo>
                  <a:lnTo>
                    <a:pt x="2428" y="3056"/>
                  </a:lnTo>
                  <a:lnTo>
                    <a:pt x="2453" y="3084"/>
                  </a:lnTo>
                  <a:lnTo>
                    <a:pt x="2472" y="3116"/>
                  </a:lnTo>
                  <a:lnTo>
                    <a:pt x="2487" y="3150"/>
                  </a:lnTo>
                  <a:lnTo>
                    <a:pt x="2496" y="3188"/>
                  </a:lnTo>
                  <a:lnTo>
                    <a:pt x="2499" y="3227"/>
                  </a:lnTo>
                  <a:lnTo>
                    <a:pt x="2499" y="3419"/>
                  </a:lnTo>
                  <a:lnTo>
                    <a:pt x="2496" y="3441"/>
                  </a:lnTo>
                  <a:lnTo>
                    <a:pt x="2488" y="3460"/>
                  </a:lnTo>
                  <a:lnTo>
                    <a:pt x="2475" y="3477"/>
                  </a:lnTo>
                  <a:lnTo>
                    <a:pt x="2459" y="3489"/>
                  </a:lnTo>
                  <a:lnTo>
                    <a:pt x="2440" y="3497"/>
                  </a:lnTo>
                  <a:lnTo>
                    <a:pt x="2418" y="3500"/>
                  </a:lnTo>
                  <a:lnTo>
                    <a:pt x="586" y="3500"/>
                  </a:lnTo>
                  <a:lnTo>
                    <a:pt x="565" y="3497"/>
                  </a:lnTo>
                  <a:lnTo>
                    <a:pt x="546" y="3489"/>
                  </a:lnTo>
                  <a:lnTo>
                    <a:pt x="529" y="3477"/>
                  </a:lnTo>
                  <a:lnTo>
                    <a:pt x="516" y="3460"/>
                  </a:lnTo>
                  <a:lnTo>
                    <a:pt x="509" y="3441"/>
                  </a:lnTo>
                  <a:lnTo>
                    <a:pt x="506" y="3419"/>
                  </a:lnTo>
                  <a:lnTo>
                    <a:pt x="506" y="3227"/>
                  </a:lnTo>
                  <a:lnTo>
                    <a:pt x="509" y="3188"/>
                  </a:lnTo>
                  <a:lnTo>
                    <a:pt x="518" y="3150"/>
                  </a:lnTo>
                  <a:lnTo>
                    <a:pt x="532" y="3116"/>
                  </a:lnTo>
                  <a:lnTo>
                    <a:pt x="552" y="3084"/>
                  </a:lnTo>
                  <a:lnTo>
                    <a:pt x="577" y="3056"/>
                  </a:lnTo>
                  <a:lnTo>
                    <a:pt x="605" y="3031"/>
                  </a:lnTo>
                  <a:lnTo>
                    <a:pt x="637" y="3011"/>
                  </a:lnTo>
                  <a:lnTo>
                    <a:pt x="672" y="2996"/>
                  </a:lnTo>
                  <a:lnTo>
                    <a:pt x="709" y="2988"/>
                  </a:lnTo>
                  <a:lnTo>
                    <a:pt x="749" y="2985"/>
                  </a:lnTo>
                  <a:lnTo>
                    <a:pt x="899" y="2985"/>
                  </a:lnTo>
                  <a:lnTo>
                    <a:pt x="899" y="2612"/>
                  </a:lnTo>
                  <a:lnTo>
                    <a:pt x="902" y="2590"/>
                  </a:lnTo>
                  <a:lnTo>
                    <a:pt x="911" y="2571"/>
                  </a:lnTo>
                  <a:lnTo>
                    <a:pt x="924" y="2554"/>
                  </a:lnTo>
                  <a:lnTo>
                    <a:pt x="941" y="2541"/>
                  </a:lnTo>
                  <a:lnTo>
                    <a:pt x="961" y="2534"/>
                  </a:lnTo>
                  <a:lnTo>
                    <a:pt x="962" y="2534"/>
                  </a:lnTo>
                  <a:lnTo>
                    <a:pt x="1006" y="2521"/>
                  </a:lnTo>
                  <a:lnTo>
                    <a:pt x="1048" y="2503"/>
                  </a:lnTo>
                  <a:lnTo>
                    <a:pt x="1086" y="2480"/>
                  </a:lnTo>
                  <a:lnTo>
                    <a:pt x="1121" y="2453"/>
                  </a:lnTo>
                  <a:lnTo>
                    <a:pt x="1153" y="2422"/>
                  </a:lnTo>
                  <a:lnTo>
                    <a:pt x="1180" y="2388"/>
                  </a:lnTo>
                  <a:lnTo>
                    <a:pt x="1204" y="2351"/>
                  </a:lnTo>
                  <a:lnTo>
                    <a:pt x="1223" y="2312"/>
                  </a:lnTo>
                  <a:lnTo>
                    <a:pt x="1236" y="2271"/>
                  </a:lnTo>
                  <a:lnTo>
                    <a:pt x="1245" y="2227"/>
                  </a:lnTo>
                  <a:lnTo>
                    <a:pt x="1249" y="2183"/>
                  </a:lnTo>
                  <a:lnTo>
                    <a:pt x="1248" y="2138"/>
                  </a:lnTo>
                  <a:lnTo>
                    <a:pt x="1189" y="2111"/>
                  </a:lnTo>
                  <a:lnTo>
                    <a:pt x="1131" y="2078"/>
                  </a:lnTo>
                  <a:lnTo>
                    <a:pt x="1076" y="2040"/>
                  </a:lnTo>
                  <a:lnTo>
                    <a:pt x="1021" y="1995"/>
                  </a:lnTo>
                  <a:lnTo>
                    <a:pt x="969" y="1945"/>
                  </a:lnTo>
                  <a:lnTo>
                    <a:pt x="918" y="1891"/>
                  </a:lnTo>
                  <a:lnTo>
                    <a:pt x="870" y="1831"/>
                  </a:lnTo>
                  <a:lnTo>
                    <a:pt x="823" y="1766"/>
                  </a:lnTo>
                  <a:lnTo>
                    <a:pt x="778" y="1695"/>
                  </a:lnTo>
                  <a:lnTo>
                    <a:pt x="739" y="1625"/>
                  </a:lnTo>
                  <a:lnTo>
                    <a:pt x="703" y="1552"/>
                  </a:lnTo>
                  <a:lnTo>
                    <a:pt x="669" y="1475"/>
                  </a:lnTo>
                  <a:lnTo>
                    <a:pt x="595" y="1432"/>
                  </a:lnTo>
                  <a:lnTo>
                    <a:pt x="525" y="1384"/>
                  </a:lnTo>
                  <a:lnTo>
                    <a:pt x="457" y="1332"/>
                  </a:lnTo>
                  <a:lnTo>
                    <a:pt x="394" y="1276"/>
                  </a:lnTo>
                  <a:lnTo>
                    <a:pt x="335" y="1215"/>
                  </a:lnTo>
                  <a:lnTo>
                    <a:pt x="279" y="1152"/>
                  </a:lnTo>
                  <a:lnTo>
                    <a:pt x="228" y="1084"/>
                  </a:lnTo>
                  <a:lnTo>
                    <a:pt x="181" y="1014"/>
                  </a:lnTo>
                  <a:lnTo>
                    <a:pt x="139" y="941"/>
                  </a:lnTo>
                  <a:lnTo>
                    <a:pt x="102" y="864"/>
                  </a:lnTo>
                  <a:lnTo>
                    <a:pt x="69" y="787"/>
                  </a:lnTo>
                  <a:lnTo>
                    <a:pt x="42" y="706"/>
                  </a:lnTo>
                  <a:lnTo>
                    <a:pt x="20" y="624"/>
                  </a:lnTo>
                  <a:lnTo>
                    <a:pt x="3" y="540"/>
                  </a:lnTo>
                  <a:lnTo>
                    <a:pt x="0" y="504"/>
                  </a:lnTo>
                  <a:lnTo>
                    <a:pt x="2" y="468"/>
                  </a:lnTo>
                  <a:lnTo>
                    <a:pt x="9" y="433"/>
                  </a:lnTo>
                  <a:lnTo>
                    <a:pt x="21" y="399"/>
                  </a:lnTo>
                  <a:lnTo>
                    <a:pt x="38" y="367"/>
                  </a:lnTo>
                  <a:lnTo>
                    <a:pt x="60" y="337"/>
                  </a:lnTo>
                  <a:lnTo>
                    <a:pt x="86" y="311"/>
                  </a:lnTo>
                  <a:lnTo>
                    <a:pt x="116" y="290"/>
                  </a:lnTo>
                  <a:lnTo>
                    <a:pt x="147" y="272"/>
                  </a:lnTo>
                  <a:lnTo>
                    <a:pt x="181" y="259"/>
                  </a:lnTo>
                  <a:lnTo>
                    <a:pt x="216" y="251"/>
                  </a:lnTo>
                  <a:lnTo>
                    <a:pt x="253" y="248"/>
                  </a:lnTo>
                  <a:lnTo>
                    <a:pt x="498" y="248"/>
                  </a:lnTo>
                  <a:lnTo>
                    <a:pt x="498" y="172"/>
                  </a:lnTo>
                  <a:lnTo>
                    <a:pt x="500" y="141"/>
                  </a:lnTo>
                  <a:lnTo>
                    <a:pt x="509" y="111"/>
                  </a:lnTo>
                  <a:lnTo>
                    <a:pt x="522" y="85"/>
                  </a:lnTo>
                  <a:lnTo>
                    <a:pt x="539" y="62"/>
                  </a:lnTo>
                  <a:lnTo>
                    <a:pt x="559" y="40"/>
                  </a:lnTo>
                  <a:lnTo>
                    <a:pt x="583" y="23"/>
                  </a:lnTo>
                  <a:lnTo>
                    <a:pt x="610" y="11"/>
                  </a:lnTo>
                  <a:lnTo>
                    <a:pt x="638" y="3"/>
                  </a:lnTo>
                  <a:lnTo>
                    <a:pt x="669" y="0"/>
                  </a:lnTo>
                  <a:close/>
                </a:path>
              </a:pathLst>
            </a:custGeom>
            <a:grpFill/>
            <a:ln w="0">
              <a:noFill/>
              <a:prstDash val="solid"/>
              <a:round/>
              <a:headEnd/>
              <a:tailEnd/>
            </a:ln>
          </p:spPr>
          <p:txBody>
            <a:bodyPr vert="horz" wrap="square" lIns="63305" tIns="31652" rIns="63305" bIns="31652"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46" dirty="0">
                <a:latin typeface="Nexa" panose="02000500000000000000" pitchFamily="2" charset="77"/>
              </a:endParaRPr>
            </a:p>
          </p:txBody>
        </p:sp>
        <p:sp>
          <p:nvSpPr>
            <p:cNvPr id="16" name="Freeform 15">
              <a:extLst>
                <a:ext uri="{FF2B5EF4-FFF2-40B4-BE49-F238E27FC236}">
                  <a16:creationId xmlns:a16="http://schemas.microsoft.com/office/drawing/2014/main" id="{595DC003-B32A-994C-BFDE-90EAB8914B5E}"/>
                </a:ext>
              </a:extLst>
            </p:cNvPr>
            <p:cNvSpPr>
              <a:spLocks noEditPoints="1"/>
            </p:cNvSpPr>
            <p:nvPr/>
          </p:nvSpPr>
          <p:spPr bwMode="auto">
            <a:xfrm>
              <a:off x="10221913" y="1990726"/>
              <a:ext cx="157163" cy="152400"/>
            </a:xfrm>
            <a:custGeom>
              <a:avLst/>
              <a:gdLst>
                <a:gd name="T0" fmla="*/ 440 w 991"/>
                <a:gd name="T1" fmla="*/ 377 h 951"/>
                <a:gd name="T2" fmla="*/ 415 w 991"/>
                <a:gd name="T3" fmla="*/ 406 h 951"/>
                <a:gd name="T4" fmla="*/ 379 w 991"/>
                <a:gd name="T5" fmla="*/ 421 h 951"/>
                <a:gd name="T6" fmla="*/ 345 w 991"/>
                <a:gd name="T7" fmla="*/ 527 h 951"/>
                <a:gd name="T8" fmla="*/ 365 w 991"/>
                <a:gd name="T9" fmla="*/ 560 h 951"/>
                <a:gd name="T10" fmla="*/ 368 w 991"/>
                <a:gd name="T11" fmla="*/ 598 h 951"/>
                <a:gd name="T12" fmla="*/ 458 w 991"/>
                <a:gd name="T13" fmla="*/ 664 h 951"/>
                <a:gd name="T14" fmla="*/ 495 w 991"/>
                <a:gd name="T15" fmla="*/ 654 h 951"/>
                <a:gd name="T16" fmla="*/ 534 w 991"/>
                <a:gd name="T17" fmla="*/ 664 h 951"/>
                <a:gd name="T18" fmla="*/ 623 w 991"/>
                <a:gd name="T19" fmla="*/ 598 h 951"/>
                <a:gd name="T20" fmla="*/ 626 w 991"/>
                <a:gd name="T21" fmla="*/ 560 h 951"/>
                <a:gd name="T22" fmla="*/ 646 w 991"/>
                <a:gd name="T23" fmla="*/ 527 h 951"/>
                <a:gd name="T24" fmla="*/ 612 w 991"/>
                <a:gd name="T25" fmla="*/ 421 h 951"/>
                <a:gd name="T26" fmla="*/ 576 w 991"/>
                <a:gd name="T27" fmla="*/ 406 h 951"/>
                <a:gd name="T28" fmla="*/ 552 w 991"/>
                <a:gd name="T29" fmla="*/ 377 h 951"/>
                <a:gd name="T30" fmla="*/ 495 w 991"/>
                <a:gd name="T31" fmla="*/ 0 h 951"/>
                <a:gd name="T32" fmla="*/ 530 w 991"/>
                <a:gd name="T33" fmla="*/ 9 h 951"/>
                <a:gd name="T34" fmla="*/ 558 w 991"/>
                <a:gd name="T35" fmla="*/ 30 h 951"/>
                <a:gd name="T36" fmla="*/ 678 w 991"/>
                <a:gd name="T37" fmla="*/ 267 h 951"/>
                <a:gd name="T38" fmla="*/ 940 w 991"/>
                <a:gd name="T39" fmla="*/ 308 h 951"/>
                <a:gd name="T40" fmla="*/ 969 w 991"/>
                <a:gd name="T41" fmla="*/ 327 h 951"/>
                <a:gd name="T42" fmla="*/ 987 w 991"/>
                <a:gd name="T43" fmla="*/ 358 h 951"/>
                <a:gd name="T44" fmla="*/ 991 w 991"/>
                <a:gd name="T45" fmla="*/ 394 h 951"/>
                <a:gd name="T46" fmla="*/ 978 w 991"/>
                <a:gd name="T47" fmla="*/ 426 h 951"/>
                <a:gd name="T48" fmla="*/ 790 w 991"/>
                <a:gd name="T49" fmla="*/ 613 h 951"/>
                <a:gd name="T50" fmla="*/ 833 w 991"/>
                <a:gd name="T51" fmla="*/ 875 h 951"/>
                <a:gd name="T52" fmla="*/ 823 w 991"/>
                <a:gd name="T53" fmla="*/ 909 h 951"/>
                <a:gd name="T54" fmla="*/ 800 w 991"/>
                <a:gd name="T55" fmla="*/ 936 h 951"/>
                <a:gd name="T56" fmla="*/ 769 w 991"/>
                <a:gd name="T57" fmla="*/ 949 h 951"/>
                <a:gd name="T58" fmla="*/ 733 w 991"/>
                <a:gd name="T59" fmla="*/ 949 h 951"/>
                <a:gd name="T60" fmla="*/ 495 w 991"/>
                <a:gd name="T61" fmla="*/ 827 h 951"/>
                <a:gd name="T62" fmla="*/ 260 w 991"/>
                <a:gd name="T63" fmla="*/ 948 h 951"/>
                <a:gd name="T64" fmla="*/ 225 w 991"/>
                <a:gd name="T65" fmla="*/ 950 h 951"/>
                <a:gd name="T66" fmla="*/ 192 w 991"/>
                <a:gd name="T67" fmla="*/ 936 h 951"/>
                <a:gd name="T68" fmla="*/ 168 w 991"/>
                <a:gd name="T69" fmla="*/ 909 h 951"/>
                <a:gd name="T70" fmla="*/ 158 w 991"/>
                <a:gd name="T71" fmla="*/ 875 h 951"/>
                <a:gd name="T72" fmla="*/ 202 w 991"/>
                <a:gd name="T73" fmla="*/ 613 h 951"/>
                <a:gd name="T74" fmla="*/ 13 w 991"/>
                <a:gd name="T75" fmla="*/ 426 h 951"/>
                <a:gd name="T76" fmla="*/ 0 w 991"/>
                <a:gd name="T77" fmla="*/ 394 h 951"/>
                <a:gd name="T78" fmla="*/ 3 w 991"/>
                <a:gd name="T79" fmla="*/ 358 h 951"/>
                <a:gd name="T80" fmla="*/ 22 w 991"/>
                <a:gd name="T81" fmla="*/ 327 h 951"/>
                <a:gd name="T82" fmla="*/ 52 w 991"/>
                <a:gd name="T83" fmla="*/ 308 h 951"/>
                <a:gd name="T84" fmla="*/ 314 w 991"/>
                <a:gd name="T85" fmla="*/ 267 h 951"/>
                <a:gd name="T86" fmla="*/ 433 w 991"/>
                <a:gd name="T87" fmla="*/ 30 h 951"/>
                <a:gd name="T88" fmla="*/ 460 w 991"/>
                <a:gd name="T89" fmla="*/ 9 h 951"/>
                <a:gd name="T90" fmla="*/ 495 w 991"/>
                <a:gd name="T91"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1" h="951">
                  <a:moveTo>
                    <a:pt x="495" y="264"/>
                  </a:moveTo>
                  <a:lnTo>
                    <a:pt x="440" y="377"/>
                  </a:lnTo>
                  <a:lnTo>
                    <a:pt x="430" y="394"/>
                  </a:lnTo>
                  <a:lnTo>
                    <a:pt x="415" y="406"/>
                  </a:lnTo>
                  <a:lnTo>
                    <a:pt x="398" y="416"/>
                  </a:lnTo>
                  <a:lnTo>
                    <a:pt x="379" y="421"/>
                  </a:lnTo>
                  <a:lnTo>
                    <a:pt x="255" y="439"/>
                  </a:lnTo>
                  <a:lnTo>
                    <a:pt x="345" y="527"/>
                  </a:lnTo>
                  <a:lnTo>
                    <a:pt x="357" y="542"/>
                  </a:lnTo>
                  <a:lnTo>
                    <a:pt x="365" y="560"/>
                  </a:lnTo>
                  <a:lnTo>
                    <a:pt x="369" y="579"/>
                  </a:lnTo>
                  <a:lnTo>
                    <a:pt x="368" y="598"/>
                  </a:lnTo>
                  <a:lnTo>
                    <a:pt x="347" y="722"/>
                  </a:lnTo>
                  <a:lnTo>
                    <a:pt x="458" y="664"/>
                  </a:lnTo>
                  <a:lnTo>
                    <a:pt x="476" y="657"/>
                  </a:lnTo>
                  <a:lnTo>
                    <a:pt x="495" y="654"/>
                  </a:lnTo>
                  <a:lnTo>
                    <a:pt x="514" y="657"/>
                  </a:lnTo>
                  <a:lnTo>
                    <a:pt x="534" y="664"/>
                  </a:lnTo>
                  <a:lnTo>
                    <a:pt x="644" y="722"/>
                  </a:lnTo>
                  <a:lnTo>
                    <a:pt x="623" y="598"/>
                  </a:lnTo>
                  <a:lnTo>
                    <a:pt x="623" y="579"/>
                  </a:lnTo>
                  <a:lnTo>
                    <a:pt x="626" y="560"/>
                  </a:lnTo>
                  <a:lnTo>
                    <a:pt x="634" y="542"/>
                  </a:lnTo>
                  <a:lnTo>
                    <a:pt x="646" y="527"/>
                  </a:lnTo>
                  <a:lnTo>
                    <a:pt x="736" y="439"/>
                  </a:lnTo>
                  <a:lnTo>
                    <a:pt x="612" y="421"/>
                  </a:lnTo>
                  <a:lnTo>
                    <a:pt x="593" y="416"/>
                  </a:lnTo>
                  <a:lnTo>
                    <a:pt x="576" y="406"/>
                  </a:lnTo>
                  <a:lnTo>
                    <a:pt x="562" y="394"/>
                  </a:lnTo>
                  <a:lnTo>
                    <a:pt x="552" y="377"/>
                  </a:lnTo>
                  <a:lnTo>
                    <a:pt x="495" y="264"/>
                  </a:lnTo>
                  <a:close/>
                  <a:moveTo>
                    <a:pt x="495" y="0"/>
                  </a:moveTo>
                  <a:lnTo>
                    <a:pt x="513" y="2"/>
                  </a:lnTo>
                  <a:lnTo>
                    <a:pt x="530" y="9"/>
                  </a:lnTo>
                  <a:lnTo>
                    <a:pt x="545" y="18"/>
                  </a:lnTo>
                  <a:lnTo>
                    <a:pt x="558" y="30"/>
                  </a:lnTo>
                  <a:lnTo>
                    <a:pt x="569" y="46"/>
                  </a:lnTo>
                  <a:lnTo>
                    <a:pt x="678" y="267"/>
                  </a:lnTo>
                  <a:lnTo>
                    <a:pt x="922" y="302"/>
                  </a:lnTo>
                  <a:lnTo>
                    <a:pt x="940" y="308"/>
                  </a:lnTo>
                  <a:lnTo>
                    <a:pt x="956" y="315"/>
                  </a:lnTo>
                  <a:lnTo>
                    <a:pt x="969" y="327"/>
                  </a:lnTo>
                  <a:lnTo>
                    <a:pt x="980" y="342"/>
                  </a:lnTo>
                  <a:lnTo>
                    <a:pt x="987" y="358"/>
                  </a:lnTo>
                  <a:lnTo>
                    <a:pt x="991" y="376"/>
                  </a:lnTo>
                  <a:lnTo>
                    <a:pt x="991" y="394"/>
                  </a:lnTo>
                  <a:lnTo>
                    <a:pt x="986" y="411"/>
                  </a:lnTo>
                  <a:lnTo>
                    <a:pt x="978" y="426"/>
                  </a:lnTo>
                  <a:lnTo>
                    <a:pt x="967" y="440"/>
                  </a:lnTo>
                  <a:lnTo>
                    <a:pt x="790" y="613"/>
                  </a:lnTo>
                  <a:lnTo>
                    <a:pt x="832" y="857"/>
                  </a:lnTo>
                  <a:lnTo>
                    <a:pt x="833" y="875"/>
                  </a:lnTo>
                  <a:lnTo>
                    <a:pt x="829" y="892"/>
                  </a:lnTo>
                  <a:lnTo>
                    <a:pt x="823" y="909"/>
                  </a:lnTo>
                  <a:lnTo>
                    <a:pt x="812" y="924"/>
                  </a:lnTo>
                  <a:lnTo>
                    <a:pt x="800" y="936"/>
                  </a:lnTo>
                  <a:lnTo>
                    <a:pt x="785" y="944"/>
                  </a:lnTo>
                  <a:lnTo>
                    <a:pt x="769" y="949"/>
                  </a:lnTo>
                  <a:lnTo>
                    <a:pt x="752" y="951"/>
                  </a:lnTo>
                  <a:lnTo>
                    <a:pt x="733" y="949"/>
                  </a:lnTo>
                  <a:lnTo>
                    <a:pt x="714" y="942"/>
                  </a:lnTo>
                  <a:lnTo>
                    <a:pt x="495" y="827"/>
                  </a:lnTo>
                  <a:lnTo>
                    <a:pt x="277" y="942"/>
                  </a:lnTo>
                  <a:lnTo>
                    <a:pt x="260" y="948"/>
                  </a:lnTo>
                  <a:lnTo>
                    <a:pt x="242" y="951"/>
                  </a:lnTo>
                  <a:lnTo>
                    <a:pt x="225" y="950"/>
                  </a:lnTo>
                  <a:lnTo>
                    <a:pt x="208" y="945"/>
                  </a:lnTo>
                  <a:lnTo>
                    <a:pt x="192" y="936"/>
                  </a:lnTo>
                  <a:lnTo>
                    <a:pt x="178" y="924"/>
                  </a:lnTo>
                  <a:lnTo>
                    <a:pt x="168" y="909"/>
                  </a:lnTo>
                  <a:lnTo>
                    <a:pt x="161" y="892"/>
                  </a:lnTo>
                  <a:lnTo>
                    <a:pt x="158" y="875"/>
                  </a:lnTo>
                  <a:lnTo>
                    <a:pt x="159" y="857"/>
                  </a:lnTo>
                  <a:lnTo>
                    <a:pt x="202" y="613"/>
                  </a:lnTo>
                  <a:lnTo>
                    <a:pt x="25" y="440"/>
                  </a:lnTo>
                  <a:lnTo>
                    <a:pt x="13" y="426"/>
                  </a:lnTo>
                  <a:lnTo>
                    <a:pt x="4" y="411"/>
                  </a:lnTo>
                  <a:lnTo>
                    <a:pt x="0" y="394"/>
                  </a:lnTo>
                  <a:lnTo>
                    <a:pt x="0" y="376"/>
                  </a:lnTo>
                  <a:lnTo>
                    <a:pt x="3" y="358"/>
                  </a:lnTo>
                  <a:lnTo>
                    <a:pt x="12" y="342"/>
                  </a:lnTo>
                  <a:lnTo>
                    <a:pt x="22" y="327"/>
                  </a:lnTo>
                  <a:lnTo>
                    <a:pt x="36" y="315"/>
                  </a:lnTo>
                  <a:lnTo>
                    <a:pt x="52" y="308"/>
                  </a:lnTo>
                  <a:lnTo>
                    <a:pt x="69" y="302"/>
                  </a:lnTo>
                  <a:lnTo>
                    <a:pt x="314" y="267"/>
                  </a:lnTo>
                  <a:lnTo>
                    <a:pt x="423" y="46"/>
                  </a:lnTo>
                  <a:lnTo>
                    <a:pt x="433" y="30"/>
                  </a:lnTo>
                  <a:lnTo>
                    <a:pt x="446" y="18"/>
                  </a:lnTo>
                  <a:lnTo>
                    <a:pt x="460" y="9"/>
                  </a:lnTo>
                  <a:lnTo>
                    <a:pt x="477" y="2"/>
                  </a:lnTo>
                  <a:lnTo>
                    <a:pt x="495" y="0"/>
                  </a:lnTo>
                  <a:close/>
                </a:path>
              </a:pathLst>
            </a:custGeom>
            <a:grpFill/>
            <a:ln w="0">
              <a:noFill/>
              <a:prstDash val="solid"/>
              <a:round/>
              <a:headEnd/>
              <a:tailEnd/>
            </a:ln>
          </p:spPr>
          <p:txBody>
            <a:bodyPr vert="horz" wrap="square" lIns="63305" tIns="31652" rIns="63305" bIns="31652"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46">
                <a:latin typeface="Nexa" panose="02000500000000000000" pitchFamily="2" charset="77"/>
              </a:endParaRPr>
            </a:p>
          </p:txBody>
        </p:sp>
      </p:grpSp>
      <p:grpSp>
        <p:nvGrpSpPr>
          <p:cNvPr id="17" name="Graphique 128">
            <a:extLst>
              <a:ext uri="{FF2B5EF4-FFF2-40B4-BE49-F238E27FC236}">
                <a16:creationId xmlns:a16="http://schemas.microsoft.com/office/drawing/2014/main" id="{E5141793-C318-E94D-9EFE-AF899C9FD830}"/>
              </a:ext>
            </a:extLst>
          </p:cNvPr>
          <p:cNvGrpSpPr/>
          <p:nvPr>
            <p:custDataLst>
              <p:tags r:id="rId3"/>
            </p:custDataLst>
          </p:nvPr>
        </p:nvGrpSpPr>
        <p:grpSpPr>
          <a:xfrm>
            <a:off x="196226" y="1759119"/>
            <a:ext cx="617024" cy="683823"/>
            <a:chOff x="5772167" y="3447453"/>
            <a:chExt cx="407894" cy="466165"/>
          </a:xfrm>
          <a:solidFill>
            <a:schemeClr val="tx2"/>
          </a:solidFill>
        </p:grpSpPr>
        <p:sp>
          <p:nvSpPr>
            <p:cNvPr id="18" name="Forme libre 63">
              <a:extLst>
                <a:ext uri="{FF2B5EF4-FFF2-40B4-BE49-F238E27FC236}">
                  <a16:creationId xmlns:a16="http://schemas.microsoft.com/office/drawing/2014/main" id="{13C06DE0-8D6E-BD4F-8495-FC900A8C7C5F}"/>
                </a:ext>
              </a:extLst>
            </p:cNvPr>
            <p:cNvSpPr/>
            <p:nvPr/>
          </p:nvSpPr>
          <p:spPr>
            <a:xfrm>
              <a:off x="5772167" y="3505724"/>
              <a:ext cx="233082" cy="407894"/>
            </a:xfrm>
            <a:custGeom>
              <a:avLst/>
              <a:gdLst>
                <a:gd name="connsiteX0" fmla="*/ 116541 w 233082"/>
                <a:gd name="connsiteY0" fmla="*/ 407895 h 407894"/>
                <a:gd name="connsiteX1" fmla="*/ 109743 w 233082"/>
                <a:gd name="connsiteY1" fmla="*/ 404981 h 407894"/>
                <a:gd name="connsiteX2" fmla="*/ 80608 w 233082"/>
                <a:gd name="connsiteY2" fmla="*/ 375846 h 407894"/>
                <a:gd name="connsiteX3" fmla="*/ 77694 w 233082"/>
                <a:gd name="connsiteY3" fmla="*/ 369048 h 407894"/>
                <a:gd name="connsiteX4" fmla="*/ 77694 w 233082"/>
                <a:gd name="connsiteY4" fmla="*/ 343797 h 407894"/>
                <a:gd name="connsiteX5" fmla="*/ 61184 w 233082"/>
                <a:gd name="connsiteY5" fmla="*/ 327287 h 407894"/>
                <a:gd name="connsiteX6" fmla="*/ 61184 w 233082"/>
                <a:gd name="connsiteY6" fmla="*/ 313691 h 407894"/>
                <a:gd name="connsiteX7" fmla="*/ 77694 w 233082"/>
                <a:gd name="connsiteY7" fmla="*/ 297180 h 407894"/>
                <a:gd name="connsiteX8" fmla="*/ 77694 w 233082"/>
                <a:gd name="connsiteY8" fmla="*/ 285526 h 407894"/>
                <a:gd name="connsiteX9" fmla="*/ 61184 w 233082"/>
                <a:gd name="connsiteY9" fmla="*/ 269016 h 407894"/>
                <a:gd name="connsiteX10" fmla="*/ 58271 w 233082"/>
                <a:gd name="connsiteY10" fmla="*/ 262218 h 407894"/>
                <a:gd name="connsiteX11" fmla="*/ 61184 w 233082"/>
                <a:gd name="connsiteY11" fmla="*/ 255420 h 407894"/>
                <a:gd name="connsiteX12" fmla="*/ 77694 w 233082"/>
                <a:gd name="connsiteY12" fmla="*/ 238910 h 407894"/>
                <a:gd name="connsiteX13" fmla="*/ 77694 w 233082"/>
                <a:gd name="connsiteY13" fmla="*/ 226284 h 407894"/>
                <a:gd name="connsiteX14" fmla="*/ 0 w 233082"/>
                <a:gd name="connsiteY14" fmla="*/ 116541 h 407894"/>
                <a:gd name="connsiteX15" fmla="*/ 116541 w 233082"/>
                <a:gd name="connsiteY15" fmla="*/ 0 h 407894"/>
                <a:gd name="connsiteX16" fmla="*/ 233083 w 233082"/>
                <a:gd name="connsiteY16" fmla="*/ 116541 h 407894"/>
                <a:gd name="connsiteX17" fmla="*/ 155388 w 233082"/>
                <a:gd name="connsiteY17" fmla="*/ 226284 h 407894"/>
                <a:gd name="connsiteX18" fmla="*/ 155388 w 233082"/>
                <a:gd name="connsiteY18" fmla="*/ 369048 h 407894"/>
                <a:gd name="connsiteX19" fmla="*/ 152475 w 233082"/>
                <a:gd name="connsiteY19" fmla="*/ 375846 h 407894"/>
                <a:gd name="connsiteX20" fmla="*/ 123340 w 233082"/>
                <a:gd name="connsiteY20" fmla="*/ 404981 h 407894"/>
                <a:gd name="connsiteX21" fmla="*/ 116541 w 233082"/>
                <a:gd name="connsiteY21" fmla="*/ 407895 h 407894"/>
                <a:gd name="connsiteX22" fmla="*/ 97118 w 233082"/>
                <a:gd name="connsiteY22" fmla="*/ 365163 h 407894"/>
                <a:gd name="connsiteX23" fmla="*/ 116541 w 233082"/>
                <a:gd name="connsiteY23" fmla="*/ 384587 h 407894"/>
                <a:gd name="connsiteX24" fmla="*/ 135965 w 233082"/>
                <a:gd name="connsiteY24" fmla="*/ 365163 h 407894"/>
                <a:gd name="connsiteX25" fmla="*/ 135965 w 233082"/>
                <a:gd name="connsiteY25" fmla="*/ 219486 h 407894"/>
                <a:gd name="connsiteX26" fmla="*/ 142763 w 233082"/>
                <a:gd name="connsiteY26" fmla="*/ 209774 h 407894"/>
                <a:gd name="connsiteX27" fmla="*/ 213659 w 233082"/>
                <a:gd name="connsiteY27" fmla="*/ 116541 h 407894"/>
                <a:gd name="connsiteX28" fmla="*/ 116541 w 233082"/>
                <a:gd name="connsiteY28" fmla="*/ 19424 h 407894"/>
                <a:gd name="connsiteX29" fmla="*/ 19424 w 233082"/>
                <a:gd name="connsiteY29" fmla="*/ 116541 h 407894"/>
                <a:gd name="connsiteX30" fmla="*/ 90320 w 233082"/>
                <a:gd name="connsiteY30" fmla="*/ 209774 h 407894"/>
                <a:gd name="connsiteX31" fmla="*/ 97118 w 233082"/>
                <a:gd name="connsiteY31" fmla="*/ 219486 h 407894"/>
                <a:gd name="connsiteX32" fmla="*/ 97118 w 233082"/>
                <a:gd name="connsiteY32" fmla="*/ 242795 h 407894"/>
                <a:gd name="connsiteX33" fmla="*/ 94204 w 233082"/>
                <a:gd name="connsiteY33" fmla="*/ 249593 h 407894"/>
                <a:gd name="connsiteX34" fmla="*/ 81579 w 233082"/>
                <a:gd name="connsiteY34" fmla="*/ 262218 h 407894"/>
                <a:gd name="connsiteX35" fmla="*/ 94204 w 233082"/>
                <a:gd name="connsiteY35" fmla="*/ 274843 h 407894"/>
                <a:gd name="connsiteX36" fmla="*/ 97118 w 233082"/>
                <a:gd name="connsiteY36" fmla="*/ 281642 h 407894"/>
                <a:gd name="connsiteX37" fmla="*/ 97118 w 233082"/>
                <a:gd name="connsiteY37" fmla="*/ 301065 h 407894"/>
                <a:gd name="connsiteX38" fmla="*/ 94204 w 233082"/>
                <a:gd name="connsiteY38" fmla="*/ 307863 h 407894"/>
                <a:gd name="connsiteX39" fmla="*/ 81579 w 233082"/>
                <a:gd name="connsiteY39" fmla="*/ 320489 h 407894"/>
                <a:gd name="connsiteX40" fmla="*/ 94204 w 233082"/>
                <a:gd name="connsiteY40" fmla="*/ 333114 h 407894"/>
                <a:gd name="connsiteX41" fmla="*/ 97118 w 233082"/>
                <a:gd name="connsiteY41" fmla="*/ 339912 h 407894"/>
                <a:gd name="connsiteX42" fmla="*/ 97118 w 233082"/>
                <a:gd name="connsiteY42" fmla="*/ 365163 h 407894"/>
                <a:gd name="connsiteX43" fmla="*/ 145677 w 233082"/>
                <a:gd name="connsiteY43" fmla="*/ 369048 h 407894"/>
                <a:gd name="connsiteX44" fmla="*/ 145677 w 233082"/>
                <a:gd name="connsiteY44" fmla="*/ 369048 h 407894"/>
                <a:gd name="connsiteX45" fmla="*/ 145677 w 233082"/>
                <a:gd name="connsiteY45" fmla="*/ 369048 h 40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3082" h="407894">
                  <a:moveTo>
                    <a:pt x="116541" y="407895"/>
                  </a:moveTo>
                  <a:cubicBezTo>
                    <a:pt x="113628" y="407895"/>
                    <a:pt x="111685" y="406924"/>
                    <a:pt x="109743" y="404981"/>
                  </a:cubicBezTo>
                  <a:lnTo>
                    <a:pt x="80608" y="375846"/>
                  </a:lnTo>
                  <a:cubicBezTo>
                    <a:pt x="78665" y="373904"/>
                    <a:pt x="77694" y="371961"/>
                    <a:pt x="77694" y="369048"/>
                  </a:cubicBezTo>
                  <a:lnTo>
                    <a:pt x="77694" y="343797"/>
                  </a:lnTo>
                  <a:lnTo>
                    <a:pt x="61184" y="327287"/>
                  </a:lnTo>
                  <a:cubicBezTo>
                    <a:pt x="57300" y="323402"/>
                    <a:pt x="57300" y="317575"/>
                    <a:pt x="61184" y="313691"/>
                  </a:cubicBezTo>
                  <a:lnTo>
                    <a:pt x="77694" y="297180"/>
                  </a:lnTo>
                  <a:lnTo>
                    <a:pt x="77694" y="285526"/>
                  </a:lnTo>
                  <a:lnTo>
                    <a:pt x="61184" y="269016"/>
                  </a:lnTo>
                  <a:cubicBezTo>
                    <a:pt x="59242" y="267074"/>
                    <a:pt x="58271" y="265132"/>
                    <a:pt x="58271" y="262218"/>
                  </a:cubicBezTo>
                  <a:cubicBezTo>
                    <a:pt x="58271" y="259305"/>
                    <a:pt x="59242" y="257362"/>
                    <a:pt x="61184" y="255420"/>
                  </a:cubicBezTo>
                  <a:lnTo>
                    <a:pt x="77694" y="238910"/>
                  </a:lnTo>
                  <a:lnTo>
                    <a:pt x="77694" y="226284"/>
                  </a:lnTo>
                  <a:cubicBezTo>
                    <a:pt x="32049" y="209774"/>
                    <a:pt x="0" y="166071"/>
                    <a:pt x="0" y="116541"/>
                  </a:cubicBezTo>
                  <a:cubicBezTo>
                    <a:pt x="0" y="52444"/>
                    <a:pt x="52444" y="0"/>
                    <a:pt x="116541" y="0"/>
                  </a:cubicBezTo>
                  <a:cubicBezTo>
                    <a:pt x="180639" y="0"/>
                    <a:pt x="233083" y="52444"/>
                    <a:pt x="233083" y="116541"/>
                  </a:cubicBezTo>
                  <a:cubicBezTo>
                    <a:pt x="233083" y="166071"/>
                    <a:pt x="201034" y="209774"/>
                    <a:pt x="155388" y="226284"/>
                  </a:cubicBezTo>
                  <a:lnTo>
                    <a:pt x="155388" y="369048"/>
                  </a:lnTo>
                  <a:cubicBezTo>
                    <a:pt x="155388" y="371961"/>
                    <a:pt x="154417" y="373904"/>
                    <a:pt x="152475" y="375846"/>
                  </a:cubicBezTo>
                  <a:lnTo>
                    <a:pt x="123340" y="404981"/>
                  </a:lnTo>
                  <a:cubicBezTo>
                    <a:pt x="121397" y="406924"/>
                    <a:pt x="119455" y="407895"/>
                    <a:pt x="116541" y="407895"/>
                  </a:cubicBezTo>
                  <a:close/>
                  <a:moveTo>
                    <a:pt x="97118" y="365163"/>
                  </a:moveTo>
                  <a:lnTo>
                    <a:pt x="116541" y="384587"/>
                  </a:lnTo>
                  <a:lnTo>
                    <a:pt x="135965" y="365163"/>
                  </a:lnTo>
                  <a:lnTo>
                    <a:pt x="135965" y="219486"/>
                  </a:lnTo>
                  <a:cubicBezTo>
                    <a:pt x="135965" y="215602"/>
                    <a:pt x="138878" y="211717"/>
                    <a:pt x="142763" y="209774"/>
                  </a:cubicBezTo>
                  <a:cubicBezTo>
                    <a:pt x="184524" y="198120"/>
                    <a:pt x="213659" y="159273"/>
                    <a:pt x="213659" y="116541"/>
                  </a:cubicBezTo>
                  <a:cubicBezTo>
                    <a:pt x="213659" y="63127"/>
                    <a:pt x="169956" y="19424"/>
                    <a:pt x="116541" y="19424"/>
                  </a:cubicBezTo>
                  <a:cubicBezTo>
                    <a:pt x="63127" y="19424"/>
                    <a:pt x="19424" y="63127"/>
                    <a:pt x="19424" y="116541"/>
                  </a:cubicBezTo>
                  <a:cubicBezTo>
                    <a:pt x="19424" y="159273"/>
                    <a:pt x="48559" y="198120"/>
                    <a:pt x="90320" y="209774"/>
                  </a:cubicBezTo>
                  <a:cubicBezTo>
                    <a:pt x="94204" y="210746"/>
                    <a:pt x="97118" y="214630"/>
                    <a:pt x="97118" y="219486"/>
                  </a:cubicBezTo>
                  <a:lnTo>
                    <a:pt x="97118" y="242795"/>
                  </a:lnTo>
                  <a:cubicBezTo>
                    <a:pt x="97118" y="245708"/>
                    <a:pt x="96147" y="247650"/>
                    <a:pt x="94204" y="249593"/>
                  </a:cubicBezTo>
                  <a:lnTo>
                    <a:pt x="81579" y="262218"/>
                  </a:lnTo>
                  <a:lnTo>
                    <a:pt x="94204" y="274843"/>
                  </a:lnTo>
                  <a:cubicBezTo>
                    <a:pt x="96147" y="276786"/>
                    <a:pt x="97118" y="278728"/>
                    <a:pt x="97118" y="281642"/>
                  </a:cubicBezTo>
                  <a:lnTo>
                    <a:pt x="97118" y="301065"/>
                  </a:lnTo>
                  <a:cubicBezTo>
                    <a:pt x="97118" y="303979"/>
                    <a:pt x="96147" y="305921"/>
                    <a:pt x="94204" y="307863"/>
                  </a:cubicBezTo>
                  <a:lnTo>
                    <a:pt x="81579" y="320489"/>
                  </a:lnTo>
                  <a:lnTo>
                    <a:pt x="94204" y="333114"/>
                  </a:lnTo>
                  <a:cubicBezTo>
                    <a:pt x="96147" y="335056"/>
                    <a:pt x="97118" y="336999"/>
                    <a:pt x="97118" y="339912"/>
                  </a:cubicBezTo>
                  <a:lnTo>
                    <a:pt x="97118" y="365163"/>
                  </a:lnTo>
                  <a:close/>
                  <a:moveTo>
                    <a:pt x="145677" y="369048"/>
                  </a:moveTo>
                  <a:lnTo>
                    <a:pt x="145677" y="369048"/>
                  </a:lnTo>
                  <a:lnTo>
                    <a:pt x="145677" y="369048"/>
                  </a:lnTo>
                  <a:close/>
                </a:path>
              </a:pathLst>
            </a:custGeom>
            <a:grp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a:p>
          </p:txBody>
        </p:sp>
        <p:sp>
          <p:nvSpPr>
            <p:cNvPr id="19" name="Forme libre 64">
              <a:extLst>
                <a:ext uri="{FF2B5EF4-FFF2-40B4-BE49-F238E27FC236}">
                  <a16:creationId xmlns:a16="http://schemas.microsoft.com/office/drawing/2014/main" id="{D39B6918-D9FD-9744-88F0-D8F429721AB8}"/>
                </a:ext>
              </a:extLst>
            </p:cNvPr>
            <p:cNvSpPr/>
            <p:nvPr/>
          </p:nvSpPr>
          <p:spPr>
            <a:xfrm>
              <a:off x="5849861" y="3544571"/>
              <a:ext cx="77694" cy="77694"/>
            </a:xfrm>
            <a:custGeom>
              <a:avLst/>
              <a:gdLst>
                <a:gd name="connsiteX0" fmla="*/ 38847 w 77694"/>
                <a:gd name="connsiteY0" fmla="*/ 77694 h 77694"/>
                <a:gd name="connsiteX1" fmla="*/ 0 w 77694"/>
                <a:gd name="connsiteY1" fmla="*/ 38847 h 77694"/>
                <a:gd name="connsiteX2" fmla="*/ 38847 w 77694"/>
                <a:gd name="connsiteY2" fmla="*/ 0 h 77694"/>
                <a:gd name="connsiteX3" fmla="*/ 77694 w 77694"/>
                <a:gd name="connsiteY3" fmla="*/ 38847 h 77694"/>
                <a:gd name="connsiteX4" fmla="*/ 38847 w 77694"/>
                <a:gd name="connsiteY4" fmla="*/ 77694 h 77694"/>
                <a:gd name="connsiteX5" fmla="*/ 38847 w 77694"/>
                <a:gd name="connsiteY5" fmla="*/ 19424 h 77694"/>
                <a:gd name="connsiteX6" fmla="*/ 19424 w 77694"/>
                <a:gd name="connsiteY6" fmla="*/ 38847 h 77694"/>
                <a:gd name="connsiteX7" fmla="*/ 38847 w 77694"/>
                <a:gd name="connsiteY7" fmla="*/ 58271 h 77694"/>
                <a:gd name="connsiteX8" fmla="*/ 58271 w 77694"/>
                <a:gd name="connsiteY8" fmla="*/ 38847 h 77694"/>
                <a:gd name="connsiteX9" fmla="*/ 38847 w 77694"/>
                <a:gd name="connsiteY9" fmla="*/ 19424 h 7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94" h="77694">
                  <a:moveTo>
                    <a:pt x="38847" y="77694"/>
                  </a:moveTo>
                  <a:cubicBezTo>
                    <a:pt x="17481" y="77694"/>
                    <a:pt x="0" y="60213"/>
                    <a:pt x="0" y="38847"/>
                  </a:cubicBezTo>
                  <a:cubicBezTo>
                    <a:pt x="0" y="17481"/>
                    <a:pt x="17481" y="0"/>
                    <a:pt x="38847" y="0"/>
                  </a:cubicBezTo>
                  <a:cubicBezTo>
                    <a:pt x="60213" y="0"/>
                    <a:pt x="77694" y="17481"/>
                    <a:pt x="77694" y="38847"/>
                  </a:cubicBezTo>
                  <a:cubicBezTo>
                    <a:pt x="77694" y="60213"/>
                    <a:pt x="60213" y="77694"/>
                    <a:pt x="38847" y="77694"/>
                  </a:cubicBezTo>
                  <a:close/>
                  <a:moveTo>
                    <a:pt x="38847" y="19424"/>
                  </a:moveTo>
                  <a:cubicBezTo>
                    <a:pt x="28164" y="19424"/>
                    <a:pt x="19424" y="28164"/>
                    <a:pt x="19424" y="38847"/>
                  </a:cubicBezTo>
                  <a:cubicBezTo>
                    <a:pt x="19424" y="49530"/>
                    <a:pt x="28164" y="58271"/>
                    <a:pt x="38847" y="58271"/>
                  </a:cubicBezTo>
                  <a:cubicBezTo>
                    <a:pt x="49530" y="58271"/>
                    <a:pt x="58271" y="49530"/>
                    <a:pt x="58271" y="38847"/>
                  </a:cubicBezTo>
                  <a:cubicBezTo>
                    <a:pt x="58271" y="28164"/>
                    <a:pt x="49530" y="19424"/>
                    <a:pt x="38847" y="19424"/>
                  </a:cubicBezTo>
                  <a:close/>
                </a:path>
              </a:pathLst>
            </a:custGeom>
            <a:grp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a:p>
          </p:txBody>
        </p:sp>
        <p:sp>
          <p:nvSpPr>
            <p:cNvPr id="20" name="Forme libre 121">
              <a:extLst>
                <a:ext uri="{FF2B5EF4-FFF2-40B4-BE49-F238E27FC236}">
                  <a16:creationId xmlns:a16="http://schemas.microsoft.com/office/drawing/2014/main" id="{2381A640-D473-9C4E-A91B-102E7783EE5E}"/>
                </a:ext>
              </a:extLst>
            </p:cNvPr>
            <p:cNvSpPr/>
            <p:nvPr/>
          </p:nvSpPr>
          <p:spPr>
            <a:xfrm>
              <a:off x="5908165" y="3530920"/>
              <a:ext cx="271896" cy="324427"/>
            </a:xfrm>
            <a:custGeom>
              <a:avLst/>
              <a:gdLst>
                <a:gd name="connsiteX0" fmla="*/ 262185 w 271896"/>
                <a:gd name="connsiteY0" fmla="*/ 324427 h 324427"/>
                <a:gd name="connsiteX1" fmla="*/ 221395 w 271896"/>
                <a:gd name="connsiteY1" fmla="*/ 324427 h 324427"/>
                <a:gd name="connsiteX2" fmla="*/ 214597 w 271896"/>
                <a:gd name="connsiteY2" fmla="*/ 321514 h 324427"/>
                <a:gd name="connsiteX3" fmla="*/ 197116 w 271896"/>
                <a:gd name="connsiteY3" fmla="*/ 305004 h 324427"/>
                <a:gd name="connsiteX4" fmla="*/ 175750 w 271896"/>
                <a:gd name="connsiteY4" fmla="*/ 305004 h 324427"/>
                <a:gd name="connsiteX5" fmla="*/ 166038 w 271896"/>
                <a:gd name="connsiteY5" fmla="*/ 295292 h 324427"/>
                <a:gd name="connsiteX6" fmla="*/ 166038 w 271896"/>
                <a:gd name="connsiteY6" fmla="*/ 271013 h 324427"/>
                <a:gd name="connsiteX7" fmla="*/ 162153 w 271896"/>
                <a:gd name="connsiteY7" fmla="*/ 266157 h 324427"/>
                <a:gd name="connsiteX8" fmla="*/ 136903 w 271896"/>
                <a:gd name="connsiteY8" fmla="*/ 266157 h 324427"/>
                <a:gd name="connsiteX9" fmla="*/ 127191 w 271896"/>
                <a:gd name="connsiteY9" fmla="*/ 256445 h 324427"/>
                <a:gd name="connsiteX10" fmla="*/ 127191 w 271896"/>
                <a:gd name="connsiteY10" fmla="*/ 231194 h 324427"/>
                <a:gd name="connsiteX11" fmla="*/ 113595 w 271896"/>
                <a:gd name="connsiteY11" fmla="*/ 220511 h 324427"/>
                <a:gd name="connsiteX12" fmla="*/ 4823 w 271896"/>
                <a:gd name="connsiteY12" fmla="*/ 216627 h 324427"/>
                <a:gd name="connsiteX13" fmla="*/ 938 w 271896"/>
                <a:gd name="connsiteY13" fmla="*/ 203030 h 324427"/>
                <a:gd name="connsiteX14" fmla="*/ 14534 w 271896"/>
                <a:gd name="connsiteY14" fmla="*/ 199145 h 324427"/>
                <a:gd name="connsiteX15" fmla="*/ 110681 w 271896"/>
                <a:gd name="connsiteY15" fmla="*/ 200117 h 324427"/>
                <a:gd name="connsiteX16" fmla="*/ 122335 w 271896"/>
                <a:gd name="connsiteY16" fmla="*/ 201088 h 324427"/>
                <a:gd name="connsiteX17" fmla="*/ 143701 w 271896"/>
                <a:gd name="connsiteY17" fmla="*/ 219540 h 324427"/>
                <a:gd name="connsiteX18" fmla="*/ 146615 w 271896"/>
                <a:gd name="connsiteY18" fmla="*/ 226338 h 324427"/>
                <a:gd name="connsiteX19" fmla="*/ 146615 w 271896"/>
                <a:gd name="connsiteY19" fmla="*/ 245762 h 324427"/>
                <a:gd name="connsiteX20" fmla="*/ 166038 w 271896"/>
                <a:gd name="connsiteY20" fmla="*/ 245762 h 324427"/>
                <a:gd name="connsiteX21" fmla="*/ 172836 w 271896"/>
                <a:gd name="connsiteY21" fmla="*/ 248675 h 324427"/>
                <a:gd name="connsiteX22" fmla="*/ 182548 w 271896"/>
                <a:gd name="connsiteY22" fmla="*/ 258387 h 324427"/>
                <a:gd name="connsiteX23" fmla="*/ 185462 w 271896"/>
                <a:gd name="connsiteY23" fmla="*/ 265185 h 324427"/>
                <a:gd name="connsiteX24" fmla="*/ 185462 w 271896"/>
                <a:gd name="connsiteY24" fmla="*/ 284609 h 324427"/>
                <a:gd name="connsiteX25" fmla="*/ 201001 w 271896"/>
                <a:gd name="connsiteY25" fmla="*/ 284609 h 324427"/>
                <a:gd name="connsiteX26" fmla="*/ 207799 w 271896"/>
                <a:gd name="connsiteY26" fmla="*/ 287523 h 324427"/>
                <a:gd name="connsiteX27" fmla="*/ 225280 w 271896"/>
                <a:gd name="connsiteY27" fmla="*/ 304033 h 324427"/>
                <a:gd name="connsiteX28" fmla="*/ 252473 w 271896"/>
                <a:gd name="connsiteY28" fmla="*/ 304033 h 324427"/>
                <a:gd name="connsiteX29" fmla="*/ 252473 w 271896"/>
                <a:gd name="connsiteY29" fmla="*/ 276840 h 324427"/>
                <a:gd name="connsiteX30" fmla="*/ 149528 w 271896"/>
                <a:gd name="connsiteY30" fmla="*/ 174866 h 324427"/>
                <a:gd name="connsiteX31" fmla="*/ 147586 w 271896"/>
                <a:gd name="connsiteY31" fmla="*/ 163212 h 324427"/>
                <a:gd name="connsiteX32" fmla="*/ 131076 w 271896"/>
                <a:gd name="connsiteY32" fmla="*/ 47642 h 324427"/>
                <a:gd name="connsiteX33" fmla="*/ 49497 w 271896"/>
                <a:gd name="connsiteY33" fmla="*/ 20449 h 324427"/>
                <a:gd name="connsiteX34" fmla="*/ 38814 w 271896"/>
                <a:gd name="connsiteY34" fmla="*/ 11708 h 324427"/>
                <a:gd name="connsiteX35" fmla="*/ 47554 w 271896"/>
                <a:gd name="connsiteY35" fmla="*/ 1025 h 324427"/>
                <a:gd name="connsiteX36" fmla="*/ 144672 w 271896"/>
                <a:gd name="connsiteY36" fmla="*/ 34045 h 324427"/>
                <a:gd name="connsiteX37" fmla="*/ 167009 w 271896"/>
                <a:gd name="connsiteY37" fmla="*/ 167096 h 324427"/>
                <a:gd name="connsiteX38" fmla="*/ 268983 w 271896"/>
                <a:gd name="connsiteY38" fmla="*/ 267128 h 324427"/>
                <a:gd name="connsiteX39" fmla="*/ 271897 w 271896"/>
                <a:gd name="connsiteY39" fmla="*/ 273926 h 324427"/>
                <a:gd name="connsiteX40" fmla="*/ 271897 w 271896"/>
                <a:gd name="connsiteY40" fmla="*/ 314716 h 324427"/>
                <a:gd name="connsiteX41" fmla="*/ 262185 w 271896"/>
                <a:gd name="connsiteY41" fmla="*/ 324427 h 32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1896" h="324427">
                  <a:moveTo>
                    <a:pt x="262185" y="324427"/>
                  </a:moveTo>
                  <a:lnTo>
                    <a:pt x="221395" y="324427"/>
                  </a:lnTo>
                  <a:cubicBezTo>
                    <a:pt x="218482" y="324427"/>
                    <a:pt x="216539" y="323456"/>
                    <a:pt x="214597" y="321514"/>
                  </a:cubicBezTo>
                  <a:lnTo>
                    <a:pt x="197116" y="305004"/>
                  </a:lnTo>
                  <a:lnTo>
                    <a:pt x="175750" y="305004"/>
                  </a:lnTo>
                  <a:cubicBezTo>
                    <a:pt x="169923" y="305004"/>
                    <a:pt x="166038" y="301119"/>
                    <a:pt x="166038" y="295292"/>
                  </a:cubicBezTo>
                  <a:lnTo>
                    <a:pt x="166038" y="271013"/>
                  </a:lnTo>
                  <a:lnTo>
                    <a:pt x="162153" y="266157"/>
                  </a:lnTo>
                  <a:lnTo>
                    <a:pt x="136903" y="266157"/>
                  </a:lnTo>
                  <a:cubicBezTo>
                    <a:pt x="131076" y="266157"/>
                    <a:pt x="127191" y="262272"/>
                    <a:pt x="127191" y="256445"/>
                  </a:cubicBezTo>
                  <a:lnTo>
                    <a:pt x="127191" y="231194"/>
                  </a:lnTo>
                  <a:lnTo>
                    <a:pt x="113595" y="220511"/>
                  </a:lnTo>
                  <a:cubicBezTo>
                    <a:pt x="79603" y="237021"/>
                    <a:pt x="37843" y="236050"/>
                    <a:pt x="4823" y="216627"/>
                  </a:cubicBezTo>
                  <a:cubicBezTo>
                    <a:pt x="-33" y="213713"/>
                    <a:pt x="-1004" y="207886"/>
                    <a:pt x="938" y="203030"/>
                  </a:cubicBezTo>
                  <a:cubicBezTo>
                    <a:pt x="3851" y="198174"/>
                    <a:pt x="9679" y="197203"/>
                    <a:pt x="14534" y="199145"/>
                  </a:cubicBezTo>
                  <a:cubicBezTo>
                    <a:pt x="43670" y="215655"/>
                    <a:pt x="80575" y="216627"/>
                    <a:pt x="110681" y="200117"/>
                  </a:cubicBezTo>
                  <a:cubicBezTo>
                    <a:pt x="114566" y="198174"/>
                    <a:pt x="118450" y="198174"/>
                    <a:pt x="122335" y="201088"/>
                  </a:cubicBezTo>
                  <a:lnTo>
                    <a:pt x="143701" y="219540"/>
                  </a:lnTo>
                  <a:cubicBezTo>
                    <a:pt x="145643" y="221482"/>
                    <a:pt x="146615" y="224396"/>
                    <a:pt x="146615" y="226338"/>
                  </a:cubicBezTo>
                  <a:lnTo>
                    <a:pt x="146615" y="245762"/>
                  </a:lnTo>
                  <a:lnTo>
                    <a:pt x="166038" y="245762"/>
                  </a:lnTo>
                  <a:cubicBezTo>
                    <a:pt x="168952" y="245762"/>
                    <a:pt x="170894" y="246733"/>
                    <a:pt x="172836" y="248675"/>
                  </a:cubicBezTo>
                  <a:lnTo>
                    <a:pt x="182548" y="258387"/>
                  </a:lnTo>
                  <a:cubicBezTo>
                    <a:pt x="184491" y="260330"/>
                    <a:pt x="185462" y="262272"/>
                    <a:pt x="185462" y="265185"/>
                  </a:cubicBezTo>
                  <a:lnTo>
                    <a:pt x="185462" y="284609"/>
                  </a:lnTo>
                  <a:lnTo>
                    <a:pt x="201001" y="284609"/>
                  </a:lnTo>
                  <a:cubicBezTo>
                    <a:pt x="203914" y="284609"/>
                    <a:pt x="205856" y="285580"/>
                    <a:pt x="207799" y="287523"/>
                  </a:cubicBezTo>
                  <a:lnTo>
                    <a:pt x="225280" y="304033"/>
                  </a:lnTo>
                  <a:lnTo>
                    <a:pt x="252473" y="304033"/>
                  </a:lnTo>
                  <a:lnTo>
                    <a:pt x="252473" y="276840"/>
                  </a:lnTo>
                  <a:lnTo>
                    <a:pt x="149528" y="174866"/>
                  </a:lnTo>
                  <a:cubicBezTo>
                    <a:pt x="146615" y="171952"/>
                    <a:pt x="145643" y="167096"/>
                    <a:pt x="147586" y="163212"/>
                  </a:cubicBezTo>
                  <a:cubicBezTo>
                    <a:pt x="168952" y="125336"/>
                    <a:pt x="162153" y="77748"/>
                    <a:pt x="131076" y="47642"/>
                  </a:cubicBezTo>
                  <a:cubicBezTo>
                    <a:pt x="109710" y="26276"/>
                    <a:pt x="79603" y="16564"/>
                    <a:pt x="49497" y="20449"/>
                  </a:cubicBezTo>
                  <a:cubicBezTo>
                    <a:pt x="44641" y="21420"/>
                    <a:pt x="39785" y="17535"/>
                    <a:pt x="38814" y="11708"/>
                  </a:cubicBezTo>
                  <a:cubicBezTo>
                    <a:pt x="37843" y="6852"/>
                    <a:pt x="41727" y="1996"/>
                    <a:pt x="47554" y="1025"/>
                  </a:cubicBezTo>
                  <a:cubicBezTo>
                    <a:pt x="83488" y="-3831"/>
                    <a:pt x="119422" y="8794"/>
                    <a:pt x="144672" y="34045"/>
                  </a:cubicBezTo>
                  <a:cubicBezTo>
                    <a:pt x="179635" y="69008"/>
                    <a:pt x="188375" y="122422"/>
                    <a:pt x="167009" y="167096"/>
                  </a:cubicBezTo>
                  <a:lnTo>
                    <a:pt x="268983" y="267128"/>
                  </a:lnTo>
                  <a:cubicBezTo>
                    <a:pt x="270925" y="269070"/>
                    <a:pt x="271897" y="271013"/>
                    <a:pt x="271897" y="273926"/>
                  </a:cubicBezTo>
                  <a:lnTo>
                    <a:pt x="271897" y="314716"/>
                  </a:lnTo>
                  <a:cubicBezTo>
                    <a:pt x="271897" y="320543"/>
                    <a:pt x="268012" y="324427"/>
                    <a:pt x="262185" y="324427"/>
                  </a:cubicBezTo>
                  <a:close/>
                </a:path>
              </a:pathLst>
            </a:custGeom>
            <a:grp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a:p>
          </p:txBody>
        </p:sp>
        <p:sp>
          <p:nvSpPr>
            <p:cNvPr id="21" name="Forme libre 137">
              <a:extLst>
                <a:ext uri="{FF2B5EF4-FFF2-40B4-BE49-F238E27FC236}">
                  <a16:creationId xmlns:a16="http://schemas.microsoft.com/office/drawing/2014/main" id="{EA47C879-382E-EB42-BFB7-CE9E23743207}"/>
                </a:ext>
              </a:extLst>
            </p:cNvPr>
            <p:cNvSpPr/>
            <p:nvPr/>
          </p:nvSpPr>
          <p:spPr>
            <a:xfrm>
              <a:off x="5878997" y="3447453"/>
              <a:ext cx="97117" cy="145676"/>
            </a:xfrm>
            <a:custGeom>
              <a:avLst/>
              <a:gdLst>
                <a:gd name="connsiteX0" fmla="*/ 9712 w 97117"/>
                <a:gd name="connsiteY0" fmla="*/ 145677 h 145676"/>
                <a:gd name="connsiteX1" fmla="*/ 0 w 97117"/>
                <a:gd name="connsiteY1" fmla="*/ 135965 h 145676"/>
                <a:gd name="connsiteX2" fmla="*/ 0 w 97117"/>
                <a:gd name="connsiteY2" fmla="*/ 48559 h 145676"/>
                <a:gd name="connsiteX3" fmla="*/ 48559 w 97117"/>
                <a:gd name="connsiteY3" fmla="*/ 0 h 145676"/>
                <a:gd name="connsiteX4" fmla="*/ 97118 w 97117"/>
                <a:gd name="connsiteY4" fmla="*/ 48559 h 145676"/>
                <a:gd name="connsiteX5" fmla="*/ 97118 w 97117"/>
                <a:gd name="connsiteY5" fmla="*/ 92262 h 145676"/>
                <a:gd name="connsiteX6" fmla="*/ 87406 w 97117"/>
                <a:gd name="connsiteY6" fmla="*/ 101974 h 145676"/>
                <a:gd name="connsiteX7" fmla="*/ 77694 w 97117"/>
                <a:gd name="connsiteY7" fmla="*/ 92262 h 145676"/>
                <a:gd name="connsiteX8" fmla="*/ 77694 w 97117"/>
                <a:gd name="connsiteY8" fmla="*/ 48559 h 145676"/>
                <a:gd name="connsiteX9" fmla="*/ 48559 w 97117"/>
                <a:gd name="connsiteY9" fmla="*/ 19424 h 145676"/>
                <a:gd name="connsiteX10" fmla="*/ 19424 w 97117"/>
                <a:gd name="connsiteY10" fmla="*/ 48559 h 145676"/>
                <a:gd name="connsiteX11" fmla="*/ 19424 w 97117"/>
                <a:gd name="connsiteY11" fmla="*/ 135965 h 145676"/>
                <a:gd name="connsiteX12" fmla="*/ 9712 w 97117"/>
                <a:gd name="connsiteY12" fmla="*/ 145677 h 14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117" h="145676">
                  <a:moveTo>
                    <a:pt x="9712" y="145677"/>
                  </a:moveTo>
                  <a:cubicBezTo>
                    <a:pt x="3885" y="145677"/>
                    <a:pt x="0" y="141792"/>
                    <a:pt x="0" y="135965"/>
                  </a:cubicBezTo>
                  <a:lnTo>
                    <a:pt x="0" y="48559"/>
                  </a:lnTo>
                  <a:cubicBezTo>
                    <a:pt x="0" y="21366"/>
                    <a:pt x="21366" y="0"/>
                    <a:pt x="48559" y="0"/>
                  </a:cubicBezTo>
                  <a:cubicBezTo>
                    <a:pt x="75752" y="0"/>
                    <a:pt x="97118" y="21366"/>
                    <a:pt x="97118" y="48559"/>
                  </a:cubicBezTo>
                  <a:lnTo>
                    <a:pt x="97118" y="92262"/>
                  </a:lnTo>
                  <a:cubicBezTo>
                    <a:pt x="97118" y="98089"/>
                    <a:pt x="93233" y="101974"/>
                    <a:pt x="87406" y="101974"/>
                  </a:cubicBezTo>
                  <a:cubicBezTo>
                    <a:pt x="81579" y="101974"/>
                    <a:pt x="77694" y="98089"/>
                    <a:pt x="77694" y="92262"/>
                  </a:cubicBezTo>
                  <a:lnTo>
                    <a:pt x="77694" y="48559"/>
                  </a:lnTo>
                  <a:cubicBezTo>
                    <a:pt x="77694" y="32049"/>
                    <a:pt x="65069" y="19424"/>
                    <a:pt x="48559" y="19424"/>
                  </a:cubicBezTo>
                  <a:cubicBezTo>
                    <a:pt x="32049" y="19424"/>
                    <a:pt x="19424" y="32049"/>
                    <a:pt x="19424" y="48559"/>
                  </a:cubicBezTo>
                  <a:lnTo>
                    <a:pt x="19424" y="135965"/>
                  </a:lnTo>
                  <a:cubicBezTo>
                    <a:pt x="19424" y="141792"/>
                    <a:pt x="15539" y="145677"/>
                    <a:pt x="9712" y="145677"/>
                  </a:cubicBezTo>
                  <a:close/>
                </a:path>
              </a:pathLst>
            </a:custGeom>
            <a:grp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a:p>
          </p:txBody>
        </p:sp>
      </p:grpSp>
      <p:graphicFrame>
        <p:nvGraphicFramePr>
          <p:cNvPr id="22" name="Graphique 21">
            <a:extLst>
              <a:ext uri="{FF2B5EF4-FFF2-40B4-BE49-F238E27FC236}">
                <a16:creationId xmlns:a16="http://schemas.microsoft.com/office/drawing/2014/main" id="{EBA0E0AE-9126-4291-9184-40539259D5E0}"/>
              </a:ext>
            </a:extLst>
          </p:cNvPr>
          <p:cNvGraphicFramePr>
            <a:graphicFrameLocks/>
          </p:cNvGraphicFramePr>
          <p:nvPr>
            <p:extLst>
              <p:ext uri="{D42A27DB-BD31-4B8C-83A1-F6EECF244321}">
                <p14:modId xmlns:p14="http://schemas.microsoft.com/office/powerpoint/2010/main" val="3071517420"/>
              </p:ext>
            </p:extLst>
          </p:nvPr>
        </p:nvGraphicFramePr>
        <p:xfrm>
          <a:off x="4363652" y="851567"/>
          <a:ext cx="4149727" cy="26016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Graphique 22">
            <a:extLst>
              <a:ext uri="{FF2B5EF4-FFF2-40B4-BE49-F238E27FC236}">
                <a16:creationId xmlns:a16="http://schemas.microsoft.com/office/drawing/2014/main" id="{C7C79D08-DA86-4C5A-97C2-3AD58450EFA2}"/>
              </a:ext>
            </a:extLst>
          </p:cNvPr>
          <p:cNvGraphicFramePr>
            <a:graphicFrameLocks/>
          </p:cNvGraphicFramePr>
          <p:nvPr>
            <p:extLst>
              <p:ext uri="{D42A27DB-BD31-4B8C-83A1-F6EECF244321}">
                <p14:modId xmlns:p14="http://schemas.microsoft.com/office/powerpoint/2010/main" val="4155040753"/>
              </p:ext>
            </p:extLst>
          </p:nvPr>
        </p:nvGraphicFramePr>
        <p:xfrm>
          <a:off x="4016288" y="3921596"/>
          <a:ext cx="4943130" cy="2629896"/>
        </p:xfrm>
        <a:graphic>
          <a:graphicData uri="http://schemas.openxmlformats.org/drawingml/2006/chart">
            <c:chart xmlns:c="http://schemas.openxmlformats.org/drawingml/2006/chart" xmlns:r="http://schemas.openxmlformats.org/officeDocument/2006/relationships" r:id="rId7"/>
          </a:graphicData>
        </a:graphic>
      </p:graphicFrame>
      <p:pic>
        <p:nvPicPr>
          <p:cNvPr id="8" name="Image 7">
            <a:extLst>
              <a:ext uri="{FF2B5EF4-FFF2-40B4-BE49-F238E27FC236}">
                <a16:creationId xmlns:a16="http://schemas.microsoft.com/office/drawing/2014/main" id="{DDC56BF4-7552-42F3-A0C5-1B2535EB6616}"/>
              </a:ext>
            </a:extLst>
          </p:cNvPr>
          <p:cNvPicPr>
            <a:picLocks noChangeAspect="1"/>
          </p:cNvPicPr>
          <p:nvPr/>
        </p:nvPicPr>
        <p:blipFill>
          <a:blip r:embed="rId8"/>
          <a:stretch>
            <a:fillRect/>
          </a:stretch>
        </p:blipFill>
        <p:spPr>
          <a:xfrm>
            <a:off x="9415855" y="1052021"/>
            <a:ext cx="2418317" cy="1927063"/>
          </a:xfrm>
          <a:prstGeom prst="rect">
            <a:avLst/>
          </a:prstGeom>
        </p:spPr>
      </p:pic>
    </p:spTree>
    <p:extLst>
      <p:ext uri="{BB962C8B-B14F-4D97-AF65-F5344CB8AC3E}">
        <p14:creationId xmlns:p14="http://schemas.microsoft.com/office/powerpoint/2010/main" val="3841842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CFD9138-38FB-40A2-B345-21F104ED92D8}"/>
              </a:ext>
            </a:extLst>
          </p:cNvPr>
          <p:cNvSpPr>
            <a:spLocks noGrp="1"/>
          </p:cNvSpPr>
          <p:nvPr>
            <p:ph type="ftr" sz="quarter" idx="21"/>
          </p:nvPr>
        </p:nvSpPr>
        <p:spPr/>
        <p:txBody>
          <a:bodyPr/>
          <a:lstStyle/>
          <a:p>
            <a:r>
              <a:rPr lang="en-US"/>
              <a:t>Arizona AFP</a:t>
            </a:r>
            <a:endParaRPr lang="en-US" noProof="0" dirty="0"/>
          </a:p>
        </p:txBody>
      </p:sp>
      <p:sp>
        <p:nvSpPr>
          <p:cNvPr id="5" name="Espace réservé du numéro de diapositive 4">
            <a:extLst>
              <a:ext uri="{FF2B5EF4-FFF2-40B4-BE49-F238E27FC236}">
                <a16:creationId xmlns:a16="http://schemas.microsoft.com/office/drawing/2014/main" id="{81B66F2F-2C7E-432B-9E09-791D05965860}"/>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24</a:t>
            </a:fld>
            <a:endParaRPr lang="en-US" noProof="0" dirty="0"/>
          </a:p>
        </p:txBody>
      </p:sp>
      <p:sp>
        <p:nvSpPr>
          <p:cNvPr id="6" name="Espace réservé du texte 5">
            <a:extLst>
              <a:ext uri="{FF2B5EF4-FFF2-40B4-BE49-F238E27FC236}">
                <a16:creationId xmlns:a16="http://schemas.microsoft.com/office/drawing/2014/main" id="{A2B7A699-753F-4597-A9DD-66F1E2C84710}"/>
              </a:ext>
            </a:extLst>
          </p:cNvPr>
          <p:cNvSpPr>
            <a:spLocks noGrp="1"/>
          </p:cNvSpPr>
          <p:nvPr>
            <p:ph type="body" sz="quarter" idx="19"/>
          </p:nvPr>
        </p:nvSpPr>
        <p:spPr/>
        <p:txBody>
          <a:bodyPr/>
          <a:lstStyle/>
          <a:p>
            <a:r>
              <a:rPr lang="en-US" sz="2800" dirty="0">
                <a:latin typeface="+mn-lt"/>
              </a:rPr>
              <a:t>Managing interchange</a:t>
            </a:r>
            <a:endParaRPr lang="fr-FR" sz="2800" dirty="0">
              <a:latin typeface="+mn-lt"/>
            </a:endParaRPr>
          </a:p>
        </p:txBody>
      </p:sp>
      <p:sp>
        <p:nvSpPr>
          <p:cNvPr id="7" name="Rectangle 6">
            <a:extLst>
              <a:ext uri="{FF2B5EF4-FFF2-40B4-BE49-F238E27FC236}">
                <a16:creationId xmlns:a16="http://schemas.microsoft.com/office/drawing/2014/main" id="{5961C0CF-3651-4630-8233-9FA093B678AB}"/>
              </a:ext>
            </a:extLst>
          </p:cNvPr>
          <p:cNvSpPr/>
          <p:nvPr/>
        </p:nvSpPr>
        <p:spPr>
          <a:xfrm>
            <a:off x="6184538" y="922428"/>
            <a:ext cx="4104456" cy="288000"/>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rgbClr val="FFFFFF"/>
                </a:solidFill>
                <a:latin typeface="+mj-lt"/>
              </a:rPr>
              <a:t>Volume by Interchange Category</a:t>
            </a:r>
          </a:p>
        </p:txBody>
      </p:sp>
      <p:sp>
        <p:nvSpPr>
          <p:cNvPr id="8" name="Rectangle 7">
            <a:extLst>
              <a:ext uri="{FF2B5EF4-FFF2-40B4-BE49-F238E27FC236}">
                <a16:creationId xmlns:a16="http://schemas.microsoft.com/office/drawing/2014/main" id="{73A32948-4509-4CEF-B546-24B7888654AB}"/>
              </a:ext>
            </a:extLst>
          </p:cNvPr>
          <p:cNvSpPr/>
          <p:nvPr/>
        </p:nvSpPr>
        <p:spPr>
          <a:xfrm>
            <a:off x="6171058" y="3658351"/>
            <a:ext cx="4104456" cy="288000"/>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rgbClr val="FFFFFF"/>
                </a:solidFill>
                <a:latin typeface="+mj-lt"/>
              </a:rPr>
              <a:t>Cost by Interchange Category</a:t>
            </a:r>
          </a:p>
        </p:txBody>
      </p:sp>
      <p:pic>
        <p:nvPicPr>
          <p:cNvPr id="9" name="Picture 8">
            <a:extLst>
              <a:ext uri="{FF2B5EF4-FFF2-40B4-BE49-F238E27FC236}">
                <a16:creationId xmlns:a16="http://schemas.microsoft.com/office/drawing/2014/main" id="{C8AC331D-8A2A-4336-B5B3-ED9984C88704}"/>
              </a:ext>
            </a:extLst>
          </p:cNvPr>
          <p:cNvPicPr>
            <a:picLocks noChangeAspect="1"/>
          </p:cNvPicPr>
          <p:nvPr>
            <p:custDataLst>
              <p:tags r:id="rId1"/>
            </p:custDataLst>
          </p:nvPr>
        </p:nvPicPr>
        <p:blipFill>
          <a:blip r:embed="rId5"/>
          <a:stretch>
            <a:fillRect/>
          </a:stretch>
        </p:blipFill>
        <p:spPr>
          <a:xfrm>
            <a:off x="6327202" y="1418133"/>
            <a:ext cx="3792158" cy="2270559"/>
          </a:xfrm>
          <a:prstGeom prst="rect">
            <a:avLst/>
          </a:prstGeom>
        </p:spPr>
      </p:pic>
      <p:pic>
        <p:nvPicPr>
          <p:cNvPr id="10" name="Picture 9">
            <a:extLst>
              <a:ext uri="{FF2B5EF4-FFF2-40B4-BE49-F238E27FC236}">
                <a16:creationId xmlns:a16="http://schemas.microsoft.com/office/drawing/2014/main" id="{9CA2D21D-BA9A-4546-AD2D-B560AE0D1D40}"/>
              </a:ext>
            </a:extLst>
          </p:cNvPr>
          <p:cNvPicPr>
            <a:picLocks noChangeAspect="1"/>
          </p:cNvPicPr>
          <p:nvPr>
            <p:custDataLst>
              <p:tags r:id="rId2"/>
            </p:custDataLst>
          </p:nvPr>
        </p:nvPicPr>
        <p:blipFill>
          <a:blip r:embed="rId6"/>
          <a:stretch>
            <a:fillRect/>
          </a:stretch>
        </p:blipFill>
        <p:spPr>
          <a:xfrm>
            <a:off x="6171058" y="4095340"/>
            <a:ext cx="4117936" cy="2429285"/>
          </a:xfrm>
          <a:prstGeom prst="rect">
            <a:avLst/>
          </a:prstGeom>
        </p:spPr>
      </p:pic>
      <p:sp>
        <p:nvSpPr>
          <p:cNvPr id="11" name="Content Placeholder 4">
            <a:extLst>
              <a:ext uri="{FF2B5EF4-FFF2-40B4-BE49-F238E27FC236}">
                <a16:creationId xmlns:a16="http://schemas.microsoft.com/office/drawing/2014/main" id="{F15CA190-CD0D-4E85-91A1-2C74DD399439}"/>
              </a:ext>
            </a:extLst>
          </p:cNvPr>
          <p:cNvSpPr txBox="1">
            <a:spLocks/>
          </p:cNvSpPr>
          <p:nvPr/>
        </p:nvSpPr>
        <p:spPr>
          <a:xfrm>
            <a:off x="929776" y="2476796"/>
            <a:ext cx="3588384" cy="3633942"/>
          </a:xfrm>
          <a:prstGeom prst="rect">
            <a:avLst/>
          </a:prstGeom>
          <a:solidFill>
            <a:schemeClr val="accent6">
              <a:lumMod val="20000"/>
              <a:lumOff val="80000"/>
            </a:schemeClr>
          </a:solidFill>
          <a:ln>
            <a:noFill/>
          </a:ln>
          <a:effectLst/>
        </p:spPr>
        <p:txBody>
          <a:bodyPr anchor="ctr">
            <a:normAutofit lnSpcReduction="10000"/>
          </a:bodyPr>
          <a:lstStyle>
            <a:lvl1pPr marL="180000" indent="-180000" algn="l" defTabSz="914400" rtl="0" eaLnBrk="1" latinLnBrk="0" hangingPunct="1">
              <a:lnSpc>
                <a:spcPct val="130000"/>
              </a:lnSpc>
              <a:spcBef>
                <a:spcPts val="600"/>
              </a:spcBef>
              <a:buClr>
                <a:srgbClr val="E4002B"/>
              </a:buClr>
              <a:buFont typeface="Arial" panose="020B0604020202020204" pitchFamily="34" charset="0"/>
              <a:buChar char="•"/>
              <a:defRPr sz="1200" kern="1200">
                <a:solidFill>
                  <a:schemeClr val="bg2">
                    <a:lumMod val="50000"/>
                  </a:schemeClr>
                </a:solidFill>
                <a:latin typeface="+mn-lt"/>
                <a:ea typeface="+mn-ea"/>
                <a:cs typeface="+mn-cs"/>
              </a:defRPr>
            </a:lvl1pPr>
            <a:lvl2pPr marL="360000" indent="-172800" algn="l" defTabSz="914400" rtl="0" eaLnBrk="1" latinLnBrk="0" hangingPunct="1">
              <a:lnSpc>
                <a:spcPct val="130000"/>
              </a:lnSpc>
              <a:spcBef>
                <a:spcPts val="600"/>
              </a:spcBef>
              <a:buClr>
                <a:srgbClr val="E4002B"/>
              </a:buClr>
              <a:buFont typeface="Arial" panose="020B0604020202020204" pitchFamily="34" charset="0"/>
              <a:buChar char="•"/>
              <a:defRPr sz="1200" kern="1200">
                <a:solidFill>
                  <a:schemeClr val="bg2">
                    <a:lumMod val="50000"/>
                  </a:schemeClr>
                </a:solidFill>
                <a:latin typeface="+mn-lt"/>
                <a:ea typeface="+mn-ea"/>
                <a:cs typeface="+mn-cs"/>
              </a:defRPr>
            </a:lvl2pPr>
            <a:lvl3pPr marL="720000" indent="-172800" algn="l" defTabSz="914400" rtl="0" eaLnBrk="1" latinLnBrk="0" hangingPunct="1">
              <a:lnSpc>
                <a:spcPct val="130000"/>
              </a:lnSpc>
              <a:spcBef>
                <a:spcPts val="600"/>
              </a:spcBef>
              <a:buClr>
                <a:srgbClr val="E4002B"/>
              </a:buClr>
              <a:buFont typeface="Arial" panose="020B0604020202020204" pitchFamily="34" charset="0"/>
              <a:buChar char="•"/>
              <a:defRPr sz="1000" kern="1200">
                <a:solidFill>
                  <a:schemeClr val="bg2">
                    <a:lumMod val="50000"/>
                  </a:schemeClr>
                </a:solidFill>
                <a:latin typeface="+mn-lt"/>
                <a:ea typeface="+mn-ea"/>
                <a:cs typeface="+mn-cs"/>
              </a:defRPr>
            </a:lvl3pPr>
            <a:lvl4pPr marL="540000" indent="0" algn="l" defTabSz="914400" rtl="0" eaLnBrk="1" latinLnBrk="0" hangingPunct="1">
              <a:lnSpc>
                <a:spcPct val="100000"/>
              </a:lnSpc>
              <a:spcBef>
                <a:spcPts val="600"/>
              </a:spcBef>
              <a:buClr>
                <a:schemeClr val="tx2"/>
              </a:buClr>
              <a:buFont typeface="Arial" panose="020B0604020202020204" pitchFamily="34" charset="0"/>
              <a:buNone/>
              <a:defRPr sz="1000" kern="1200">
                <a:solidFill>
                  <a:schemeClr val="bg2">
                    <a:lumMod val="50000"/>
                  </a:schemeClr>
                </a:solidFill>
                <a:latin typeface="+mn-lt"/>
                <a:ea typeface="+mn-ea"/>
                <a:cs typeface="+mn-cs"/>
              </a:defRPr>
            </a:lvl4pPr>
            <a:lvl5pPr marL="720000" indent="0" algn="l" defTabSz="914400" rtl="0" eaLnBrk="1" latinLnBrk="0" hangingPunct="1">
              <a:lnSpc>
                <a:spcPct val="100000"/>
              </a:lnSpc>
              <a:spcBef>
                <a:spcPts val="600"/>
              </a:spcBef>
              <a:buClr>
                <a:schemeClr val="tx2"/>
              </a:buClr>
              <a:buFont typeface="Arial" panose="020B0604020202020204" pitchFamily="34" charset="0"/>
              <a:buNone/>
              <a:defRPr sz="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2"/>
              </a:buClr>
            </a:pPr>
            <a:r>
              <a:rPr lang="en-US" sz="1400" dirty="0">
                <a:solidFill>
                  <a:schemeClr val="tx1"/>
                </a:solidFill>
              </a:rPr>
              <a:t>Interchange accounts for over 85% of an organization’s acceptance costs, in most cases</a:t>
            </a:r>
          </a:p>
          <a:p>
            <a:pPr marL="457200" indent="-457200">
              <a:buClr>
                <a:schemeClr val="tx2"/>
              </a:buClr>
            </a:pPr>
            <a:endParaRPr lang="en-US" sz="1400" dirty="0">
              <a:solidFill>
                <a:schemeClr val="tx1"/>
              </a:solidFill>
            </a:endParaRPr>
          </a:p>
          <a:p>
            <a:pPr marL="457200" indent="-457200">
              <a:buClr>
                <a:schemeClr val="tx2"/>
              </a:buClr>
            </a:pPr>
            <a:r>
              <a:rPr lang="en-US" sz="1400" dirty="0">
                <a:solidFill>
                  <a:schemeClr val="tx1"/>
                </a:solidFill>
              </a:rPr>
              <a:t>With the right data, these fees can be optimized and proactively managed in order to prevent against unnecessary interchange related expenses</a:t>
            </a:r>
          </a:p>
          <a:p>
            <a:pPr marL="457200" indent="-457200">
              <a:buClr>
                <a:schemeClr val="tx2"/>
              </a:buClr>
            </a:pPr>
            <a:endParaRPr lang="en-US" sz="1400" dirty="0">
              <a:solidFill>
                <a:schemeClr val="tx1"/>
              </a:solidFill>
            </a:endParaRPr>
          </a:p>
          <a:p>
            <a:pPr marL="457200" indent="-457200">
              <a:buClr>
                <a:schemeClr val="tx2"/>
              </a:buClr>
            </a:pPr>
            <a:r>
              <a:rPr lang="en-US" sz="1400" dirty="0">
                <a:solidFill>
                  <a:schemeClr val="tx1"/>
                </a:solidFill>
              </a:rPr>
              <a:t>Ability to drill down to a granular level is key</a:t>
            </a:r>
          </a:p>
        </p:txBody>
      </p:sp>
      <p:grpSp>
        <p:nvGrpSpPr>
          <p:cNvPr id="12" name="Group 31">
            <a:extLst>
              <a:ext uri="{FF2B5EF4-FFF2-40B4-BE49-F238E27FC236}">
                <a16:creationId xmlns:a16="http://schemas.microsoft.com/office/drawing/2014/main" id="{4E6CE48F-C865-4D27-99D8-CB4864BE62E3}"/>
              </a:ext>
            </a:extLst>
          </p:cNvPr>
          <p:cNvGrpSpPr/>
          <p:nvPr>
            <p:custDataLst>
              <p:tags r:id="rId3"/>
            </p:custDataLst>
          </p:nvPr>
        </p:nvGrpSpPr>
        <p:grpSpPr>
          <a:xfrm>
            <a:off x="2942097" y="909630"/>
            <a:ext cx="1732207" cy="1671660"/>
            <a:chOff x="1647442" y="2822612"/>
            <a:chExt cx="2039113" cy="1950720"/>
          </a:xfrm>
        </p:grpSpPr>
        <p:sp>
          <p:nvSpPr>
            <p:cNvPr id="13" name="Rounded Rectangle 1">
              <a:extLst>
                <a:ext uri="{FF2B5EF4-FFF2-40B4-BE49-F238E27FC236}">
                  <a16:creationId xmlns:a16="http://schemas.microsoft.com/office/drawing/2014/main" id="{EE43F4B5-B7C4-4572-8370-0FCD46D20086}"/>
                </a:ext>
              </a:extLst>
            </p:cNvPr>
            <p:cNvSpPr/>
            <p:nvPr/>
          </p:nvSpPr>
          <p:spPr>
            <a:xfrm>
              <a:off x="1647442" y="2822612"/>
              <a:ext cx="2039113" cy="1950720"/>
            </a:xfrm>
            <a:prstGeom prst="roundRect">
              <a:avLst>
                <a:gd name="adj" fmla="val 479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7F9F90AF-D877-4758-AAB8-7679B4D6BE7A}"/>
                </a:ext>
              </a:extLst>
            </p:cNvPr>
            <p:cNvSpPr/>
            <p:nvPr/>
          </p:nvSpPr>
          <p:spPr>
            <a:xfrm>
              <a:off x="1795028" y="2946029"/>
              <a:ext cx="1745741" cy="475324"/>
            </a:xfrm>
            <a:prstGeom prst="roundRect">
              <a:avLst>
                <a:gd name="adj" fmla="val 150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ounded Rectangle 13">
              <a:extLst>
                <a:ext uri="{FF2B5EF4-FFF2-40B4-BE49-F238E27FC236}">
                  <a16:creationId xmlns:a16="http://schemas.microsoft.com/office/drawing/2014/main" id="{CF519987-6AAE-4902-85FE-F609D4B492EB}"/>
                </a:ext>
              </a:extLst>
            </p:cNvPr>
            <p:cNvSpPr/>
            <p:nvPr/>
          </p:nvSpPr>
          <p:spPr>
            <a:xfrm>
              <a:off x="1794127" y="2976197"/>
              <a:ext cx="1745741" cy="475324"/>
            </a:xfrm>
            <a:prstGeom prst="roundRect">
              <a:avLst>
                <a:gd name="adj" fmla="val 15052"/>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2">
              <a:extLst>
                <a:ext uri="{FF2B5EF4-FFF2-40B4-BE49-F238E27FC236}">
                  <a16:creationId xmlns:a16="http://schemas.microsoft.com/office/drawing/2014/main" id="{DD0C15E9-F72C-4E44-BD23-C691102420D9}"/>
                </a:ext>
              </a:extLst>
            </p:cNvPr>
            <p:cNvSpPr/>
            <p:nvPr/>
          </p:nvSpPr>
          <p:spPr>
            <a:xfrm>
              <a:off x="2390961" y="3576653"/>
              <a:ext cx="502920" cy="502920"/>
            </a:xfrm>
            <a:prstGeom prst="roundRect">
              <a:avLst>
                <a:gd name="adj" fmla="val 10542"/>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3">
              <a:extLst>
                <a:ext uri="{FF2B5EF4-FFF2-40B4-BE49-F238E27FC236}">
                  <a16:creationId xmlns:a16="http://schemas.microsoft.com/office/drawing/2014/main" id="{4EBDE545-6D05-446C-84A4-7F03C0EFC78F}"/>
                </a:ext>
              </a:extLst>
            </p:cNvPr>
            <p:cNvSpPr/>
            <p:nvPr/>
          </p:nvSpPr>
          <p:spPr>
            <a:xfrm>
              <a:off x="1794127" y="3576653"/>
              <a:ext cx="502920" cy="502920"/>
            </a:xfrm>
            <a:prstGeom prst="roundRect">
              <a:avLst>
                <a:gd name="adj" fmla="val 10542"/>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4">
              <a:extLst>
                <a:ext uri="{FF2B5EF4-FFF2-40B4-BE49-F238E27FC236}">
                  <a16:creationId xmlns:a16="http://schemas.microsoft.com/office/drawing/2014/main" id="{ECD432F1-CEA2-4271-8415-81FA7005D8E2}"/>
                </a:ext>
              </a:extLst>
            </p:cNvPr>
            <p:cNvSpPr/>
            <p:nvPr/>
          </p:nvSpPr>
          <p:spPr>
            <a:xfrm>
              <a:off x="2390961" y="4171417"/>
              <a:ext cx="502920" cy="502920"/>
            </a:xfrm>
            <a:prstGeom prst="roundRect">
              <a:avLst>
                <a:gd name="adj" fmla="val 10542"/>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5">
              <a:extLst>
                <a:ext uri="{FF2B5EF4-FFF2-40B4-BE49-F238E27FC236}">
                  <a16:creationId xmlns:a16="http://schemas.microsoft.com/office/drawing/2014/main" id="{F7D24471-1BB0-4582-9E0C-2075ED4A23F4}"/>
                </a:ext>
              </a:extLst>
            </p:cNvPr>
            <p:cNvSpPr/>
            <p:nvPr/>
          </p:nvSpPr>
          <p:spPr>
            <a:xfrm>
              <a:off x="1794127" y="4171417"/>
              <a:ext cx="502920" cy="502920"/>
            </a:xfrm>
            <a:prstGeom prst="roundRect">
              <a:avLst>
                <a:gd name="adj" fmla="val 10542"/>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5">
              <a:extLst>
                <a:ext uri="{FF2B5EF4-FFF2-40B4-BE49-F238E27FC236}">
                  <a16:creationId xmlns:a16="http://schemas.microsoft.com/office/drawing/2014/main" id="{04B24B18-3431-4161-8ABC-64F70459FC3D}"/>
                </a:ext>
              </a:extLst>
            </p:cNvPr>
            <p:cNvSpPr/>
            <p:nvPr/>
          </p:nvSpPr>
          <p:spPr>
            <a:xfrm>
              <a:off x="2396678" y="3552800"/>
              <a:ext cx="502921" cy="502921"/>
            </a:xfrm>
            <a:prstGeom prst="roundRect">
              <a:avLst>
                <a:gd name="adj" fmla="val 105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6">
              <a:extLst>
                <a:ext uri="{FF2B5EF4-FFF2-40B4-BE49-F238E27FC236}">
                  <a16:creationId xmlns:a16="http://schemas.microsoft.com/office/drawing/2014/main" id="{E5BF4E53-711B-452B-93AA-462BC7DBC04D}"/>
                </a:ext>
              </a:extLst>
            </p:cNvPr>
            <p:cNvSpPr/>
            <p:nvPr/>
          </p:nvSpPr>
          <p:spPr>
            <a:xfrm>
              <a:off x="1799845" y="3552800"/>
              <a:ext cx="502920" cy="502920"/>
            </a:xfrm>
            <a:prstGeom prst="roundRect">
              <a:avLst>
                <a:gd name="adj" fmla="val 105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7">
              <a:extLst>
                <a:ext uri="{FF2B5EF4-FFF2-40B4-BE49-F238E27FC236}">
                  <a16:creationId xmlns:a16="http://schemas.microsoft.com/office/drawing/2014/main" id="{E782E05D-E915-4274-A048-6D50731D98B1}"/>
                </a:ext>
              </a:extLst>
            </p:cNvPr>
            <p:cNvSpPr/>
            <p:nvPr/>
          </p:nvSpPr>
          <p:spPr>
            <a:xfrm>
              <a:off x="2396679" y="4147564"/>
              <a:ext cx="502920" cy="502920"/>
            </a:xfrm>
            <a:prstGeom prst="roundRect">
              <a:avLst>
                <a:gd name="adj" fmla="val 105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8">
              <a:extLst>
                <a:ext uri="{FF2B5EF4-FFF2-40B4-BE49-F238E27FC236}">
                  <a16:creationId xmlns:a16="http://schemas.microsoft.com/office/drawing/2014/main" id="{872066AE-25FE-4CB1-A01D-A5882C34E871}"/>
                </a:ext>
              </a:extLst>
            </p:cNvPr>
            <p:cNvSpPr/>
            <p:nvPr/>
          </p:nvSpPr>
          <p:spPr>
            <a:xfrm>
              <a:off x="1799845" y="4147564"/>
              <a:ext cx="502920" cy="502920"/>
            </a:xfrm>
            <a:prstGeom prst="roundRect">
              <a:avLst>
                <a:gd name="adj" fmla="val 105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6">
              <a:extLst>
                <a:ext uri="{FF2B5EF4-FFF2-40B4-BE49-F238E27FC236}">
                  <a16:creationId xmlns:a16="http://schemas.microsoft.com/office/drawing/2014/main" id="{64BEE51F-5411-40C5-8331-BBE51C736F1A}"/>
                </a:ext>
              </a:extLst>
            </p:cNvPr>
            <p:cNvSpPr/>
            <p:nvPr/>
          </p:nvSpPr>
          <p:spPr>
            <a:xfrm>
              <a:off x="2999232" y="3578129"/>
              <a:ext cx="502920" cy="1097034"/>
            </a:xfrm>
            <a:prstGeom prst="roundRect">
              <a:avLst>
                <a:gd name="adj" fmla="val 1054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us 25">
              <a:extLst>
                <a:ext uri="{FF2B5EF4-FFF2-40B4-BE49-F238E27FC236}">
                  <a16:creationId xmlns:a16="http://schemas.microsoft.com/office/drawing/2014/main" id="{08E0E9E4-9A5B-4115-AF0A-7D3C2D5A83C9}"/>
                </a:ext>
              </a:extLst>
            </p:cNvPr>
            <p:cNvSpPr/>
            <p:nvPr/>
          </p:nvSpPr>
          <p:spPr>
            <a:xfrm>
              <a:off x="1882834" y="3646958"/>
              <a:ext cx="329021" cy="329021"/>
            </a:xfrm>
            <a:prstGeom prst="mathPlu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10">
              <a:extLst>
                <a:ext uri="{FF2B5EF4-FFF2-40B4-BE49-F238E27FC236}">
                  <a16:creationId xmlns:a16="http://schemas.microsoft.com/office/drawing/2014/main" id="{81047D42-5D0F-46C8-BCBB-503676B7EDB6}"/>
                </a:ext>
              </a:extLst>
            </p:cNvPr>
            <p:cNvSpPr/>
            <p:nvPr/>
          </p:nvSpPr>
          <p:spPr>
            <a:xfrm>
              <a:off x="1864431" y="4241565"/>
              <a:ext cx="372034" cy="372034"/>
            </a:xfrm>
            <a:prstGeom prst="mathMinu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11">
              <a:extLst>
                <a:ext uri="{FF2B5EF4-FFF2-40B4-BE49-F238E27FC236}">
                  <a16:creationId xmlns:a16="http://schemas.microsoft.com/office/drawing/2014/main" id="{F6BBF3E4-7C5F-46DC-86F9-9D7E90071221}"/>
                </a:ext>
              </a:extLst>
            </p:cNvPr>
            <p:cNvSpPr/>
            <p:nvPr/>
          </p:nvSpPr>
          <p:spPr>
            <a:xfrm>
              <a:off x="2482996" y="3631321"/>
              <a:ext cx="331833" cy="331833"/>
            </a:xfrm>
            <a:prstGeom prst="mathMultiply">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vision 28">
              <a:extLst>
                <a:ext uri="{FF2B5EF4-FFF2-40B4-BE49-F238E27FC236}">
                  <a16:creationId xmlns:a16="http://schemas.microsoft.com/office/drawing/2014/main" id="{EE58A2B6-FF0B-45DC-AFDB-14A166484DD8}"/>
                </a:ext>
              </a:extLst>
            </p:cNvPr>
            <p:cNvSpPr/>
            <p:nvPr/>
          </p:nvSpPr>
          <p:spPr>
            <a:xfrm>
              <a:off x="2450129" y="4215974"/>
              <a:ext cx="397565" cy="397565"/>
            </a:xfrm>
            <a:prstGeom prst="mathDivide">
              <a:avLst>
                <a:gd name="adj1" fmla="val 23520"/>
                <a:gd name="adj2" fmla="val 2930"/>
                <a:gd name="adj3" fmla="val 1176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qual 19">
              <a:extLst>
                <a:ext uri="{FF2B5EF4-FFF2-40B4-BE49-F238E27FC236}">
                  <a16:creationId xmlns:a16="http://schemas.microsoft.com/office/drawing/2014/main" id="{31C800B5-F81F-43D9-BC62-E9A6F03FBD19}"/>
                </a:ext>
              </a:extLst>
            </p:cNvPr>
            <p:cNvSpPr/>
            <p:nvPr/>
          </p:nvSpPr>
          <p:spPr>
            <a:xfrm>
              <a:off x="3063974" y="3925709"/>
              <a:ext cx="373435" cy="373435"/>
            </a:xfrm>
            <a:prstGeom prst="mathEqual">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 name="Group 30">
              <a:extLst>
                <a:ext uri="{FF2B5EF4-FFF2-40B4-BE49-F238E27FC236}">
                  <a16:creationId xmlns:a16="http://schemas.microsoft.com/office/drawing/2014/main" id="{5A17FE5A-E99D-4096-97A4-1B17C16D805B}"/>
                </a:ext>
              </a:extLst>
            </p:cNvPr>
            <p:cNvGrpSpPr/>
            <p:nvPr/>
          </p:nvGrpSpPr>
          <p:grpSpPr>
            <a:xfrm>
              <a:off x="2509019" y="3079903"/>
              <a:ext cx="928390" cy="268583"/>
              <a:chOff x="5209983" y="5064674"/>
              <a:chExt cx="928390" cy="268583"/>
            </a:xfrm>
            <a:solidFill>
              <a:srgbClr val="404040"/>
            </a:solidFill>
          </p:grpSpPr>
          <p:sp>
            <p:nvSpPr>
              <p:cNvPr id="32" name="TextBox 39">
                <a:extLst>
                  <a:ext uri="{FF2B5EF4-FFF2-40B4-BE49-F238E27FC236}">
                    <a16:creationId xmlns:a16="http://schemas.microsoft.com/office/drawing/2014/main" id="{041B0DFA-ABCD-4179-B440-D47D37C581BB}"/>
                  </a:ext>
                </a:extLst>
              </p:cNvPr>
              <p:cNvSpPr txBox="1"/>
              <p:nvPr/>
            </p:nvSpPr>
            <p:spPr>
              <a:xfrm>
                <a:off x="5981582" y="5064674"/>
                <a:ext cx="156791" cy="268583"/>
              </a:xfrm>
              <a:custGeom>
                <a:avLst/>
                <a:gdLst/>
                <a:ahLst/>
                <a:cxnLst/>
                <a:rect l="l" t="t" r="r" b="b"/>
                <a:pathLst>
                  <a:path w="156791" h="268583">
                    <a:moveTo>
                      <a:pt x="20896" y="0"/>
                    </a:moveTo>
                    <a:cubicBezTo>
                      <a:pt x="26498" y="0"/>
                      <a:pt x="31348" y="2087"/>
                      <a:pt x="35448" y="6262"/>
                    </a:cubicBezTo>
                    <a:cubicBezTo>
                      <a:pt x="39548" y="10437"/>
                      <a:pt x="41598" y="15305"/>
                      <a:pt x="41598" y="20867"/>
                    </a:cubicBezTo>
                    <a:lnTo>
                      <a:pt x="41598" y="142191"/>
                    </a:lnTo>
                    <a:lnTo>
                      <a:pt x="99194" y="142191"/>
                    </a:lnTo>
                    <a:lnTo>
                      <a:pt x="99194" y="49668"/>
                    </a:lnTo>
                    <a:cubicBezTo>
                      <a:pt x="99194" y="43994"/>
                      <a:pt x="101176" y="39097"/>
                      <a:pt x="105139" y="34977"/>
                    </a:cubicBezTo>
                    <a:cubicBezTo>
                      <a:pt x="109102" y="30858"/>
                      <a:pt x="113954" y="28798"/>
                      <a:pt x="119693" y="28798"/>
                    </a:cubicBezTo>
                    <a:cubicBezTo>
                      <a:pt x="125486" y="28798"/>
                      <a:pt x="130384" y="30879"/>
                      <a:pt x="134387" y="35040"/>
                    </a:cubicBezTo>
                    <a:cubicBezTo>
                      <a:pt x="138390" y="39201"/>
                      <a:pt x="140392" y="44077"/>
                      <a:pt x="140392" y="49668"/>
                    </a:cubicBezTo>
                    <a:lnTo>
                      <a:pt x="140392" y="142191"/>
                    </a:lnTo>
                    <a:cubicBezTo>
                      <a:pt x="143329" y="142191"/>
                      <a:pt x="146796" y="144202"/>
                      <a:pt x="150794" y="148225"/>
                    </a:cubicBezTo>
                    <a:cubicBezTo>
                      <a:pt x="154792" y="152248"/>
                      <a:pt x="156791" y="157069"/>
                      <a:pt x="156791" y="162690"/>
                    </a:cubicBezTo>
                    <a:cubicBezTo>
                      <a:pt x="156791" y="168354"/>
                      <a:pt x="154802" y="173186"/>
                      <a:pt x="150825" y="177187"/>
                    </a:cubicBezTo>
                    <a:cubicBezTo>
                      <a:pt x="146848" y="181188"/>
                      <a:pt x="143371" y="183188"/>
                      <a:pt x="140392" y="183188"/>
                    </a:cubicBezTo>
                    <a:lnTo>
                      <a:pt x="140392" y="248131"/>
                    </a:lnTo>
                    <a:cubicBezTo>
                      <a:pt x="140392" y="253764"/>
                      <a:pt x="138344" y="258581"/>
                      <a:pt x="134250" y="262582"/>
                    </a:cubicBezTo>
                    <a:cubicBezTo>
                      <a:pt x="130155" y="266583"/>
                      <a:pt x="125303" y="268583"/>
                      <a:pt x="119693" y="268583"/>
                    </a:cubicBezTo>
                    <a:cubicBezTo>
                      <a:pt x="113945" y="268583"/>
                      <a:pt x="109092" y="266609"/>
                      <a:pt x="105133" y="262662"/>
                    </a:cubicBezTo>
                    <a:cubicBezTo>
                      <a:pt x="101174" y="258714"/>
                      <a:pt x="99194" y="253871"/>
                      <a:pt x="99194" y="248131"/>
                    </a:cubicBezTo>
                    <a:lnTo>
                      <a:pt x="99194" y="183588"/>
                    </a:lnTo>
                    <a:lnTo>
                      <a:pt x="0" y="183588"/>
                    </a:lnTo>
                    <a:lnTo>
                      <a:pt x="0" y="20870"/>
                    </a:lnTo>
                    <a:cubicBezTo>
                      <a:pt x="0" y="15169"/>
                      <a:pt x="2055" y="10265"/>
                      <a:pt x="6165" y="6159"/>
                    </a:cubicBezTo>
                    <a:cubicBezTo>
                      <a:pt x="10276" y="2053"/>
                      <a:pt x="15186" y="0"/>
                      <a:pt x="208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200" b="1" dirty="0">
                  <a:solidFill>
                    <a:schemeClr val="bg1"/>
                  </a:solidFill>
                  <a:latin typeface="OCR A Extended" panose="02010509020102010303" pitchFamily="50" charset="0"/>
                </a:endParaRPr>
              </a:p>
            </p:txBody>
          </p:sp>
          <p:sp>
            <p:nvSpPr>
              <p:cNvPr id="33" name="TextBox 38">
                <a:extLst>
                  <a:ext uri="{FF2B5EF4-FFF2-40B4-BE49-F238E27FC236}">
                    <a16:creationId xmlns:a16="http://schemas.microsoft.com/office/drawing/2014/main" id="{9188F698-4D46-4CCE-A9B8-62F2B256BEB2}"/>
                  </a:ext>
                </a:extLst>
              </p:cNvPr>
              <p:cNvSpPr txBox="1"/>
              <p:nvPr/>
            </p:nvSpPr>
            <p:spPr>
              <a:xfrm>
                <a:off x="5209983" y="5065074"/>
                <a:ext cx="173989" cy="268183"/>
              </a:xfrm>
              <a:custGeom>
                <a:avLst/>
                <a:gdLst/>
                <a:ahLst/>
                <a:cxnLst/>
                <a:rect l="l" t="t" r="r" b="b"/>
                <a:pathLst>
                  <a:path w="173989" h="268183">
                    <a:moveTo>
                      <a:pt x="21267" y="0"/>
                    </a:moveTo>
                    <a:lnTo>
                      <a:pt x="108193" y="0"/>
                    </a:lnTo>
                    <a:lnTo>
                      <a:pt x="108193" y="227186"/>
                    </a:lnTo>
                    <a:lnTo>
                      <a:pt x="132792" y="227186"/>
                    </a:lnTo>
                    <a:lnTo>
                      <a:pt x="132792" y="162480"/>
                    </a:lnTo>
                    <a:cubicBezTo>
                      <a:pt x="132792" y="156962"/>
                      <a:pt x="134787" y="152167"/>
                      <a:pt x="138779" y="148097"/>
                    </a:cubicBezTo>
                    <a:cubicBezTo>
                      <a:pt x="142770" y="144026"/>
                      <a:pt x="147608" y="141991"/>
                      <a:pt x="153290" y="141991"/>
                    </a:cubicBezTo>
                    <a:cubicBezTo>
                      <a:pt x="159051" y="141991"/>
                      <a:pt x="163940" y="144000"/>
                      <a:pt x="167960" y="148019"/>
                    </a:cubicBezTo>
                    <a:cubicBezTo>
                      <a:pt x="171979" y="152037"/>
                      <a:pt x="173989" y="156859"/>
                      <a:pt x="173989" y="162483"/>
                    </a:cubicBezTo>
                    <a:lnTo>
                      <a:pt x="173989" y="247691"/>
                    </a:lnTo>
                    <a:cubicBezTo>
                      <a:pt x="173989" y="253355"/>
                      <a:pt x="171994" y="258186"/>
                      <a:pt x="168004" y="262185"/>
                    </a:cubicBezTo>
                    <a:cubicBezTo>
                      <a:pt x="164013" y="266184"/>
                      <a:pt x="159121" y="268183"/>
                      <a:pt x="153328" y="268183"/>
                    </a:cubicBezTo>
                    <a:lnTo>
                      <a:pt x="20461" y="268183"/>
                    </a:lnTo>
                    <a:cubicBezTo>
                      <a:pt x="14689" y="268183"/>
                      <a:pt x="9835" y="266131"/>
                      <a:pt x="5901" y="262027"/>
                    </a:cubicBezTo>
                    <a:cubicBezTo>
                      <a:pt x="1967" y="257923"/>
                      <a:pt x="0" y="253011"/>
                      <a:pt x="0" y="247291"/>
                    </a:cubicBezTo>
                    <a:cubicBezTo>
                      <a:pt x="0" y="241741"/>
                      <a:pt x="1999" y="237003"/>
                      <a:pt x="5998" y="233076"/>
                    </a:cubicBezTo>
                    <a:cubicBezTo>
                      <a:pt x="9997" y="229149"/>
                      <a:pt x="14816" y="227186"/>
                      <a:pt x="20455" y="227186"/>
                    </a:cubicBezTo>
                    <a:lnTo>
                      <a:pt x="66996" y="227186"/>
                    </a:lnTo>
                    <a:lnTo>
                      <a:pt x="66996" y="40997"/>
                    </a:lnTo>
                    <a:lnTo>
                      <a:pt x="21252" y="40997"/>
                    </a:lnTo>
                    <a:cubicBezTo>
                      <a:pt x="15512" y="40997"/>
                      <a:pt x="10669" y="39018"/>
                      <a:pt x="6721" y="35058"/>
                    </a:cubicBezTo>
                    <a:cubicBezTo>
                      <a:pt x="2774" y="31099"/>
                      <a:pt x="800" y="26246"/>
                      <a:pt x="800" y="20498"/>
                    </a:cubicBezTo>
                    <a:cubicBezTo>
                      <a:pt x="800" y="14792"/>
                      <a:pt x="2786" y="9950"/>
                      <a:pt x="6757" y="5970"/>
                    </a:cubicBezTo>
                    <a:cubicBezTo>
                      <a:pt x="10729" y="1990"/>
                      <a:pt x="15566" y="0"/>
                      <a:pt x="2126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200" b="1" dirty="0">
                  <a:solidFill>
                    <a:schemeClr val="bg1"/>
                  </a:solidFill>
                  <a:latin typeface="OCR A Extended" panose="02010509020102010303" pitchFamily="50" charset="0"/>
                </a:endParaRPr>
              </a:p>
            </p:txBody>
          </p:sp>
          <p:sp>
            <p:nvSpPr>
              <p:cNvPr id="34" name="TextBox 37">
                <a:extLst>
                  <a:ext uri="{FF2B5EF4-FFF2-40B4-BE49-F238E27FC236}">
                    <a16:creationId xmlns:a16="http://schemas.microsoft.com/office/drawing/2014/main" id="{A036860F-84D0-4C96-B891-592AF4B3D4CD}"/>
                  </a:ext>
                </a:extLst>
              </p:cNvPr>
              <p:cNvSpPr txBox="1"/>
              <p:nvPr/>
            </p:nvSpPr>
            <p:spPr>
              <a:xfrm>
                <a:off x="5466758" y="5065074"/>
                <a:ext cx="175789" cy="268183"/>
              </a:xfrm>
              <a:custGeom>
                <a:avLst/>
                <a:gdLst/>
                <a:ahLst/>
                <a:cxnLst/>
                <a:rect l="l" t="t" r="r" b="b"/>
                <a:pathLst>
                  <a:path w="175789" h="268183">
                    <a:moveTo>
                      <a:pt x="20483" y="0"/>
                    </a:moveTo>
                    <a:lnTo>
                      <a:pt x="138229" y="0"/>
                    </a:lnTo>
                    <a:cubicBezTo>
                      <a:pt x="148555" y="0"/>
                      <a:pt x="157397" y="3641"/>
                      <a:pt x="164754" y="10924"/>
                    </a:cubicBezTo>
                    <a:cubicBezTo>
                      <a:pt x="172111" y="18207"/>
                      <a:pt x="175789" y="26888"/>
                      <a:pt x="175789" y="36966"/>
                    </a:cubicBezTo>
                    <a:lnTo>
                      <a:pt x="175789" y="117230"/>
                    </a:lnTo>
                    <a:cubicBezTo>
                      <a:pt x="175789" y="127613"/>
                      <a:pt x="172123" y="136435"/>
                      <a:pt x="164790" y="143697"/>
                    </a:cubicBezTo>
                    <a:cubicBezTo>
                      <a:pt x="157457" y="150959"/>
                      <a:pt x="148607" y="154590"/>
                      <a:pt x="138241" y="154590"/>
                    </a:cubicBezTo>
                    <a:lnTo>
                      <a:pt x="42397" y="154590"/>
                    </a:lnTo>
                    <a:lnTo>
                      <a:pt x="42397" y="227186"/>
                    </a:lnTo>
                    <a:lnTo>
                      <a:pt x="155112" y="227186"/>
                    </a:lnTo>
                    <a:cubicBezTo>
                      <a:pt x="160676" y="227186"/>
                      <a:pt x="165514" y="229202"/>
                      <a:pt x="169624" y="233235"/>
                    </a:cubicBezTo>
                    <a:cubicBezTo>
                      <a:pt x="173734" y="237268"/>
                      <a:pt x="175789" y="242085"/>
                      <a:pt x="175789" y="247685"/>
                    </a:cubicBezTo>
                    <a:cubicBezTo>
                      <a:pt x="175789" y="253326"/>
                      <a:pt x="173744" y="258153"/>
                      <a:pt x="169653" y="262165"/>
                    </a:cubicBezTo>
                    <a:cubicBezTo>
                      <a:pt x="165563" y="266177"/>
                      <a:pt x="160714" y="268183"/>
                      <a:pt x="155106" y="268183"/>
                    </a:cubicBezTo>
                    <a:lnTo>
                      <a:pt x="1200" y="268183"/>
                    </a:lnTo>
                    <a:lnTo>
                      <a:pt x="1200" y="150509"/>
                    </a:lnTo>
                    <a:cubicBezTo>
                      <a:pt x="1200" y="140245"/>
                      <a:pt x="4820" y="131460"/>
                      <a:pt x="12062" y="124153"/>
                    </a:cubicBezTo>
                    <a:cubicBezTo>
                      <a:pt x="19303" y="116846"/>
                      <a:pt x="28000" y="113193"/>
                      <a:pt x="38154" y="113193"/>
                    </a:cubicBezTo>
                    <a:lnTo>
                      <a:pt x="134192" y="113193"/>
                    </a:lnTo>
                    <a:lnTo>
                      <a:pt x="134192" y="40997"/>
                    </a:lnTo>
                    <a:lnTo>
                      <a:pt x="20480" y="40997"/>
                    </a:lnTo>
                    <a:cubicBezTo>
                      <a:pt x="14630" y="40997"/>
                      <a:pt x="9754" y="39003"/>
                      <a:pt x="5853" y="35016"/>
                    </a:cubicBezTo>
                    <a:cubicBezTo>
                      <a:pt x="1951" y="31029"/>
                      <a:pt x="0" y="26190"/>
                      <a:pt x="0" y="20498"/>
                    </a:cubicBezTo>
                    <a:cubicBezTo>
                      <a:pt x="0" y="14849"/>
                      <a:pt x="1961" y="10020"/>
                      <a:pt x="5882" y="6012"/>
                    </a:cubicBezTo>
                    <a:cubicBezTo>
                      <a:pt x="9804" y="2004"/>
                      <a:pt x="14671" y="0"/>
                      <a:pt x="20483"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200" b="1" dirty="0">
                  <a:solidFill>
                    <a:schemeClr val="bg1"/>
                  </a:solidFill>
                  <a:latin typeface="OCR A Extended" panose="02010509020102010303" pitchFamily="50" charset="0"/>
                </a:endParaRPr>
              </a:p>
            </p:txBody>
          </p:sp>
          <p:sp>
            <p:nvSpPr>
              <p:cNvPr id="35" name="TextBox 36">
                <a:extLst>
                  <a:ext uri="{FF2B5EF4-FFF2-40B4-BE49-F238E27FC236}">
                    <a16:creationId xmlns:a16="http://schemas.microsoft.com/office/drawing/2014/main" id="{06CC1E0F-1EA4-42B3-8993-17FA31B1462A}"/>
                  </a:ext>
                </a:extLst>
              </p:cNvPr>
              <p:cNvSpPr txBox="1"/>
              <p:nvPr/>
            </p:nvSpPr>
            <p:spPr>
              <a:xfrm>
                <a:off x="5724333" y="5065074"/>
                <a:ext cx="175789" cy="268183"/>
              </a:xfrm>
              <a:custGeom>
                <a:avLst/>
                <a:gdLst/>
                <a:ahLst/>
                <a:cxnLst/>
                <a:rect l="l" t="t" r="r" b="b"/>
                <a:pathLst>
                  <a:path w="175789" h="268183">
                    <a:moveTo>
                      <a:pt x="20483" y="0"/>
                    </a:moveTo>
                    <a:lnTo>
                      <a:pt x="138223" y="0"/>
                    </a:lnTo>
                    <a:cubicBezTo>
                      <a:pt x="148566" y="0"/>
                      <a:pt x="157346" y="3645"/>
                      <a:pt x="164563" y="10935"/>
                    </a:cubicBezTo>
                    <a:cubicBezTo>
                      <a:pt x="171780" y="18225"/>
                      <a:pt x="175389" y="26901"/>
                      <a:pt x="175389" y="36963"/>
                    </a:cubicBezTo>
                    <a:lnTo>
                      <a:pt x="175389" y="98765"/>
                    </a:lnTo>
                    <a:cubicBezTo>
                      <a:pt x="175389" y="114240"/>
                      <a:pt x="170937" y="125949"/>
                      <a:pt x="162034" y="133895"/>
                    </a:cubicBezTo>
                    <a:cubicBezTo>
                      <a:pt x="171204" y="143025"/>
                      <a:pt x="175789" y="154060"/>
                      <a:pt x="175789" y="166999"/>
                    </a:cubicBezTo>
                    <a:lnTo>
                      <a:pt x="175789" y="231267"/>
                    </a:lnTo>
                    <a:cubicBezTo>
                      <a:pt x="175789" y="241331"/>
                      <a:pt x="172111" y="249999"/>
                      <a:pt x="164754" y="257273"/>
                    </a:cubicBezTo>
                    <a:cubicBezTo>
                      <a:pt x="157397" y="264546"/>
                      <a:pt x="148556" y="268183"/>
                      <a:pt x="138232" y="268183"/>
                    </a:cubicBezTo>
                    <a:lnTo>
                      <a:pt x="21683" y="268183"/>
                    </a:lnTo>
                    <a:cubicBezTo>
                      <a:pt x="15937" y="268183"/>
                      <a:pt x="11087" y="266204"/>
                      <a:pt x="7132" y="262246"/>
                    </a:cubicBezTo>
                    <a:cubicBezTo>
                      <a:pt x="3177" y="258288"/>
                      <a:pt x="1200" y="253434"/>
                      <a:pt x="1200" y="247685"/>
                    </a:cubicBezTo>
                    <a:cubicBezTo>
                      <a:pt x="1200" y="241977"/>
                      <a:pt x="3187" y="237133"/>
                      <a:pt x="7162" y="233154"/>
                    </a:cubicBezTo>
                    <a:cubicBezTo>
                      <a:pt x="11137" y="229175"/>
                      <a:pt x="15975" y="227186"/>
                      <a:pt x="21677" y="227186"/>
                    </a:cubicBezTo>
                    <a:lnTo>
                      <a:pt x="133792" y="227186"/>
                    </a:lnTo>
                    <a:lnTo>
                      <a:pt x="133792" y="167014"/>
                    </a:lnTo>
                    <a:cubicBezTo>
                      <a:pt x="133792" y="163590"/>
                      <a:pt x="132558" y="160596"/>
                      <a:pt x="130092" y="158034"/>
                    </a:cubicBezTo>
                    <a:cubicBezTo>
                      <a:pt x="127625" y="155471"/>
                      <a:pt x="124703" y="154190"/>
                      <a:pt x="121324" y="154190"/>
                    </a:cubicBezTo>
                    <a:lnTo>
                      <a:pt x="55065" y="154190"/>
                    </a:lnTo>
                    <a:cubicBezTo>
                      <a:pt x="49380" y="154190"/>
                      <a:pt x="44548" y="152237"/>
                      <a:pt x="40568" y="148331"/>
                    </a:cubicBezTo>
                    <a:cubicBezTo>
                      <a:pt x="36588" y="144425"/>
                      <a:pt x="34598" y="139545"/>
                      <a:pt x="34598" y="133691"/>
                    </a:cubicBezTo>
                    <a:cubicBezTo>
                      <a:pt x="34598" y="127986"/>
                      <a:pt x="36584" y="123143"/>
                      <a:pt x="40555" y="119163"/>
                    </a:cubicBezTo>
                    <a:cubicBezTo>
                      <a:pt x="44527" y="115183"/>
                      <a:pt x="49363" y="113193"/>
                      <a:pt x="55065" y="113193"/>
                    </a:cubicBezTo>
                    <a:lnTo>
                      <a:pt x="121724" y="113193"/>
                    </a:lnTo>
                    <a:cubicBezTo>
                      <a:pt x="125101" y="113193"/>
                      <a:pt x="128023" y="111983"/>
                      <a:pt x="130490" y="109563"/>
                    </a:cubicBezTo>
                    <a:cubicBezTo>
                      <a:pt x="132958" y="107144"/>
                      <a:pt x="134192" y="104196"/>
                      <a:pt x="134192" y="100722"/>
                    </a:cubicBezTo>
                    <a:lnTo>
                      <a:pt x="134192" y="40997"/>
                    </a:lnTo>
                    <a:lnTo>
                      <a:pt x="20480" y="40997"/>
                    </a:lnTo>
                    <a:cubicBezTo>
                      <a:pt x="14734" y="40997"/>
                      <a:pt x="9885" y="39018"/>
                      <a:pt x="5931" y="35060"/>
                    </a:cubicBezTo>
                    <a:cubicBezTo>
                      <a:pt x="1977" y="31102"/>
                      <a:pt x="0" y="26248"/>
                      <a:pt x="0" y="20498"/>
                    </a:cubicBezTo>
                    <a:cubicBezTo>
                      <a:pt x="0" y="14790"/>
                      <a:pt x="1988" y="9947"/>
                      <a:pt x="5964" y="5968"/>
                    </a:cubicBezTo>
                    <a:cubicBezTo>
                      <a:pt x="9939" y="1989"/>
                      <a:pt x="14779" y="0"/>
                      <a:pt x="20483"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200" b="1" dirty="0">
                  <a:solidFill>
                    <a:schemeClr val="bg1"/>
                  </a:solidFill>
                  <a:latin typeface="OCR A Extended" panose="02010509020102010303" pitchFamily="50" charset="0"/>
                </a:endParaRPr>
              </a:p>
            </p:txBody>
          </p:sp>
        </p:grpSp>
      </p:grpSp>
    </p:spTree>
    <p:extLst>
      <p:ext uri="{BB962C8B-B14F-4D97-AF65-F5344CB8AC3E}">
        <p14:creationId xmlns:p14="http://schemas.microsoft.com/office/powerpoint/2010/main" val="1944645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EE3895-7F4A-6B81-219D-C2FA3FE114CC}"/>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4C8B0431-7E16-2BCE-50D4-C398F7BA496C}"/>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25</a:t>
            </a:fld>
            <a:endParaRPr lang="en-US" noProof="0" dirty="0"/>
          </a:p>
        </p:txBody>
      </p:sp>
      <p:sp>
        <p:nvSpPr>
          <p:cNvPr id="6" name="Text Placeholder 5">
            <a:extLst>
              <a:ext uri="{FF2B5EF4-FFF2-40B4-BE49-F238E27FC236}">
                <a16:creationId xmlns:a16="http://schemas.microsoft.com/office/drawing/2014/main" id="{2FFC0502-5B3F-949E-F03A-2E76F9B77664}"/>
              </a:ext>
            </a:extLst>
          </p:cNvPr>
          <p:cNvSpPr>
            <a:spLocks noGrp="1"/>
          </p:cNvSpPr>
          <p:nvPr>
            <p:ph type="body" sz="quarter" idx="19"/>
          </p:nvPr>
        </p:nvSpPr>
        <p:spPr/>
        <p:txBody>
          <a:bodyPr/>
          <a:lstStyle/>
          <a:p>
            <a:r>
              <a:rPr lang="en-US" sz="2800" dirty="0">
                <a:latin typeface="+mn-lt"/>
              </a:rPr>
              <a:t>How to measure your success….</a:t>
            </a:r>
          </a:p>
        </p:txBody>
      </p:sp>
      <p:pic>
        <p:nvPicPr>
          <p:cNvPr id="7" name="Picture 6">
            <a:extLst>
              <a:ext uri="{FF2B5EF4-FFF2-40B4-BE49-F238E27FC236}">
                <a16:creationId xmlns:a16="http://schemas.microsoft.com/office/drawing/2014/main" id="{C1F86F67-8FA9-E890-B2C8-2E0BCB8CD21D}"/>
              </a:ext>
            </a:extLst>
          </p:cNvPr>
          <p:cNvPicPr>
            <a:picLocks noChangeAspect="1"/>
          </p:cNvPicPr>
          <p:nvPr/>
        </p:nvPicPr>
        <p:blipFill rotWithShape="1">
          <a:blip r:embed="rId2"/>
          <a:srcRect l="58667" r="13222" b="9167"/>
          <a:stretch/>
        </p:blipFill>
        <p:spPr>
          <a:xfrm>
            <a:off x="8624521" y="1130455"/>
            <a:ext cx="2409825" cy="5191125"/>
          </a:xfrm>
          <a:prstGeom prst="rect">
            <a:avLst/>
          </a:prstGeom>
        </p:spPr>
      </p:pic>
      <p:sp>
        <p:nvSpPr>
          <p:cNvPr id="8" name="Text Placeholder 5">
            <a:extLst>
              <a:ext uri="{FF2B5EF4-FFF2-40B4-BE49-F238E27FC236}">
                <a16:creationId xmlns:a16="http://schemas.microsoft.com/office/drawing/2014/main" id="{788EA817-25DF-B992-89A6-C43E3C577375}"/>
              </a:ext>
            </a:extLst>
          </p:cNvPr>
          <p:cNvSpPr txBox="1">
            <a:spLocks/>
          </p:cNvSpPr>
          <p:nvPr/>
        </p:nvSpPr>
        <p:spPr>
          <a:xfrm>
            <a:off x="839789" y="1681163"/>
            <a:ext cx="3336558" cy="461962"/>
          </a:xfrm>
          <a:prstGeom prst="rect">
            <a:avLst/>
          </a:prstGeom>
          <a:solidFill>
            <a:schemeClr val="accent6"/>
          </a:solidFill>
        </p:spPr>
        <p:txBody>
          <a:bodyPr anchor="ct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algn="ctr"/>
            <a:r>
              <a:rPr lang="en-US" sz="2400" dirty="0">
                <a:solidFill>
                  <a:schemeClr val="bg1"/>
                </a:solidFill>
                <a:latin typeface="+mj-lt"/>
              </a:rPr>
              <a:t>Bank Fees	</a:t>
            </a:r>
          </a:p>
        </p:txBody>
      </p:sp>
      <p:sp>
        <p:nvSpPr>
          <p:cNvPr id="9" name="Content Placeholder 2">
            <a:extLst>
              <a:ext uri="{FF2B5EF4-FFF2-40B4-BE49-F238E27FC236}">
                <a16:creationId xmlns:a16="http://schemas.microsoft.com/office/drawing/2014/main" id="{4AD01833-0FB1-5C11-B591-EE0B9FE00578}"/>
              </a:ext>
            </a:extLst>
          </p:cNvPr>
          <p:cNvSpPr txBox="1">
            <a:spLocks/>
          </p:cNvSpPr>
          <p:nvPr/>
        </p:nvSpPr>
        <p:spPr>
          <a:xfrm>
            <a:off x="839789" y="2383733"/>
            <a:ext cx="5157787" cy="368458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dirty="0"/>
              <a:t>Cost per check</a:t>
            </a:r>
          </a:p>
          <a:p>
            <a:r>
              <a:rPr lang="en-US" dirty="0"/>
              <a:t>Cost per $ deposited</a:t>
            </a:r>
          </a:p>
          <a:p>
            <a:r>
              <a:rPr lang="en-US" dirty="0"/>
              <a:t>Cost per ACH. Per wire.</a:t>
            </a:r>
          </a:p>
          <a:p>
            <a:r>
              <a:rPr lang="en-US" dirty="0"/>
              <a:t>Punitive Charges</a:t>
            </a:r>
          </a:p>
          <a:p>
            <a:r>
              <a:rPr lang="en-US" dirty="0"/>
              <a:t>Cost per account</a:t>
            </a:r>
          </a:p>
          <a:p>
            <a:r>
              <a:rPr lang="en-US" dirty="0"/>
              <a:t>Volume of each payment type</a:t>
            </a:r>
          </a:p>
          <a:p>
            <a:r>
              <a:rPr lang="en-US" dirty="0"/>
              <a:t>Manual fees</a:t>
            </a:r>
          </a:p>
          <a:p>
            <a:endParaRPr lang="en-US" dirty="0"/>
          </a:p>
          <a:p>
            <a:endParaRPr lang="en-US" dirty="0"/>
          </a:p>
        </p:txBody>
      </p:sp>
      <p:sp>
        <p:nvSpPr>
          <p:cNvPr id="10" name="Text Placeholder 6">
            <a:extLst>
              <a:ext uri="{FF2B5EF4-FFF2-40B4-BE49-F238E27FC236}">
                <a16:creationId xmlns:a16="http://schemas.microsoft.com/office/drawing/2014/main" id="{6DF4D5C3-10D3-4515-63B3-C01BD3B63FDC}"/>
              </a:ext>
            </a:extLst>
          </p:cNvPr>
          <p:cNvSpPr txBox="1">
            <a:spLocks/>
          </p:cNvSpPr>
          <p:nvPr/>
        </p:nvSpPr>
        <p:spPr>
          <a:xfrm>
            <a:off x="4768238" y="1674203"/>
            <a:ext cx="3336558" cy="461962"/>
          </a:xfrm>
          <a:prstGeom prst="rect">
            <a:avLst/>
          </a:prstGeom>
          <a:solidFill>
            <a:schemeClr val="accent6"/>
          </a:solidFill>
        </p:spPr>
        <p:txBody>
          <a:bodyPr anchor="ct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algn="ctr"/>
            <a:r>
              <a:rPr lang="en-US" sz="2400">
                <a:solidFill>
                  <a:schemeClr val="bg1"/>
                </a:solidFill>
                <a:latin typeface="+mj-lt"/>
              </a:rPr>
              <a:t>Card Fees</a:t>
            </a:r>
            <a:endParaRPr lang="en-US" sz="2400" dirty="0">
              <a:solidFill>
                <a:schemeClr val="bg1"/>
              </a:solidFill>
              <a:latin typeface="+mj-lt"/>
            </a:endParaRPr>
          </a:p>
        </p:txBody>
      </p:sp>
      <p:sp>
        <p:nvSpPr>
          <p:cNvPr id="11" name="Content Placeholder 3">
            <a:extLst>
              <a:ext uri="{FF2B5EF4-FFF2-40B4-BE49-F238E27FC236}">
                <a16:creationId xmlns:a16="http://schemas.microsoft.com/office/drawing/2014/main" id="{0CF7AFB2-9463-EF30-AC92-F00D04A7108A}"/>
              </a:ext>
            </a:extLst>
          </p:cNvPr>
          <p:cNvSpPr txBox="1">
            <a:spLocks/>
          </p:cNvSpPr>
          <p:nvPr/>
        </p:nvSpPr>
        <p:spPr>
          <a:xfrm>
            <a:off x="4768238" y="2383733"/>
            <a:ext cx="5183188" cy="368458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dirty="0"/>
              <a:t>Average Ticket</a:t>
            </a:r>
          </a:p>
          <a:p>
            <a:r>
              <a:rPr lang="en-US" dirty="0"/>
              <a:t>Effective rate</a:t>
            </a:r>
          </a:p>
          <a:p>
            <a:r>
              <a:rPr lang="en-US" dirty="0"/>
              <a:t>Chargebacks </a:t>
            </a:r>
          </a:p>
          <a:p>
            <a:r>
              <a:rPr lang="en-US" dirty="0"/>
              <a:t>Recovery Rate</a:t>
            </a:r>
          </a:p>
          <a:p>
            <a:endParaRPr lang="en-US" dirty="0"/>
          </a:p>
          <a:p>
            <a:endParaRPr lang="en-US" dirty="0"/>
          </a:p>
        </p:txBody>
      </p:sp>
    </p:spTree>
    <p:extLst>
      <p:ext uri="{BB962C8B-B14F-4D97-AF65-F5344CB8AC3E}">
        <p14:creationId xmlns:p14="http://schemas.microsoft.com/office/powerpoint/2010/main" val="356476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B1292A-5C4B-9EE0-2F57-67B659D14EC3}"/>
              </a:ext>
            </a:extLst>
          </p:cNvPr>
          <p:cNvSpPr>
            <a:spLocks noGrp="1"/>
          </p:cNvSpPr>
          <p:nvPr>
            <p:ph type="body" sz="quarter" idx="13"/>
          </p:nvPr>
        </p:nvSpPr>
        <p:spPr/>
        <p:txBody>
          <a:bodyPr/>
          <a:lstStyle/>
          <a:p>
            <a:pPr marL="342900" indent="-342900">
              <a:buFont typeface="+mj-lt"/>
              <a:buAutoNum type="arabicPeriod"/>
            </a:pPr>
            <a:r>
              <a:rPr lang="en-US" sz="2400" dirty="0"/>
              <a:t>Lock in pricing now will help stem the ultimate cost of inflation over time and provide stability in your costs.</a:t>
            </a:r>
          </a:p>
          <a:p>
            <a:pPr marL="342900" indent="-342900">
              <a:buFont typeface="+mj-lt"/>
              <a:buAutoNum type="arabicPeriod"/>
            </a:pPr>
            <a:r>
              <a:rPr lang="en-US" sz="2400" dirty="0"/>
              <a:t>Identify key metrics that can help you prove your success and build a culture of internal and external accountability. </a:t>
            </a:r>
          </a:p>
          <a:p>
            <a:pPr marL="342900" indent="-342900">
              <a:buFont typeface="+mj-lt"/>
              <a:buAutoNum type="arabicPeriod"/>
            </a:pPr>
            <a:r>
              <a:rPr lang="en-US" sz="2400" dirty="0"/>
              <a:t>Having the conversation of cash and card together can help the bank make better cases internally. </a:t>
            </a:r>
          </a:p>
          <a:p>
            <a:endParaRPr lang="en-US" dirty="0"/>
          </a:p>
        </p:txBody>
      </p:sp>
      <p:sp>
        <p:nvSpPr>
          <p:cNvPr id="4" name="Footer Placeholder 3">
            <a:extLst>
              <a:ext uri="{FF2B5EF4-FFF2-40B4-BE49-F238E27FC236}">
                <a16:creationId xmlns:a16="http://schemas.microsoft.com/office/drawing/2014/main" id="{3F7F30F0-3FDF-C0F4-B2BB-DFB09F28445A}"/>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46D79D71-439D-C9F6-58B3-257714802B09}"/>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26</a:t>
            </a:fld>
            <a:endParaRPr lang="en-US" noProof="0" dirty="0"/>
          </a:p>
        </p:txBody>
      </p:sp>
      <p:sp>
        <p:nvSpPr>
          <p:cNvPr id="6" name="Text Placeholder 5">
            <a:extLst>
              <a:ext uri="{FF2B5EF4-FFF2-40B4-BE49-F238E27FC236}">
                <a16:creationId xmlns:a16="http://schemas.microsoft.com/office/drawing/2014/main" id="{347583AB-7651-6C89-70BD-E6002C984E0F}"/>
              </a:ext>
            </a:extLst>
          </p:cNvPr>
          <p:cNvSpPr>
            <a:spLocks noGrp="1"/>
          </p:cNvSpPr>
          <p:nvPr>
            <p:ph type="body" sz="quarter" idx="19"/>
          </p:nvPr>
        </p:nvSpPr>
        <p:spPr/>
        <p:txBody>
          <a:bodyPr/>
          <a:lstStyle/>
          <a:p>
            <a:r>
              <a:rPr lang="en-US" sz="2800" dirty="0">
                <a:latin typeface="+mn-lt"/>
              </a:rPr>
              <a:t>Final Takeaways</a:t>
            </a:r>
          </a:p>
        </p:txBody>
      </p:sp>
    </p:spTree>
    <p:extLst>
      <p:ext uri="{BB962C8B-B14F-4D97-AF65-F5344CB8AC3E}">
        <p14:creationId xmlns:p14="http://schemas.microsoft.com/office/powerpoint/2010/main" val="348896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79FBAD-D62C-C527-20CB-5A53E16742A9}"/>
              </a:ext>
            </a:extLst>
          </p:cNvPr>
          <p:cNvSpPr>
            <a:spLocks noGrp="1"/>
          </p:cNvSpPr>
          <p:nvPr>
            <p:ph type="ftr" sz="quarter" idx="11"/>
          </p:nvPr>
        </p:nvSpPr>
        <p:spPr/>
        <p:txBody>
          <a:bodyPr/>
          <a:lstStyle/>
          <a:p>
            <a:pPr algn="l"/>
            <a:r>
              <a:rPr lang="en-US" noProof="0"/>
              <a:t>Arizona AFP</a:t>
            </a:r>
            <a:endParaRPr lang="en-US" noProof="0" dirty="0"/>
          </a:p>
        </p:txBody>
      </p:sp>
      <p:sp>
        <p:nvSpPr>
          <p:cNvPr id="3" name="Slide Number Placeholder 2">
            <a:extLst>
              <a:ext uri="{FF2B5EF4-FFF2-40B4-BE49-F238E27FC236}">
                <a16:creationId xmlns:a16="http://schemas.microsoft.com/office/drawing/2014/main" id="{5AA1CFC7-B0CB-FCB9-6BB9-8A9114F47BAD}"/>
              </a:ext>
            </a:extLst>
          </p:cNvPr>
          <p:cNvSpPr>
            <a:spLocks noGrp="1"/>
          </p:cNvSpPr>
          <p:nvPr>
            <p:ph type="sldNum" sz="quarter" idx="12"/>
          </p:nvPr>
        </p:nvSpPr>
        <p:spPr/>
        <p:txBody>
          <a:bodyPr/>
          <a:lstStyle/>
          <a:p>
            <a:fld id="{5CD5257E-ED95-40B6-81F3-D804267DBFC4}" type="slidenum">
              <a:rPr lang="en-US" noProof="0" smtClean="0"/>
              <a:pPr/>
              <a:t>3</a:t>
            </a:fld>
            <a:endParaRPr lang="en-US" noProof="0" dirty="0"/>
          </a:p>
        </p:txBody>
      </p:sp>
      <p:sp>
        <p:nvSpPr>
          <p:cNvPr id="4" name="Title 3">
            <a:extLst>
              <a:ext uri="{FF2B5EF4-FFF2-40B4-BE49-F238E27FC236}">
                <a16:creationId xmlns:a16="http://schemas.microsoft.com/office/drawing/2014/main" id="{A7896AD8-BB4C-FA76-C2A1-66AAD53C06FF}"/>
              </a:ext>
            </a:extLst>
          </p:cNvPr>
          <p:cNvSpPr>
            <a:spLocks noGrp="1"/>
          </p:cNvSpPr>
          <p:nvPr>
            <p:ph type="title"/>
          </p:nvPr>
        </p:nvSpPr>
        <p:spPr/>
        <p:txBody>
          <a:bodyPr/>
          <a:lstStyle/>
          <a:p>
            <a:r>
              <a:rPr lang="en-US" dirty="0">
                <a:solidFill>
                  <a:schemeClr val="bg1"/>
                </a:solidFill>
              </a:rPr>
              <a:t>Agenda </a:t>
            </a:r>
          </a:p>
        </p:txBody>
      </p:sp>
      <p:sp>
        <p:nvSpPr>
          <p:cNvPr id="5" name="Content Placeholder 2">
            <a:extLst>
              <a:ext uri="{FF2B5EF4-FFF2-40B4-BE49-F238E27FC236}">
                <a16:creationId xmlns:a16="http://schemas.microsoft.com/office/drawing/2014/main" id="{16365642-4006-C246-3949-45F74F5BF25D}"/>
              </a:ext>
            </a:extLst>
          </p:cNvPr>
          <p:cNvSpPr txBox="1">
            <a:spLocks/>
          </p:cNvSpPr>
          <p:nvPr/>
        </p:nvSpPr>
        <p:spPr>
          <a:xfrm>
            <a:off x="4636280" y="2348334"/>
            <a:ext cx="3315528" cy="3811588"/>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marL="285750" indent="-285750">
              <a:buFont typeface="Arial" panose="020B0604020202020204" pitchFamily="34" charset="0"/>
              <a:buChar char="•"/>
            </a:pPr>
            <a:r>
              <a:rPr lang="en-US" sz="2000" dirty="0"/>
              <a:t>Establishing the Players</a:t>
            </a:r>
          </a:p>
          <a:p>
            <a:pPr marL="285750" indent="-285750">
              <a:buFont typeface="Arial" panose="020B0604020202020204" pitchFamily="34" charset="0"/>
              <a:buChar char="•"/>
            </a:pPr>
            <a:r>
              <a:rPr lang="en-US" sz="2000" dirty="0"/>
              <a:t>Understanding the Fees</a:t>
            </a:r>
          </a:p>
          <a:p>
            <a:pPr marL="285750" indent="-285750">
              <a:buFont typeface="Arial" panose="020B0604020202020204" pitchFamily="34" charset="0"/>
              <a:buChar char="•"/>
            </a:pPr>
            <a:r>
              <a:rPr lang="en-US" sz="2000" dirty="0"/>
              <a:t>Payment Strategy &amp; Cost Optimization</a:t>
            </a:r>
          </a:p>
        </p:txBody>
      </p:sp>
    </p:spTree>
    <p:extLst>
      <p:ext uri="{BB962C8B-B14F-4D97-AF65-F5344CB8AC3E}">
        <p14:creationId xmlns:p14="http://schemas.microsoft.com/office/powerpoint/2010/main" val="422256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5A02EC-D688-86B4-FD5F-0880D17C781E}"/>
              </a:ext>
            </a:extLst>
          </p:cNvPr>
          <p:cNvSpPr>
            <a:spLocks noGrp="1"/>
          </p:cNvSpPr>
          <p:nvPr>
            <p:ph type="ftr" sz="quarter" idx="13"/>
          </p:nvPr>
        </p:nvSpPr>
        <p:spPr/>
        <p:txBody>
          <a:bodyPr/>
          <a:lstStyle/>
          <a:p>
            <a:r>
              <a:rPr lang="en-US" noProof="0"/>
              <a:t>Arizona AFP</a:t>
            </a:r>
            <a:endParaRPr lang="en-US" noProof="0" dirty="0"/>
          </a:p>
        </p:txBody>
      </p:sp>
      <p:sp>
        <p:nvSpPr>
          <p:cNvPr id="3" name="Slide Number Placeholder 2">
            <a:extLst>
              <a:ext uri="{FF2B5EF4-FFF2-40B4-BE49-F238E27FC236}">
                <a16:creationId xmlns:a16="http://schemas.microsoft.com/office/drawing/2014/main" id="{70ECF9AF-A9A3-0A01-A421-C9354F0121DC}"/>
              </a:ext>
            </a:extLst>
          </p:cNvPr>
          <p:cNvSpPr>
            <a:spLocks noGrp="1"/>
          </p:cNvSpPr>
          <p:nvPr>
            <p:ph type="sldNum" sz="quarter" idx="14"/>
          </p:nvPr>
        </p:nvSpPr>
        <p:spPr/>
        <p:txBody>
          <a:bodyPr/>
          <a:lstStyle/>
          <a:p>
            <a:pPr algn="ctr"/>
            <a:fld id="{5CD5257E-ED95-40B6-81F3-D804267DBFC4}" type="slidenum">
              <a:rPr lang="en-US" noProof="0" smtClean="0"/>
              <a:pPr algn="ctr"/>
              <a:t>4</a:t>
            </a:fld>
            <a:endParaRPr lang="en-US" noProof="0" dirty="0"/>
          </a:p>
        </p:txBody>
      </p:sp>
      <p:sp>
        <p:nvSpPr>
          <p:cNvPr id="4" name="Content Placeholder 3">
            <a:extLst>
              <a:ext uri="{FF2B5EF4-FFF2-40B4-BE49-F238E27FC236}">
                <a16:creationId xmlns:a16="http://schemas.microsoft.com/office/drawing/2014/main" id="{3BA12E81-EDE2-94DD-E675-6AA7AA2D2C58}"/>
              </a:ext>
            </a:extLst>
          </p:cNvPr>
          <p:cNvSpPr>
            <a:spLocks noGrp="1"/>
          </p:cNvSpPr>
          <p:nvPr>
            <p:ph sz="quarter" idx="11"/>
          </p:nvPr>
        </p:nvSpPr>
        <p:spPr/>
        <p:txBody>
          <a:bodyPr anchor="ctr"/>
          <a:lstStyle/>
          <a:p>
            <a:r>
              <a:rPr lang="en-US" sz="2400" dirty="0">
                <a:ln w="0"/>
                <a:effectLst>
                  <a:outerShdw blurRad="38100" dist="19050" dir="2700000" algn="tl" rotWithShape="0">
                    <a:schemeClr val="dk1">
                      <a:alpha val="40000"/>
                    </a:schemeClr>
                  </a:outerShdw>
                </a:effectLst>
              </a:rPr>
              <a:t>Establishing the Players</a:t>
            </a:r>
          </a:p>
          <a:p>
            <a:pPr algn="ctr"/>
            <a:endParaRPr lang="en-US" sz="2400" dirty="0">
              <a:ln w="0"/>
              <a:effectLst>
                <a:outerShdw blurRad="38100" dist="19050" dir="2700000" algn="tl" rotWithShape="0">
                  <a:schemeClr val="dk1">
                    <a:alpha val="40000"/>
                  </a:schemeClr>
                </a:outerShdw>
              </a:effectLst>
            </a:endParaRPr>
          </a:p>
          <a:p>
            <a:r>
              <a:rPr lang="en-US" sz="1800" dirty="0"/>
              <a:t>Acquirers, Banks, Processors, Card Brands, ISOs, Gateways</a:t>
            </a:r>
          </a:p>
          <a:p>
            <a:pPr algn="ct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1960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89F9809-9D78-41A7-86F7-B499336190D3}"/>
              </a:ext>
            </a:extLst>
          </p:cNvPr>
          <p:cNvSpPr>
            <a:spLocks noGrp="1"/>
          </p:cNvSpPr>
          <p:nvPr>
            <p:ph type="ftr" sz="quarter" idx="21"/>
          </p:nvPr>
        </p:nvSpPr>
        <p:spPr/>
        <p:txBody>
          <a:bodyPr/>
          <a:lstStyle/>
          <a:p>
            <a:r>
              <a:rPr lang="en-US"/>
              <a:t>Arizona AFP</a:t>
            </a:r>
            <a:endParaRPr lang="en-US" noProof="0" dirty="0"/>
          </a:p>
        </p:txBody>
      </p:sp>
      <p:sp>
        <p:nvSpPr>
          <p:cNvPr id="710" name="Ellipse 76">
            <a:extLst>
              <a:ext uri="{FF2B5EF4-FFF2-40B4-BE49-F238E27FC236}">
                <a16:creationId xmlns:a16="http://schemas.microsoft.com/office/drawing/2014/main" id="{695D2384-16E2-4180-B4DF-55AC7B0079A8}"/>
              </a:ext>
            </a:extLst>
          </p:cNvPr>
          <p:cNvSpPr/>
          <p:nvPr/>
        </p:nvSpPr>
        <p:spPr>
          <a:xfrm rot="16200000">
            <a:off x="3345637" y="1467312"/>
            <a:ext cx="5118707" cy="5007683"/>
          </a:xfrm>
          <a:prstGeom prst="ellipse">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 wrap="square" lIns="0" tIns="0" rIns="0" bIns="0" numCol="1" spcCol="0" rtlCol="0" fromWordArt="0" anchor="t" anchorCtr="0" forceAA="0" compatLnSpc="1">
            <a:prstTxWarp prst="textNoShape">
              <a:avLst/>
            </a:prstTxWarp>
            <a:noAutofit/>
          </a:bodyPr>
          <a:lstStyle/>
          <a:p>
            <a:pPr algn="ctr"/>
            <a:endParaRPr lang="en-US" sz="1200" b="1" dirty="0">
              <a:solidFill>
                <a:schemeClr val="accent1"/>
              </a:solidFill>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CDDE049B-52E4-46FF-912C-DD698860D0F6}"/>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5</a:t>
            </a:fld>
            <a:endParaRPr lang="en-US" noProof="0" dirty="0"/>
          </a:p>
        </p:txBody>
      </p:sp>
      <p:sp>
        <p:nvSpPr>
          <p:cNvPr id="6" name="Espace réservé du texte 5">
            <a:extLst>
              <a:ext uri="{FF2B5EF4-FFF2-40B4-BE49-F238E27FC236}">
                <a16:creationId xmlns:a16="http://schemas.microsoft.com/office/drawing/2014/main" id="{5857D29B-4DCD-469A-80B7-D08846D1427E}"/>
              </a:ext>
            </a:extLst>
          </p:cNvPr>
          <p:cNvSpPr>
            <a:spLocks noGrp="1"/>
          </p:cNvSpPr>
          <p:nvPr>
            <p:ph type="body" sz="quarter" idx="19"/>
          </p:nvPr>
        </p:nvSpPr>
        <p:spPr>
          <a:xfrm>
            <a:off x="433668" y="130870"/>
            <a:ext cx="11456381" cy="750337"/>
          </a:xfrm>
        </p:spPr>
        <p:txBody>
          <a:bodyPr/>
          <a:lstStyle/>
          <a:p>
            <a:r>
              <a:rPr lang="en-US" sz="2800" dirty="0">
                <a:latin typeface="Nexa Book" panose="02000000000000000000" pitchFamily="50" charset="0"/>
              </a:rPr>
              <a:t>Payment Landscape </a:t>
            </a:r>
            <a:endParaRPr lang="fr-FR" sz="2800" dirty="0">
              <a:latin typeface="Nexa Book" panose="02000000000000000000" pitchFamily="50" charset="0"/>
            </a:endParaRPr>
          </a:p>
        </p:txBody>
      </p:sp>
      <p:grpSp>
        <p:nvGrpSpPr>
          <p:cNvPr id="390" name="Group 4">
            <a:extLst>
              <a:ext uri="{FF2B5EF4-FFF2-40B4-BE49-F238E27FC236}">
                <a16:creationId xmlns:a16="http://schemas.microsoft.com/office/drawing/2014/main" id="{55F18948-CC20-4A68-8CB7-26A8E7F25EC5}"/>
              </a:ext>
            </a:extLst>
          </p:cNvPr>
          <p:cNvGrpSpPr>
            <a:grpSpLocks/>
          </p:cNvGrpSpPr>
          <p:nvPr>
            <p:custDataLst>
              <p:tags r:id="rId1"/>
            </p:custDataLst>
          </p:nvPr>
        </p:nvGrpSpPr>
        <p:grpSpPr bwMode="auto">
          <a:xfrm>
            <a:off x="1447001" y="1261525"/>
            <a:ext cx="8909646" cy="5094964"/>
            <a:chOff x="444" y="789"/>
            <a:chExt cx="5622" cy="3231"/>
          </a:xfrm>
        </p:grpSpPr>
        <p:sp>
          <p:nvSpPr>
            <p:cNvPr id="391" name="Freeform 5">
              <a:extLst>
                <a:ext uri="{FF2B5EF4-FFF2-40B4-BE49-F238E27FC236}">
                  <a16:creationId xmlns:a16="http://schemas.microsoft.com/office/drawing/2014/main" id="{D594B936-6AE0-40CB-8FBA-B82EED57D809}"/>
                </a:ext>
              </a:extLst>
            </p:cNvPr>
            <p:cNvSpPr>
              <a:spLocks/>
            </p:cNvSpPr>
            <p:nvPr/>
          </p:nvSpPr>
          <p:spPr bwMode="auto">
            <a:xfrm>
              <a:off x="3346" y="2076"/>
              <a:ext cx="34" cy="67"/>
            </a:xfrm>
            <a:custGeom>
              <a:avLst/>
              <a:gdLst>
                <a:gd name="T0" fmla="*/ 0 w 20000"/>
                <a:gd name="T1" fmla="*/ 17 h 20000"/>
                <a:gd name="T2" fmla="*/ 6 w 20000"/>
                <a:gd name="T3" fmla="*/ 6 h 20000"/>
                <a:gd name="T4" fmla="*/ 13 w 20000"/>
                <a:gd name="T5" fmla="*/ 0 h 20000"/>
                <a:gd name="T6" fmla="*/ 27 w 20000"/>
                <a:gd name="T7" fmla="*/ 10 h 20000"/>
                <a:gd name="T8" fmla="*/ 27 w 20000"/>
                <a:gd name="T9" fmla="*/ 17 h 20000"/>
                <a:gd name="T10" fmla="*/ 27 w 20000"/>
                <a:gd name="T11" fmla="*/ 21 h 20000"/>
                <a:gd name="T12" fmla="*/ 27 w 20000"/>
                <a:gd name="T13" fmla="*/ 27 h 20000"/>
                <a:gd name="T14" fmla="*/ 30 w 20000"/>
                <a:gd name="T15" fmla="*/ 33 h 20000"/>
                <a:gd name="T16" fmla="*/ 34 w 20000"/>
                <a:gd name="T17" fmla="*/ 44 h 20000"/>
                <a:gd name="T18" fmla="*/ 27 w 20000"/>
                <a:gd name="T19" fmla="*/ 60 h 20000"/>
                <a:gd name="T20" fmla="*/ 19 w 20000"/>
                <a:gd name="T21" fmla="*/ 67 h 20000"/>
                <a:gd name="T22" fmla="*/ 19 w 20000"/>
                <a:gd name="T23" fmla="*/ 65 h 20000"/>
                <a:gd name="T24" fmla="*/ 13 w 20000"/>
                <a:gd name="T25" fmla="*/ 56 h 20000"/>
                <a:gd name="T26" fmla="*/ 2 w 20000"/>
                <a:gd name="T27" fmla="*/ 50 h 20000"/>
                <a:gd name="T28" fmla="*/ 6 w 20000"/>
                <a:gd name="T29" fmla="*/ 50 h 20000"/>
                <a:gd name="T30" fmla="*/ 6 w 20000"/>
                <a:gd name="T31" fmla="*/ 40 h 20000"/>
                <a:gd name="T32" fmla="*/ 8 w 20000"/>
                <a:gd name="T33" fmla="*/ 37 h 20000"/>
                <a:gd name="T34" fmla="*/ 6 w 20000"/>
                <a:gd name="T35" fmla="*/ 33 h 20000"/>
                <a:gd name="T36" fmla="*/ 6 w 20000"/>
                <a:gd name="T37" fmla="*/ 23 h 20000"/>
                <a:gd name="T38" fmla="*/ 0 w 20000"/>
                <a:gd name="T39" fmla="*/ 17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0" y="4940"/>
                  </a:moveTo>
                  <a:lnTo>
                    <a:pt x="3810" y="1928"/>
                  </a:lnTo>
                  <a:lnTo>
                    <a:pt x="7381" y="0"/>
                  </a:lnTo>
                  <a:lnTo>
                    <a:pt x="15952" y="3133"/>
                  </a:lnTo>
                  <a:lnTo>
                    <a:pt x="15952" y="4940"/>
                  </a:lnTo>
                  <a:lnTo>
                    <a:pt x="15952" y="6145"/>
                  </a:lnTo>
                  <a:lnTo>
                    <a:pt x="15952" y="8072"/>
                  </a:lnTo>
                  <a:lnTo>
                    <a:pt x="17381" y="9880"/>
                  </a:lnTo>
                  <a:lnTo>
                    <a:pt x="19762" y="13012"/>
                  </a:lnTo>
                  <a:lnTo>
                    <a:pt x="15952" y="17952"/>
                  </a:lnTo>
                  <a:lnTo>
                    <a:pt x="11190" y="19880"/>
                  </a:lnTo>
                  <a:lnTo>
                    <a:pt x="11190" y="19277"/>
                  </a:lnTo>
                  <a:lnTo>
                    <a:pt x="7381" y="16747"/>
                  </a:lnTo>
                  <a:lnTo>
                    <a:pt x="1429" y="14940"/>
                  </a:lnTo>
                  <a:lnTo>
                    <a:pt x="3810" y="14940"/>
                  </a:lnTo>
                  <a:lnTo>
                    <a:pt x="3810" y="11807"/>
                  </a:lnTo>
                  <a:lnTo>
                    <a:pt x="4762" y="11084"/>
                  </a:lnTo>
                  <a:lnTo>
                    <a:pt x="3810" y="9880"/>
                  </a:lnTo>
                  <a:lnTo>
                    <a:pt x="3810" y="6867"/>
                  </a:lnTo>
                  <a:lnTo>
                    <a:pt x="0" y="494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2" name="Freeform 6">
              <a:extLst>
                <a:ext uri="{FF2B5EF4-FFF2-40B4-BE49-F238E27FC236}">
                  <a16:creationId xmlns:a16="http://schemas.microsoft.com/office/drawing/2014/main" id="{82F94945-5769-44AB-95D1-B4D7B62D2CAC}"/>
                </a:ext>
              </a:extLst>
            </p:cNvPr>
            <p:cNvSpPr>
              <a:spLocks/>
            </p:cNvSpPr>
            <p:nvPr/>
          </p:nvSpPr>
          <p:spPr bwMode="auto">
            <a:xfrm>
              <a:off x="3071" y="1880"/>
              <a:ext cx="61" cy="44"/>
            </a:xfrm>
            <a:custGeom>
              <a:avLst/>
              <a:gdLst>
                <a:gd name="T0" fmla="*/ 0 w 20000"/>
                <a:gd name="T1" fmla="*/ 8 h 20000"/>
                <a:gd name="T2" fmla="*/ 10 w 20000"/>
                <a:gd name="T3" fmla="*/ 2 h 20000"/>
                <a:gd name="T4" fmla="*/ 15 w 20000"/>
                <a:gd name="T5" fmla="*/ 2 h 20000"/>
                <a:gd name="T6" fmla="*/ 16 w 20000"/>
                <a:gd name="T7" fmla="*/ 6 h 20000"/>
                <a:gd name="T8" fmla="*/ 20 w 20000"/>
                <a:gd name="T9" fmla="*/ 2 h 20000"/>
                <a:gd name="T10" fmla="*/ 27 w 20000"/>
                <a:gd name="T11" fmla="*/ 0 h 20000"/>
                <a:gd name="T12" fmla="*/ 33 w 20000"/>
                <a:gd name="T13" fmla="*/ 0 h 20000"/>
                <a:gd name="T14" fmla="*/ 42 w 20000"/>
                <a:gd name="T15" fmla="*/ 2 h 20000"/>
                <a:gd name="T16" fmla="*/ 50 w 20000"/>
                <a:gd name="T17" fmla="*/ 6 h 20000"/>
                <a:gd name="T18" fmla="*/ 48 w 20000"/>
                <a:gd name="T19" fmla="*/ 13 h 20000"/>
                <a:gd name="T20" fmla="*/ 58 w 20000"/>
                <a:gd name="T21" fmla="*/ 17 h 20000"/>
                <a:gd name="T22" fmla="*/ 61 w 20000"/>
                <a:gd name="T23" fmla="*/ 27 h 20000"/>
                <a:gd name="T24" fmla="*/ 54 w 20000"/>
                <a:gd name="T25" fmla="*/ 29 h 20000"/>
                <a:gd name="T26" fmla="*/ 50 w 20000"/>
                <a:gd name="T27" fmla="*/ 33 h 20000"/>
                <a:gd name="T28" fmla="*/ 50 w 20000"/>
                <a:gd name="T29" fmla="*/ 44 h 20000"/>
                <a:gd name="T30" fmla="*/ 48 w 20000"/>
                <a:gd name="T31" fmla="*/ 44 h 20000"/>
                <a:gd name="T32" fmla="*/ 38 w 20000"/>
                <a:gd name="T33" fmla="*/ 40 h 20000"/>
                <a:gd name="T34" fmla="*/ 33 w 20000"/>
                <a:gd name="T35" fmla="*/ 29 h 20000"/>
                <a:gd name="T36" fmla="*/ 31 w 20000"/>
                <a:gd name="T37" fmla="*/ 36 h 20000"/>
                <a:gd name="T38" fmla="*/ 16 w 20000"/>
                <a:gd name="T39" fmla="*/ 23 h 20000"/>
                <a:gd name="T40" fmla="*/ 15 w 20000"/>
                <a:gd name="T41" fmla="*/ 19 h 20000"/>
                <a:gd name="T42" fmla="*/ 10 w 20000"/>
                <a:gd name="T43" fmla="*/ 13 h 20000"/>
                <a:gd name="T44" fmla="*/ 6 w 20000"/>
                <a:gd name="T45" fmla="*/ 17 h 20000"/>
                <a:gd name="T46" fmla="*/ 0 w 20000"/>
                <a:gd name="T47" fmla="*/ 13 h 20000"/>
                <a:gd name="T48" fmla="*/ 0 w 20000"/>
                <a:gd name="T49" fmla="*/ 8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0" y="3670"/>
                  </a:moveTo>
                  <a:lnTo>
                    <a:pt x="3421" y="734"/>
                  </a:lnTo>
                  <a:lnTo>
                    <a:pt x="4868" y="734"/>
                  </a:lnTo>
                  <a:lnTo>
                    <a:pt x="5395" y="2936"/>
                  </a:lnTo>
                  <a:lnTo>
                    <a:pt x="6711" y="734"/>
                  </a:lnTo>
                  <a:lnTo>
                    <a:pt x="8816" y="0"/>
                  </a:lnTo>
                  <a:lnTo>
                    <a:pt x="10921" y="0"/>
                  </a:lnTo>
                  <a:lnTo>
                    <a:pt x="13684" y="734"/>
                  </a:lnTo>
                  <a:lnTo>
                    <a:pt x="16447" y="2936"/>
                  </a:lnTo>
                  <a:lnTo>
                    <a:pt x="15789" y="5688"/>
                  </a:lnTo>
                  <a:lnTo>
                    <a:pt x="19079" y="7523"/>
                  </a:lnTo>
                  <a:lnTo>
                    <a:pt x="19868" y="12294"/>
                  </a:lnTo>
                  <a:lnTo>
                    <a:pt x="17763" y="13211"/>
                  </a:lnTo>
                  <a:lnTo>
                    <a:pt x="16447" y="15046"/>
                  </a:lnTo>
                  <a:lnTo>
                    <a:pt x="16447" y="19817"/>
                  </a:lnTo>
                  <a:lnTo>
                    <a:pt x="15789" y="19817"/>
                  </a:lnTo>
                  <a:lnTo>
                    <a:pt x="12368" y="17982"/>
                  </a:lnTo>
                  <a:lnTo>
                    <a:pt x="10921" y="13211"/>
                  </a:lnTo>
                  <a:lnTo>
                    <a:pt x="10263" y="16147"/>
                  </a:lnTo>
                  <a:lnTo>
                    <a:pt x="5395" y="10459"/>
                  </a:lnTo>
                  <a:lnTo>
                    <a:pt x="4868" y="8624"/>
                  </a:lnTo>
                  <a:lnTo>
                    <a:pt x="3421" y="5688"/>
                  </a:lnTo>
                  <a:lnTo>
                    <a:pt x="2105" y="7523"/>
                  </a:lnTo>
                  <a:lnTo>
                    <a:pt x="0" y="5688"/>
                  </a:lnTo>
                  <a:lnTo>
                    <a:pt x="0" y="367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3" name="Freeform 7">
              <a:extLst>
                <a:ext uri="{FF2B5EF4-FFF2-40B4-BE49-F238E27FC236}">
                  <a16:creationId xmlns:a16="http://schemas.microsoft.com/office/drawing/2014/main" id="{99FCBEB5-0646-44F8-9CC7-2E0CD73A08B5}"/>
                </a:ext>
              </a:extLst>
            </p:cNvPr>
            <p:cNvSpPr>
              <a:spLocks/>
            </p:cNvSpPr>
            <p:nvPr/>
          </p:nvSpPr>
          <p:spPr bwMode="auto">
            <a:xfrm>
              <a:off x="3402" y="2044"/>
              <a:ext cx="98" cy="62"/>
            </a:xfrm>
            <a:custGeom>
              <a:avLst/>
              <a:gdLst>
                <a:gd name="T0" fmla="*/ 0 w 20000"/>
                <a:gd name="T1" fmla="*/ 0 h 20000"/>
                <a:gd name="T2" fmla="*/ 6 w 20000"/>
                <a:gd name="T3" fmla="*/ 2 h 20000"/>
                <a:gd name="T4" fmla="*/ 4 w 20000"/>
                <a:gd name="T5" fmla="*/ 6 h 20000"/>
                <a:gd name="T6" fmla="*/ 4 w 20000"/>
                <a:gd name="T7" fmla="*/ 10 h 20000"/>
                <a:gd name="T8" fmla="*/ 15 w 20000"/>
                <a:gd name="T9" fmla="*/ 6 h 20000"/>
                <a:gd name="T10" fmla="*/ 23 w 20000"/>
                <a:gd name="T11" fmla="*/ 10 h 20000"/>
                <a:gd name="T12" fmla="*/ 27 w 20000"/>
                <a:gd name="T13" fmla="*/ 10 h 20000"/>
                <a:gd name="T14" fmla="*/ 38 w 20000"/>
                <a:gd name="T15" fmla="*/ 10 h 20000"/>
                <a:gd name="T16" fmla="*/ 48 w 20000"/>
                <a:gd name="T17" fmla="*/ 12 h 20000"/>
                <a:gd name="T18" fmla="*/ 50 w 20000"/>
                <a:gd name="T19" fmla="*/ 10 h 20000"/>
                <a:gd name="T20" fmla="*/ 58 w 20000"/>
                <a:gd name="T21" fmla="*/ 6 h 20000"/>
                <a:gd name="T22" fmla="*/ 75 w 20000"/>
                <a:gd name="T23" fmla="*/ 0 h 20000"/>
                <a:gd name="T24" fmla="*/ 77 w 20000"/>
                <a:gd name="T25" fmla="*/ 2 h 20000"/>
                <a:gd name="T26" fmla="*/ 91 w 20000"/>
                <a:gd name="T27" fmla="*/ 2 h 20000"/>
                <a:gd name="T28" fmla="*/ 93 w 20000"/>
                <a:gd name="T29" fmla="*/ 6 h 20000"/>
                <a:gd name="T30" fmla="*/ 98 w 20000"/>
                <a:gd name="T31" fmla="*/ 6 h 20000"/>
                <a:gd name="T32" fmla="*/ 98 w 20000"/>
                <a:gd name="T33" fmla="*/ 16 h 20000"/>
                <a:gd name="T34" fmla="*/ 93 w 20000"/>
                <a:gd name="T35" fmla="*/ 16 h 20000"/>
                <a:gd name="T36" fmla="*/ 87 w 20000"/>
                <a:gd name="T37" fmla="*/ 23 h 20000"/>
                <a:gd name="T38" fmla="*/ 91 w 20000"/>
                <a:gd name="T39" fmla="*/ 33 h 20000"/>
                <a:gd name="T40" fmla="*/ 85 w 20000"/>
                <a:gd name="T41" fmla="*/ 37 h 20000"/>
                <a:gd name="T42" fmla="*/ 93 w 20000"/>
                <a:gd name="T43" fmla="*/ 45 h 20000"/>
                <a:gd name="T44" fmla="*/ 87 w 20000"/>
                <a:gd name="T45" fmla="*/ 45 h 20000"/>
                <a:gd name="T46" fmla="*/ 81 w 20000"/>
                <a:gd name="T47" fmla="*/ 43 h 20000"/>
                <a:gd name="T48" fmla="*/ 66 w 20000"/>
                <a:gd name="T49" fmla="*/ 49 h 20000"/>
                <a:gd name="T50" fmla="*/ 64 w 20000"/>
                <a:gd name="T51" fmla="*/ 49 h 20000"/>
                <a:gd name="T52" fmla="*/ 64 w 20000"/>
                <a:gd name="T53" fmla="*/ 59 h 20000"/>
                <a:gd name="T54" fmla="*/ 54 w 20000"/>
                <a:gd name="T55" fmla="*/ 62 h 20000"/>
                <a:gd name="T56" fmla="*/ 48 w 20000"/>
                <a:gd name="T57" fmla="*/ 59 h 20000"/>
                <a:gd name="T58" fmla="*/ 42 w 20000"/>
                <a:gd name="T59" fmla="*/ 59 h 20000"/>
                <a:gd name="T60" fmla="*/ 38 w 20000"/>
                <a:gd name="T61" fmla="*/ 55 h 20000"/>
                <a:gd name="T62" fmla="*/ 11 w 20000"/>
                <a:gd name="T63" fmla="*/ 59 h 20000"/>
                <a:gd name="T64" fmla="*/ 11 w 20000"/>
                <a:gd name="T65" fmla="*/ 49 h 20000"/>
                <a:gd name="T66" fmla="*/ 0 w 20000"/>
                <a:gd name="T67" fmla="*/ 39 h 20000"/>
                <a:gd name="T68" fmla="*/ 4 w 20000"/>
                <a:gd name="T69" fmla="*/ 37 h 20000"/>
                <a:gd name="T70" fmla="*/ 0 w 20000"/>
                <a:gd name="T71" fmla="*/ 33 h 20000"/>
                <a:gd name="T72" fmla="*/ 0 w 20000"/>
                <a:gd name="T73" fmla="*/ 29 h 20000"/>
                <a:gd name="T74" fmla="*/ 4 w 20000"/>
                <a:gd name="T75" fmla="*/ 27 h 20000"/>
                <a:gd name="T76" fmla="*/ 6 w 20000"/>
                <a:gd name="T77" fmla="*/ 23 h 20000"/>
                <a:gd name="T78" fmla="*/ 4 w 20000"/>
                <a:gd name="T79" fmla="*/ 18 h 20000"/>
                <a:gd name="T80" fmla="*/ 0 w 20000"/>
                <a:gd name="T81" fmla="*/ 12 h 20000"/>
                <a:gd name="T82" fmla="*/ 0 w 20000"/>
                <a:gd name="T83" fmla="*/ 0 h 2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00"/>
                <a:gd name="T127" fmla="*/ 0 h 20000"/>
                <a:gd name="T128" fmla="*/ 20000 w 20000"/>
                <a:gd name="T129" fmla="*/ 20000 h 200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00" h="20000">
                  <a:moveTo>
                    <a:pt x="0" y="0"/>
                  </a:moveTo>
                  <a:lnTo>
                    <a:pt x="1306" y="513"/>
                  </a:lnTo>
                  <a:lnTo>
                    <a:pt x="898" y="1795"/>
                  </a:lnTo>
                  <a:lnTo>
                    <a:pt x="898" y="3333"/>
                  </a:lnTo>
                  <a:lnTo>
                    <a:pt x="3020" y="1795"/>
                  </a:lnTo>
                  <a:lnTo>
                    <a:pt x="4653" y="3333"/>
                  </a:lnTo>
                  <a:lnTo>
                    <a:pt x="5551" y="3333"/>
                  </a:lnTo>
                  <a:lnTo>
                    <a:pt x="7673" y="3333"/>
                  </a:lnTo>
                  <a:lnTo>
                    <a:pt x="9714" y="3846"/>
                  </a:lnTo>
                  <a:lnTo>
                    <a:pt x="10204" y="3333"/>
                  </a:lnTo>
                  <a:lnTo>
                    <a:pt x="11837" y="1795"/>
                  </a:lnTo>
                  <a:lnTo>
                    <a:pt x="15265" y="0"/>
                  </a:lnTo>
                  <a:lnTo>
                    <a:pt x="15673" y="513"/>
                  </a:lnTo>
                  <a:lnTo>
                    <a:pt x="18612" y="513"/>
                  </a:lnTo>
                  <a:lnTo>
                    <a:pt x="19020" y="1795"/>
                  </a:lnTo>
                  <a:lnTo>
                    <a:pt x="19918" y="1795"/>
                  </a:lnTo>
                  <a:lnTo>
                    <a:pt x="19918" y="5256"/>
                  </a:lnTo>
                  <a:lnTo>
                    <a:pt x="19020" y="5256"/>
                  </a:lnTo>
                  <a:lnTo>
                    <a:pt x="17714" y="7308"/>
                  </a:lnTo>
                  <a:lnTo>
                    <a:pt x="18612" y="10513"/>
                  </a:lnTo>
                  <a:lnTo>
                    <a:pt x="17388" y="11795"/>
                  </a:lnTo>
                  <a:lnTo>
                    <a:pt x="19020" y="14615"/>
                  </a:lnTo>
                  <a:lnTo>
                    <a:pt x="17714" y="14615"/>
                  </a:lnTo>
                  <a:lnTo>
                    <a:pt x="16571" y="13846"/>
                  </a:lnTo>
                  <a:lnTo>
                    <a:pt x="13551" y="15897"/>
                  </a:lnTo>
                  <a:lnTo>
                    <a:pt x="13061" y="15897"/>
                  </a:lnTo>
                  <a:lnTo>
                    <a:pt x="13061" y="19103"/>
                  </a:lnTo>
                  <a:lnTo>
                    <a:pt x="11020" y="19872"/>
                  </a:lnTo>
                  <a:lnTo>
                    <a:pt x="9714" y="19103"/>
                  </a:lnTo>
                  <a:lnTo>
                    <a:pt x="8490" y="19103"/>
                  </a:lnTo>
                  <a:lnTo>
                    <a:pt x="7673" y="17821"/>
                  </a:lnTo>
                  <a:lnTo>
                    <a:pt x="2204" y="19103"/>
                  </a:lnTo>
                  <a:lnTo>
                    <a:pt x="2204" y="15897"/>
                  </a:lnTo>
                  <a:lnTo>
                    <a:pt x="0" y="12564"/>
                  </a:lnTo>
                  <a:lnTo>
                    <a:pt x="898" y="11795"/>
                  </a:lnTo>
                  <a:lnTo>
                    <a:pt x="0" y="10513"/>
                  </a:lnTo>
                  <a:lnTo>
                    <a:pt x="0" y="9231"/>
                  </a:lnTo>
                  <a:lnTo>
                    <a:pt x="898" y="8590"/>
                  </a:lnTo>
                  <a:lnTo>
                    <a:pt x="1306" y="7308"/>
                  </a:lnTo>
                  <a:lnTo>
                    <a:pt x="898" y="5897"/>
                  </a:lnTo>
                  <a:lnTo>
                    <a:pt x="0" y="3846"/>
                  </a:lnTo>
                  <a:lnTo>
                    <a:pt x="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4" name="Freeform 8">
              <a:extLst>
                <a:ext uri="{FF2B5EF4-FFF2-40B4-BE49-F238E27FC236}">
                  <a16:creationId xmlns:a16="http://schemas.microsoft.com/office/drawing/2014/main" id="{6D298ABD-CC19-42B6-8E02-D4FD763045BB}"/>
                </a:ext>
              </a:extLst>
            </p:cNvPr>
            <p:cNvSpPr>
              <a:spLocks/>
            </p:cNvSpPr>
            <p:nvPr/>
          </p:nvSpPr>
          <p:spPr bwMode="auto">
            <a:xfrm>
              <a:off x="3156" y="1741"/>
              <a:ext cx="43" cy="54"/>
            </a:xfrm>
            <a:custGeom>
              <a:avLst/>
              <a:gdLst>
                <a:gd name="T0" fmla="*/ 6 w 20000"/>
                <a:gd name="T1" fmla="*/ 52 h 20000"/>
                <a:gd name="T2" fmla="*/ 6 w 20000"/>
                <a:gd name="T3" fmla="*/ 37 h 20000"/>
                <a:gd name="T4" fmla="*/ 2 w 20000"/>
                <a:gd name="T5" fmla="*/ 33 h 20000"/>
                <a:gd name="T6" fmla="*/ 0 w 20000"/>
                <a:gd name="T7" fmla="*/ 37 h 20000"/>
                <a:gd name="T8" fmla="*/ 0 w 20000"/>
                <a:gd name="T9" fmla="*/ 20 h 20000"/>
                <a:gd name="T10" fmla="*/ 0 w 20000"/>
                <a:gd name="T11" fmla="*/ 10 h 20000"/>
                <a:gd name="T12" fmla="*/ 6 w 20000"/>
                <a:gd name="T13" fmla="*/ 14 h 20000"/>
                <a:gd name="T14" fmla="*/ 8 w 20000"/>
                <a:gd name="T15" fmla="*/ 4 h 20000"/>
                <a:gd name="T16" fmla="*/ 16 w 20000"/>
                <a:gd name="T17" fmla="*/ 8 h 20000"/>
                <a:gd name="T18" fmla="*/ 16 w 20000"/>
                <a:gd name="T19" fmla="*/ 0 h 20000"/>
                <a:gd name="T20" fmla="*/ 28 w 20000"/>
                <a:gd name="T21" fmla="*/ 0 h 20000"/>
                <a:gd name="T22" fmla="*/ 34 w 20000"/>
                <a:gd name="T23" fmla="*/ 10 h 20000"/>
                <a:gd name="T24" fmla="*/ 43 w 20000"/>
                <a:gd name="T25" fmla="*/ 14 h 20000"/>
                <a:gd name="T26" fmla="*/ 39 w 20000"/>
                <a:gd name="T27" fmla="*/ 20 h 20000"/>
                <a:gd name="T28" fmla="*/ 32 w 20000"/>
                <a:gd name="T29" fmla="*/ 20 h 20000"/>
                <a:gd name="T30" fmla="*/ 32 w 20000"/>
                <a:gd name="T31" fmla="*/ 24 h 20000"/>
                <a:gd name="T32" fmla="*/ 32 w 20000"/>
                <a:gd name="T33" fmla="*/ 27 h 20000"/>
                <a:gd name="T34" fmla="*/ 28 w 20000"/>
                <a:gd name="T35" fmla="*/ 33 h 20000"/>
                <a:gd name="T36" fmla="*/ 22 w 20000"/>
                <a:gd name="T37" fmla="*/ 37 h 20000"/>
                <a:gd name="T38" fmla="*/ 22 w 20000"/>
                <a:gd name="T39" fmla="*/ 48 h 20000"/>
                <a:gd name="T40" fmla="*/ 22 w 20000"/>
                <a:gd name="T41" fmla="*/ 54 h 20000"/>
                <a:gd name="T42" fmla="*/ 16 w 20000"/>
                <a:gd name="T43" fmla="*/ 54 h 20000"/>
                <a:gd name="T44" fmla="*/ 6 w 20000"/>
                <a:gd name="T45" fmla="*/ 52 h 200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000"/>
                <a:gd name="T70" fmla="*/ 0 h 20000"/>
                <a:gd name="T71" fmla="*/ 20000 w 20000"/>
                <a:gd name="T72" fmla="*/ 20000 h 200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000" h="20000">
                  <a:moveTo>
                    <a:pt x="2569" y="19111"/>
                  </a:moveTo>
                  <a:lnTo>
                    <a:pt x="2569" y="13778"/>
                  </a:lnTo>
                  <a:lnTo>
                    <a:pt x="734" y="12296"/>
                  </a:lnTo>
                  <a:lnTo>
                    <a:pt x="0" y="13778"/>
                  </a:lnTo>
                  <a:lnTo>
                    <a:pt x="0" y="7556"/>
                  </a:lnTo>
                  <a:lnTo>
                    <a:pt x="0" y="3852"/>
                  </a:lnTo>
                  <a:lnTo>
                    <a:pt x="2569" y="5333"/>
                  </a:lnTo>
                  <a:lnTo>
                    <a:pt x="3670" y="1481"/>
                  </a:lnTo>
                  <a:lnTo>
                    <a:pt x="7523" y="2963"/>
                  </a:lnTo>
                  <a:lnTo>
                    <a:pt x="7523" y="0"/>
                  </a:lnTo>
                  <a:lnTo>
                    <a:pt x="13211" y="0"/>
                  </a:lnTo>
                  <a:lnTo>
                    <a:pt x="15963" y="3852"/>
                  </a:lnTo>
                  <a:lnTo>
                    <a:pt x="19817" y="5333"/>
                  </a:lnTo>
                  <a:lnTo>
                    <a:pt x="17982" y="7556"/>
                  </a:lnTo>
                  <a:lnTo>
                    <a:pt x="15046" y="7556"/>
                  </a:lnTo>
                  <a:lnTo>
                    <a:pt x="15046" y="9037"/>
                  </a:lnTo>
                  <a:lnTo>
                    <a:pt x="15046" y="9926"/>
                  </a:lnTo>
                  <a:lnTo>
                    <a:pt x="13211" y="12296"/>
                  </a:lnTo>
                  <a:lnTo>
                    <a:pt x="10459" y="13778"/>
                  </a:lnTo>
                  <a:lnTo>
                    <a:pt x="10459" y="17630"/>
                  </a:lnTo>
                  <a:lnTo>
                    <a:pt x="10459" y="19852"/>
                  </a:lnTo>
                  <a:lnTo>
                    <a:pt x="7523" y="19852"/>
                  </a:lnTo>
                  <a:lnTo>
                    <a:pt x="2569" y="1911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5" name="Freeform 9">
              <a:extLst>
                <a:ext uri="{FF2B5EF4-FFF2-40B4-BE49-F238E27FC236}">
                  <a16:creationId xmlns:a16="http://schemas.microsoft.com/office/drawing/2014/main" id="{309BAEF7-4CF5-45BF-BCA0-2112EDEEA61F}"/>
                </a:ext>
              </a:extLst>
            </p:cNvPr>
            <p:cNvSpPr>
              <a:spLocks/>
            </p:cNvSpPr>
            <p:nvPr/>
          </p:nvSpPr>
          <p:spPr bwMode="auto">
            <a:xfrm>
              <a:off x="3201" y="1766"/>
              <a:ext cx="23" cy="27"/>
            </a:xfrm>
            <a:custGeom>
              <a:avLst/>
              <a:gdLst>
                <a:gd name="T0" fmla="*/ 16 w 20000"/>
                <a:gd name="T1" fmla="*/ 27 h 20000"/>
                <a:gd name="T2" fmla="*/ 14 w 20000"/>
                <a:gd name="T3" fmla="*/ 27 h 20000"/>
                <a:gd name="T4" fmla="*/ 10 w 20000"/>
                <a:gd name="T5" fmla="*/ 18 h 20000"/>
                <a:gd name="T6" fmla="*/ 0 w 20000"/>
                <a:gd name="T7" fmla="*/ 6 h 20000"/>
                <a:gd name="T8" fmla="*/ 4 w 20000"/>
                <a:gd name="T9" fmla="*/ 6 h 20000"/>
                <a:gd name="T10" fmla="*/ 6 w 20000"/>
                <a:gd name="T11" fmla="*/ 2 h 20000"/>
                <a:gd name="T12" fmla="*/ 10 w 20000"/>
                <a:gd name="T13" fmla="*/ 6 h 20000"/>
                <a:gd name="T14" fmla="*/ 14 w 20000"/>
                <a:gd name="T15" fmla="*/ 2 h 20000"/>
                <a:gd name="T16" fmla="*/ 16 w 20000"/>
                <a:gd name="T17" fmla="*/ 0 h 20000"/>
                <a:gd name="T18" fmla="*/ 20 w 20000"/>
                <a:gd name="T19" fmla="*/ 0 h 20000"/>
                <a:gd name="T20" fmla="*/ 23 w 20000"/>
                <a:gd name="T21" fmla="*/ 8 h 20000"/>
                <a:gd name="T22" fmla="*/ 16 w 20000"/>
                <a:gd name="T23" fmla="*/ 12 h 20000"/>
                <a:gd name="T24" fmla="*/ 20 w 20000"/>
                <a:gd name="T25" fmla="*/ 16 h 20000"/>
                <a:gd name="T26" fmla="*/ 16 w 20000"/>
                <a:gd name="T27" fmla="*/ 18 h 20000"/>
                <a:gd name="T28" fmla="*/ 16 w 20000"/>
                <a:gd name="T29" fmla="*/ 27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4138" y="19710"/>
                  </a:moveTo>
                  <a:lnTo>
                    <a:pt x="12414" y="19710"/>
                  </a:lnTo>
                  <a:lnTo>
                    <a:pt x="8966" y="13623"/>
                  </a:lnTo>
                  <a:lnTo>
                    <a:pt x="0" y="4638"/>
                  </a:lnTo>
                  <a:lnTo>
                    <a:pt x="3448" y="4638"/>
                  </a:lnTo>
                  <a:lnTo>
                    <a:pt x="5517" y="1739"/>
                  </a:lnTo>
                  <a:lnTo>
                    <a:pt x="8966" y="4638"/>
                  </a:lnTo>
                  <a:lnTo>
                    <a:pt x="12414" y="1739"/>
                  </a:lnTo>
                  <a:lnTo>
                    <a:pt x="14138" y="0"/>
                  </a:lnTo>
                  <a:lnTo>
                    <a:pt x="17586" y="0"/>
                  </a:lnTo>
                  <a:lnTo>
                    <a:pt x="19655" y="6087"/>
                  </a:lnTo>
                  <a:lnTo>
                    <a:pt x="14138" y="8986"/>
                  </a:lnTo>
                  <a:lnTo>
                    <a:pt x="17586" y="12174"/>
                  </a:lnTo>
                  <a:lnTo>
                    <a:pt x="14138" y="13623"/>
                  </a:lnTo>
                  <a:lnTo>
                    <a:pt x="14138" y="1971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6" name="Freeform 10">
              <a:extLst>
                <a:ext uri="{FF2B5EF4-FFF2-40B4-BE49-F238E27FC236}">
                  <a16:creationId xmlns:a16="http://schemas.microsoft.com/office/drawing/2014/main" id="{EE88E900-2DBA-4A46-AE82-557A266B447D}"/>
                </a:ext>
              </a:extLst>
            </p:cNvPr>
            <p:cNvSpPr>
              <a:spLocks/>
            </p:cNvSpPr>
            <p:nvPr/>
          </p:nvSpPr>
          <p:spPr bwMode="auto">
            <a:xfrm>
              <a:off x="3180" y="1778"/>
              <a:ext cx="16" cy="11"/>
            </a:xfrm>
            <a:custGeom>
              <a:avLst/>
              <a:gdLst>
                <a:gd name="T0" fmla="*/ 16 w 20000"/>
                <a:gd name="T1" fmla="*/ 11 h 20000"/>
                <a:gd name="T2" fmla="*/ 9 w 20000"/>
                <a:gd name="T3" fmla="*/ 11 h 20000"/>
                <a:gd name="T4" fmla="*/ 5 w 20000"/>
                <a:gd name="T5" fmla="*/ 6 h 20000"/>
                <a:gd name="T6" fmla="*/ 0 w 20000"/>
                <a:gd name="T7" fmla="*/ 4 h 20000"/>
                <a:gd name="T8" fmla="*/ 11 w 20000"/>
                <a:gd name="T9" fmla="*/ 0 h 20000"/>
                <a:gd name="T10" fmla="*/ 16 w 20000"/>
                <a:gd name="T11" fmla="*/ 11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474" y="19286"/>
                  </a:moveTo>
                  <a:lnTo>
                    <a:pt x="11053" y="19286"/>
                  </a:lnTo>
                  <a:lnTo>
                    <a:pt x="5789" y="11429"/>
                  </a:lnTo>
                  <a:lnTo>
                    <a:pt x="0" y="7857"/>
                  </a:lnTo>
                  <a:lnTo>
                    <a:pt x="13684" y="0"/>
                  </a:lnTo>
                  <a:lnTo>
                    <a:pt x="19474" y="1928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7" name="Freeform 11">
              <a:extLst>
                <a:ext uri="{FF2B5EF4-FFF2-40B4-BE49-F238E27FC236}">
                  <a16:creationId xmlns:a16="http://schemas.microsoft.com/office/drawing/2014/main" id="{8D5893FA-6144-42C8-B4E2-5B5B3086CA3C}"/>
                </a:ext>
              </a:extLst>
            </p:cNvPr>
            <p:cNvSpPr>
              <a:spLocks/>
            </p:cNvSpPr>
            <p:nvPr/>
          </p:nvSpPr>
          <p:spPr bwMode="auto">
            <a:xfrm>
              <a:off x="3201" y="1793"/>
              <a:ext cx="11" cy="7"/>
            </a:xfrm>
            <a:custGeom>
              <a:avLst/>
              <a:gdLst>
                <a:gd name="T0" fmla="*/ 7 w 20000"/>
                <a:gd name="T1" fmla="*/ 7 h 20000"/>
                <a:gd name="T2" fmla="*/ 0 w 20000"/>
                <a:gd name="T3" fmla="*/ 7 h 20000"/>
                <a:gd name="T4" fmla="*/ 4 w 20000"/>
                <a:gd name="T5" fmla="*/ 0 h 20000"/>
                <a:gd name="T6" fmla="*/ 7 w 20000"/>
                <a:gd name="T7" fmla="*/ 2 h 20000"/>
                <a:gd name="T8" fmla="*/ 11 w 20000"/>
                <a:gd name="T9" fmla="*/ 2 h 20000"/>
                <a:gd name="T10" fmla="*/ 11 w 20000"/>
                <a:gd name="T11" fmla="*/ 7 h 20000"/>
                <a:gd name="T12" fmla="*/ 7 w 20000"/>
                <a:gd name="T13" fmla="*/ 7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852" y="18824"/>
                  </a:moveTo>
                  <a:lnTo>
                    <a:pt x="0" y="18824"/>
                  </a:lnTo>
                  <a:lnTo>
                    <a:pt x="7407" y="0"/>
                  </a:lnTo>
                  <a:lnTo>
                    <a:pt x="11852" y="5882"/>
                  </a:lnTo>
                  <a:lnTo>
                    <a:pt x="19259" y="5882"/>
                  </a:lnTo>
                  <a:lnTo>
                    <a:pt x="19259" y="18824"/>
                  </a:lnTo>
                  <a:lnTo>
                    <a:pt x="11852"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8" name="Freeform 12">
              <a:extLst>
                <a:ext uri="{FF2B5EF4-FFF2-40B4-BE49-F238E27FC236}">
                  <a16:creationId xmlns:a16="http://schemas.microsoft.com/office/drawing/2014/main" id="{5C8AD1FC-A5AE-41C5-AFEE-F218F431AB3B}"/>
                </a:ext>
              </a:extLst>
            </p:cNvPr>
            <p:cNvSpPr>
              <a:spLocks/>
            </p:cNvSpPr>
            <p:nvPr/>
          </p:nvSpPr>
          <p:spPr bwMode="auto">
            <a:xfrm>
              <a:off x="3124" y="1793"/>
              <a:ext cx="148" cy="180"/>
            </a:xfrm>
            <a:custGeom>
              <a:avLst/>
              <a:gdLst>
                <a:gd name="T0" fmla="*/ 48 w 20000"/>
                <a:gd name="T1" fmla="*/ 2 h 20000"/>
                <a:gd name="T2" fmla="*/ 60 w 20000"/>
                <a:gd name="T3" fmla="*/ 6 h 20000"/>
                <a:gd name="T4" fmla="*/ 60 w 20000"/>
                <a:gd name="T5" fmla="*/ 12 h 20000"/>
                <a:gd name="T6" fmla="*/ 71 w 20000"/>
                <a:gd name="T7" fmla="*/ 16 h 20000"/>
                <a:gd name="T8" fmla="*/ 75 w 20000"/>
                <a:gd name="T9" fmla="*/ 27 h 20000"/>
                <a:gd name="T10" fmla="*/ 87 w 20000"/>
                <a:gd name="T11" fmla="*/ 19 h 20000"/>
                <a:gd name="T12" fmla="*/ 104 w 20000"/>
                <a:gd name="T13" fmla="*/ 16 h 20000"/>
                <a:gd name="T14" fmla="*/ 120 w 20000"/>
                <a:gd name="T15" fmla="*/ 27 h 20000"/>
                <a:gd name="T16" fmla="*/ 135 w 20000"/>
                <a:gd name="T17" fmla="*/ 43 h 20000"/>
                <a:gd name="T18" fmla="*/ 126 w 20000"/>
                <a:gd name="T19" fmla="*/ 51 h 20000"/>
                <a:gd name="T20" fmla="*/ 135 w 20000"/>
                <a:gd name="T21" fmla="*/ 62 h 20000"/>
                <a:gd name="T22" fmla="*/ 141 w 20000"/>
                <a:gd name="T23" fmla="*/ 72 h 20000"/>
                <a:gd name="T24" fmla="*/ 143 w 20000"/>
                <a:gd name="T25" fmla="*/ 87 h 20000"/>
                <a:gd name="T26" fmla="*/ 143 w 20000"/>
                <a:gd name="T27" fmla="*/ 95 h 20000"/>
                <a:gd name="T28" fmla="*/ 135 w 20000"/>
                <a:gd name="T29" fmla="*/ 99 h 20000"/>
                <a:gd name="T30" fmla="*/ 100 w 20000"/>
                <a:gd name="T31" fmla="*/ 109 h 20000"/>
                <a:gd name="T32" fmla="*/ 100 w 20000"/>
                <a:gd name="T33" fmla="*/ 120 h 20000"/>
                <a:gd name="T34" fmla="*/ 108 w 20000"/>
                <a:gd name="T35" fmla="*/ 130 h 20000"/>
                <a:gd name="T36" fmla="*/ 120 w 20000"/>
                <a:gd name="T37" fmla="*/ 138 h 20000"/>
                <a:gd name="T38" fmla="*/ 126 w 20000"/>
                <a:gd name="T39" fmla="*/ 148 h 20000"/>
                <a:gd name="T40" fmla="*/ 114 w 20000"/>
                <a:gd name="T41" fmla="*/ 159 h 20000"/>
                <a:gd name="T42" fmla="*/ 118 w 20000"/>
                <a:gd name="T43" fmla="*/ 175 h 20000"/>
                <a:gd name="T44" fmla="*/ 104 w 20000"/>
                <a:gd name="T45" fmla="*/ 173 h 20000"/>
                <a:gd name="T46" fmla="*/ 93 w 20000"/>
                <a:gd name="T47" fmla="*/ 175 h 20000"/>
                <a:gd name="T48" fmla="*/ 81 w 20000"/>
                <a:gd name="T49" fmla="*/ 175 h 20000"/>
                <a:gd name="T50" fmla="*/ 75 w 20000"/>
                <a:gd name="T51" fmla="*/ 180 h 20000"/>
                <a:gd name="T52" fmla="*/ 60 w 20000"/>
                <a:gd name="T53" fmla="*/ 173 h 20000"/>
                <a:gd name="T54" fmla="*/ 54 w 20000"/>
                <a:gd name="T55" fmla="*/ 173 h 20000"/>
                <a:gd name="T56" fmla="*/ 50 w 20000"/>
                <a:gd name="T57" fmla="*/ 169 h 20000"/>
                <a:gd name="T58" fmla="*/ 43 w 20000"/>
                <a:gd name="T59" fmla="*/ 169 h 20000"/>
                <a:gd name="T60" fmla="*/ 39 w 20000"/>
                <a:gd name="T61" fmla="*/ 175 h 20000"/>
                <a:gd name="T62" fmla="*/ 33 w 20000"/>
                <a:gd name="T63" fmla="*/ 175 h 20000"/>
                <a:gd name="T64" fmla="*/ 27 w 20000"/>
                <a:gd name="T65" fmla="*/ 175 h 20000"/>
                <a:gd name="T66" fmla="*/ 23 w 20000"/>
                <a:gd name="T67" fmla="*/ 165 h 20000"/>
                <a:gd name="T68" fmla="*/ 37 w 20000"/>
                <a:gd name="T69" fmla="*/ 142 h 20000"/>
                <a:gd name="T70" fmla="*/ 10 w 20000"/>
                <a:gd name="T71" fmla="*/ 130 h 20000"/>
                <a:gd name="T72" fmla="*/ 4 w 20000"/>
                <a:gd name="T73" fmla="*/ 120 h 20000"/>
                <a:gd name="T74" fmla="*/ 4 w 20000"/>
                <a:gd name="T75" fmla="*/ 103 h 20000"/>
                <a:gd name="T76" fmla="*/ 6 w 20000"/>
                <a:gd name="T77" fmla="*/ 87 h 20000"/>
                <a:gd name="T78" fmla="*/ 6 w 20000"/>
                <a:gd name="T79" fmla="*/ 72 h 20000"/>
                <a:gd name="T80" fmla="*/ 10 w 20000"/>
                <a:gd name="T81" fmla="*/ 55 h 20000"/>
                <a:gd name="T82" fmla="*/ 20 w 20000"/>
                <a:gd name="T83" fmla="*/ 45 h 20000"/>
                <a:gd name="T84" fmla="*/ 31 w 20000"/>
                <a:gd name="T85" fmla="*/ 33 h 20000"/>
                <a:gd name="T86" fmla="*/ 37 w 20000"/>
                <a:gd name="T87" fmla="*/ 29 h 20000"/>
                <a:gd name="T88" fmla="*/ 39 w 20000"/>
                <a:gd name="T89" fmla="*/ 27 h 20000"/>
                <a:gd name="T90" fmla="*/ 39 w 20000"/>
                <a:gd name="T91" fmla="*/ 19 h 20000"/>
                <a:gd name="T92" fmla="*/ 39 w 20000"/>
                <a:gd name="T93" fmla="*/ 8 h 20000"/>
                <a:gd name="T94" fmla="*/ 31 w 20000"/>
                <a:gd name="T95" fmla="*/ 2 h 20000"/>
                <a:gd name="T96" fmla="*/ 37 w 20000"/>
                <a:gd name="T97" fmla="*/ 0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5041" y="0"/>
                  </a:moveTo>
                  <a:lnTo>
                    <a:pt x="6450" y="177"/>
                  </a:lnTo>
                  <a:lnTo>
                    <a:pt x="7317" y="177"/>
                  </a:lnTo>
                  <a:lnTo>
                    <a:pt x="8130" y="710"/>
                  </a:lnTo>
                  <a:lnTo>
                    <a:pt x="8130" y="887"/>
                  </a:lnTo>
                  <a:lnTo>
                    <a:pt x="8130" y="1375"/>
                  </a:lnTo>
                  <a:lnTo>
                    <a:pt x="8726" y="1818"/>
                  </a:lnTo>
                  <a:lnTo>
                    <a:pt x="9539" y="1818"/>
                  </a:lnTo>
                  <a:lnTo>
                    <a:pt x="10407" y="1818"/>
                  </a:lnTo>
                  <a:lnTo>
                    <a:pt x="10081" y="2971"/>
                  </a:lnTo>
                  <a:lnTo>
                    <a:pt x="11220" y="2971"/>
                  </a:lnTo>
                  <a:lnTo>
                    <a:pt x="11762" y="2084"/>
                  </a:lnTo>
                  <a:lnTo>
                    <a:pt x="13496" y="887"/>
                  </a:lnTo>
                  <a:lnTo>
                    <a:pt x="14038" y="1818"/>
                  </a:lnTo>
                  <a:lnTo>
                    <a:pt x="15989" y="2528"/>
                  </a:lnTo>
                  <a:lnTo>
                    <a:pt x="16260" y="2971"/>
                  </a:lnTo>
                  <a:lnTo>
                    <a:pt x="17724" y="3636"/>
                  </a:lnTo>
                  <a:lnTo>
                    <a:pt x="18266" y="4789"/>
                  </a:lnTo>
                  <a:lnTo>
                    <a:pt x="17073" y="5499"/>
                  </a:lnTo>
                  <a:lnTo>
                    <a:pt x="17073" y="5721"/>
                  </a:lnTo>
                  <a:lnTo>
                    <a:pt x="18482" y="6608"/>
                  </a:lnTo>
                  <a:lnTo>
                    <a:pt x="18266" y="6874"/>
                  </a:lnTo>
                  <a:lnTo>
                    <a:pt x="18482" y="7982"/>
                  </a:lnTo>
                  <a:lnTo>
                    <a:pt x="19079" y="7982"/>
                  </a:lnTo>
                  <a:lnTo>
                    <a:pt x="19079" y="8514"/>
                  </a:lnTo>
                  <a:lnTo>
                    <a:pt x="19350" y="9623"/>
                  </a:lnTo>
                  <a:lnTo>
                    <a:pt x="19946" y="9845"/>
                  </a:lnTo>
                  <a:lnTo>
                    <a:pt x="19350" y="10510"/>
                  </a:lnTo>
                  <a:lnTo>
                    <a:pt x="18482" y="10510"/>
                  </a:lnTo>
                  <a:lnTo>
                    <a:pt x="18266" y="10998"/>
                  </a:lnTo>
                  <a:lnTo>
                    <a:pt x="14038" y="12594"/>
                  </a:lnTo>
                  <a:lnTo>
                    <a:pt x="13496" y="12151"/>
                  </a:lnTo>
                  <a:lnTo>
                    <a:pt x="13496" y="12594"/>
                  </a:lnTo>
                  <a:lnTo>
                    <a:pt x="13496" y="13304"/>
                  </a:lnTo>
                  <a:lnTo>
                    <a:pt x="14580" y="13525"/>
                  </a:lnTo>
                  <a:lnTo>
                    <a:pt x="14580" y="14412"/>
                  </a:lnTo>
                  <a:lnTo>
                    <a:pt x="15989" y="15122"/>
                  </a:lnTo>
                  <a:lnTo>
                    <a:pt x="16260" y="15344"/>
                  </a:lnTo>
                  <a:lnTo>
                    <a:pt x="17073" y="16231"/>
                  </a:lnTo>
                  <a:lnTo>
                    <a:pt x="17073" y="16497"/>
                  </a:lnTo>
                  <a:lnTo>
                    <a:pt x="17073" y="17428"/>
                  </a:lnTo>
                  <a:lnTo>
                    <a:pt x="15393" y="17650"/>
                  </a:lnTo>
                  <a:lnTo>
                    <a:pt x="15393" y="18758"/>
                  </a:lnTo>
                  <a:lnTo>
                    <a:pt x="15989" y="19468"/>
                  </a:lnTo>
                  <a:lnTo>
                    <a:pt x="15393" y="19246"/>
                  </a:lnTo>
                  <a:lnTo>
                    <a:pt x="14038" y="19246"/>
                  </a:lnTo>
                  <a:lnTo>
                    <a:pt x="13496" y="19468"/>
                  </a:lnTo>
                  <a:lnTo>
                    <a:pt x="12629" y="19468"/>
                  </a:lnTo>
                  <a:lnTo>
                    <a:pt x="11220" y="19956"/>
                  </a:lnTo>
                  <a:lnTo>
                    <a:pt x="10949" y="19468"/>
                  </a:lnTo>
                  <a:lnTo>
                    <a:pt x="10081" y="19468"/>
                  </a:lnTo>
                  <a:lnTo>
                    <a:pt x="10081" y="19956"/>
                  </a:lnTo>
                  <a:lnTo>
                    <a:pt x="8726" y="19468"/>
                  </a:lnTo>
                  <a:lnTo>
                    <a:pt x="8130" y="19246"/>
                  </a:lnTo>
                  <a:lnTo>
                    <a:pt x="7534" y="19246"/>
                  </a:lnTo>
                  <a:lnTo>
                    <a:pt x="7317" y="19246"/>
                  </a:lnTo>
                  <a:lnTo>
                    <a:pt x="6721" y="19246"/>
                  </a:lnTo>
                  <a:lnTo>
                    <a:pt x="6721" y="18758"/>
                  </a:lnTo>
                  <a:lnTo>
                    <a:pt x="6450" y="18758"/>
                  </a:lnTo>
                  <a:lnTo>
                    <a:pt x="5854" y="18758"/>
                  </a:lnTo>
                  <a:lnTo>
                    <a:pt x="5312" y="19246"/>
                  </a:lnTo>
                  <a:lnTo>
                    <a:pt x="5312" y="19468"/>
                  </a:lnTo>
                  <a:lnTo>
                    <a:pt x="5041" y="19468"/>
                  </a:lnTo>
                  <a:lnTo>
                    <a:pt x="4444" y="19468"/>
                  </a:lnTo>
                  <a:lnTo>
                    <a:pt x="4228" y="19468"/>
                  </a:lnTo>
                  <a:lnTo>
                    <a:pt x="3631" y="19468"/>
                  </a:lnTo>
                  <a:lnTo>
                    <a:pt x="3089" y="19468"/>
                  </a:lnTo>
                  <a:lnTo>
                    <a:pt x="3089" y="18315"/>
                  </a:lnTo>
                  <a:lnTo>
                    <a:pt x="4228" y="16940"/>
                  </a:lnTo>
                  <a:lnTo>
                    <a:pt x="5041" y="15787"/>
                  </a:lnTo>
                  <a:lnTo>
                    <a:pt x="3631" y="15344"/>
                  </a:lnTo>
                  <a:lnTo>
                    <a:pt x="1409" y="14412"/>
                  </a:lnTo>
                  <a:lnTo>
                    <a:pt x="1409" y="13525"/>
                  </a:lnTo>
                  <a:lnTo>
                    <a:pt x="542" y="13304"/>
                  </a:lnTo>
                  <a:lnTo>
                    <a:pt x="867" y="12594"/>
                  </a:lnTo>
                  <a:lnTo>
                    <a:pt x="542" y="11441"/>
                  </a:lnTo>
                  <a:lnTo>
                    <a:pt x="542" y="10510"/>
                  </a:lnTo>
                  <a:lnTo>
                    <a:pt x="867" y="9623"/>
                  </a:lnTo>
                  <a:lnTo>
                    <a:pt x="0" y="8514"/>
                  </a:lnTo>
                  <a:lnTo>
                    <a:pt x="867" y="7982"/>
                  </a:lnTo>
                  <a:lnTo>
                    <a:pt x="1680" y="7982"/>
                  </a:lnTo>
                  <a:lnTo>
                    <a:pt x="1409" y="6164"/>
                  </a:lnTo>
                  <a:lnTo>
                    <a:pt x="2222" y="6164"/>
                  </a:lnTo>
                  <a:lnTo>
                    <a:pt x="2764" y="5055"/>
                  </a:lnTo>
                  <a:lnTo>
                    <a:pt x="2222" y="3636"/>
                  </a:lnTo>
                  <a:lnTo>
                    <a:pt x="4228" y="3636"/>
                  </a:lnTo>
                  <a:lnTo>
                    <a:pt x="4444" y="4346"/>
                  </a:lnTo>
                  <a:lnTo>
                    <a:pt x="5041" y="3193"/>
                  </a:lnTo>
                  <a:lnTo>
                    <a:pt x="5854" y="3193"/>
                  </a:lnTo>
                  <a:lnTo>
                    <a:pt x="5312" y="2971"/>
                  </a:lnTo>
                  <a:lnTo>
                    <a:pt x="5854" y="2084"/>
                  </a:lnTo>
                  <a:lnTo>
                    <a:pt x="5312" y="2084"/>
                  </a:lnTo>
                  <a:lnTo>
                    <a:pt x="5312" y="1818"/>
                  </a:lnTo>
                  <a:lnTo>
                    <a:pt x="5312" y="887"/>
                  </a:lnTo>
                  <a:lnTo>
                    <a:pt x="5041" y="177"/>
                  </a:lnTo>
                  <a:lnTo>
                    <a:pt x="4228" y="177"/>
                  </a:lnTo>
                  <a:lnTo>
                    <a:pt x="4444" y="0"/>
                  </a:lnTo>
                  <a:lnTo>
                    <a:pt x="5041"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399" name="Freeform 13">
              <a:extLst>
                <a:ext uri="{FF2B5EF4-FFF2-40B4-BE49-F238E27FC236}">
                  <a16:creationId xmlns:a16="http://schemas.microsoft.com/office/drawing/2014/main" id="{5F6F2639-CA99-45E9-BE75-30B9CF70D026}"/>
                </a:ext>
              </a:extLst>
            </p:cNvPr>
            <p:cNvSpPr>
              <a:spLocks/>
            </p:cNvSpPr>
            <p:nvPr/>
          </p:nvSpPr>
          <p:spPr bwMode="auto">
            <a:xfrm>
              <a:off x="3320" y="1367"/>
              <a:ext cx="184" cy="296"/>
            </a:xfrm>
            <a:custGeom>
              <a:avLst/>
              <a:gdLst>
                <a:gd name="T0" fmla="*/ 113 w 20000"/>
                <a:gd name="T1" fmla="*/ 37 h 20000"/>
                <a:gd name="T2" fmla="*/ 126 w 20000"/>
                <a:gd name="T3" fmla="*/ 54 h 20000"/>
                <a:gd name="T4" fmla="*/ 126 w 20000"/>
                <a:gd name="T5" fmla="*/ 78 h 20000"/>
                <a:gd name="T6" fmla="*/ 142 w 20000"/>
                <a:gd name="T7" fmla="*/ 134 h 20000"/>
                <a:gd name="T8" fmla="*/ 142 w 20000"/>
                <a:gd name="T9" fmla="*/ 144 h 20000"/>
                <a:gd name="T10" fmla="*/ 148 w 20000"/>
                <a:gd name="T11" fmla="*/ 151 h 20000"/>
                <a:gd name="T12" fmla="*/ 157 w 20000"/>
                <a:gd name="T13" fmla="*/ 161 h 20000"/>
                <a:gd name="T14" fmla="*/ 167 w 20000"/>
                <a:gd name="T15" fmla="*/ 188 h 20000"/>
                <a:gd name="T16" fmla="*/ 184 w 20000"/>
                <a:gd name="T17" fmla="*/ 198 h 20000"/>
                <a:gd name="T18" fmla="*/ 130 w 20000"/>
                <a:gd name="T19" fmla="*/ 271 h 20000"/>
                <a:gd name="T20" fmla="*/ 105 w 20000"/>
                <a:gd name="T21" fmla="*/ 275 h 20000"/>
                <a:gd name="T22" fmla="*/ 78 w 20000"/>
                <a:gd name="T23" fmla="*/ 285 h 20000"/>
                <a:gd name="T24" fmla="*/ 49 w 20000"/>
                <a:gd name="T25" fmla="*/ 288 h 20000"/>
                <a:gd name="T26" fmla="*/ 55 w 20000"/>
                <a:gd name="T27" fmla="*/ 285 h 20000"/>
                <a:gd name="T28" fmla="*/ 53 w 20000"/>
                <a:gd name="T29" fmla="*/ 285 h 20000"/>
                <a:gd name="T30" fmla="*/ 49 w 20000"/>
                <a:gd name="T31" fmla="*/ 277 h 20000"/>
                <a:gd name="T32" fmla="*/ 35 w 20000"/>
                <a:gd name="T33" fmla="*/ 275 h 20000"/>
                <a:gd name="T34" fmla="*/ 29 w 20000"/>
                <a:gd name="T35" fmla="*/ 260 h 20000"/>
                <a:gd name="T36" fmla="*/ 29 w 20000"/>
                <a:gd name="T37" fmla="*/ 248 h 20000"/>
                <a:gd name="T38" fmla="*/ 27 w 20000"/>
                <a:gd name="T39" fmla="*/ 234 h 20000"/>
                <a:gd name="T40" fmla="*/ 23 w 20000"/>
                <a:gd name="T41" fmla="*/ 211 h 20000"/>
                <a:gd name="T42" fmla="*/ 29 w 20000"/>
                <a:gd name="T43" fmla="*/ 198 h 20000"/>
                <a:gd name="T44" fmla="*/ 39 w 20000"/>
                <a:gd name="T45" fmla="*/ 194 h 20000"/>
                <a:gd name="T46" fmla="*/ 43 w 20000"/>
                <a:gd name="T47" fmla="*/ 188 h 20000"/>
                <a:gd name="T48" fmla="*/ 49 w 20000"/>
                <a:gd name="T49" fmla="*/ 182 h 20000"/>
                <a:gd name="T50" fmla="*/ 62 w 20000"/>
                <a:gd name="T51" fmla="*/ 157 h 20000"/>
                <a:gd name="T52" fmla="*/ 72 w 20000"/>
                <a:gd name="T53" fmla="*/ 144 h 20000"/>
                <a:gd name="T54" fmla="*/ 76 w 20000"/>
                <a:gd name="T55" fmla="*/ 139 h 20000"/>
                <a:gd name="T56" fmla="*/ 66 w 20000"/>
                <a:gd name="T57" fmla="*/ 122 h 20000"/>
                <a:gd name="T58" fmla="*/ 55 w 20000"/>
                <a:gd name="T59" fmla="*/ 118 h 20000"/>
                <a:gd name="T60" fmla="*/ 49 w 20000"/>
                <a:gd name="T61" fmla="*/ 104 h 20000"/>
                <a:gd name="T62" fmla="*/ 46 w 20000"/>
                <a:gd name="T63" fmla="*/ 81 h 20000"/>
                <a:gd name="T64" fmla="*/ 49 w 20000"/>
                <a:gd name="T65" fmla="*/ 74 h 20000"/>
                <a:gd name="T66" fmla="*/ 43 w 20000"/>
                <a:gd name="T67" fmla="*/ 58 h 20000"/>
                <a:gd name="T68" fmla="*/ 23 w 20000"/>
                <a:gd name="T69" fmla="*/ 47 h 20000"/>
                <a:gd name="T70" fmla="*/ 0 w 20000"/>
                <a:gd name="T71" fmla="*/ 31 h 20000"/>
                <a:gd name="T72" fmla="*/ 6 w 20000"/>
                <a:gd name="T73" fmla="*/ 31 h 20000"/>
                <a:gd name="T74" fmla="*/ 6 w 20000"/>
                <a:gd name="T75" fmla="*/ 24 h 20000"/>
                <a:gd name="T76" fmla="*/ 27 w 20000"/>
                <a:gd name="T77" fmla="*/ 37 h 20000"/>
                <a:gd name="T78" fmla="*/ 43 w 20000"/>
                <a:gd name="T79" fmla="*/ 37 h 20000"/>
                <a:gd name="T80" fmla="*/ 53 w 20000"/>
                <a:gd name="T81" fmla="*/ 37 h 20000"/>
                <a:gd name="T82" fmla="*/ 62 w 20000"/>
                <a:gd name="T83" fmla="*/ 41 h 20000"/>
                <a:gd name="T84" fmla="*/ 70 w 20000"/>
                <a:gd name="T85" fmla="*/ 35 h 20000"/>
                <a:gd name="T86" fmla="*/ 70 w 20000"/>
                <a:gd name="T87" fmla="*/ 14 h 20000"/>
                <a:gd name="T88" fmla="*/ 82 w 20000"/>
                <a:gd name="T89" fmla="*/ 4 h 20000"/>
                <a:gd name="T90" fmla="*/ 97 w 20000"/>
                <a:gd name="T91" fmla="*/ 0 h 20000"/>
                <a:gd name="T92" fmla="*/ 109 w 20000"/>
                <a:gd name="T93" fmla="*/ 8 h 20000"/>
                <a:gd name="T94" fmla="*/ 113 w 20000"/>
                <a:gd name="T95" fmla="*/ 20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1887" y="2081"/>
                  </a:moveTo>
                  <a:lnTo>
                    <a:pt x="12321" y="2514"/>
                  </a:lnTo>
                  <a:lnTo>
                    <a:pt x="12581" y="3189"/>
                  </a:lnTo>
                  <a:lnTo>
                    <a:pt x="13666" y="3622"/>
                  </a:lnTo>
                  <a:lnTo>
                    <a:pt x="14360" y="4027"/>
                  </a:lnTo>
                  <a:lnTo>
                    <a:pt x="13666" y="5297"/>
                  </a:lnTo>
                  <a:lnTo>
                    <a:pt x="15879" y="7676"/>
                  </a:lnTo>
                  <a:lnTo>
                    <a:pt x="15445" y="9054"/>
                  </a:lnTo>
                  <a:lnTo>
                    <a:pt x="15445" y="9378"/>
                  </a:lnTo>
                  <a:lnTo>
                    <a:pt x="15445" y="9757"/>
                  </a:lnTo>
                  <a:lnTo>
                    <a:pt x="16139" y="9757"/>
                  </a:lnTo>
                  <a:lnTo>
                    <a:pt x="16139" y="10189"/>
                  </a:lnTo>
                  <a:lnTo>
                    <a:pt x="16139" y="10595"/>
                  </a:lnTo>
                  <a:lnTo>
                    <a:pt x="17050" y="10892"/>
                  </a:lnTo>
                  <a:lnTo>
                    <a:pt x="16573" y="12027"/>
                  </a:lnTo>
                  <a:lnTo>
                    <a:pt x="18178" y="12703"/>
                  </a:lnTo>
                  <a:lnTo>
                    <a:pt x="18829" y="12865"/>
                  </a:lnTo>
                  <a:lnTo>
                    <a:pt x="19957" y="13405"/>
                  </a:lnTo>
                  <a:lnTo>
                    <a:pt x="17744" y="15622"/>
                  </a:lnTo>
                  <a:lnTo>
                    <a:pt x="14100" y="18324"/>
                  </a:lnTo>
                  <a:lnTo>
                    <a:pt x="13449" y="18595"/>
                  </a:lnTo>
                  <a:lnTo>
                    <a:pt x="11410" y="18595"/>
                  </a:lnTo>
                  <a:lnTo>
                    <a:pt x="10108" y="19000"/>
                  </a:lnTo>
                  <a:lnTo>
                    <a:pt x="8503" y="19270"/>
                  </a:lnTo>
                  <a:lnTo>
                    <a:pt x="6464" y="19973"/>
                  </a:lnTo>
                  <a:lnTo>
                    <a:pt x="5380" y="19432"/>
                  </a:lnTo>
                  <a:lnTo>
                    <a:pt x="5380" y="19270"/>
                  </a:lnTo>
                  <a:lnTo>
                    <a:pt x="6030" y="19270"/>
                  </a:lnTo>
                  <a:lnTo>
                    <a:pt x="6030" y="18730"/>
                  </a:lnTo>
                  <a:lnTo>
                    <a:pt x="5813" y="19270"/>
                  </a:lnTo>
                  <a:lnTo>
                    <a:pt x="5380" y="19000"/>
                  </a:lnTo>
                  <a:lnTo>
                    <a:pt x="5380" y="18730"/>
                  </a:lnTo>
                  <a:lnTo>
                    <a:pt x="4685" y="18595"/>
                  </a:lnTo>
                  <a:lnTo>
                    <a:pt x="3774" y="18595"/>
                  </a:lnTo>
                  <a:lnTo>
                    <a:pt x="3557" y="18324"/>
                  </a:lnTo>
                  <a:lnTo>
                    <a:pt x="3124" y="17595"/>
                  </a:lnTo>
                  <a:lnTo>
                    <a:pt x="3557" y="17459"/>
                  </a:lnTo>
                  <a:lnTo>
                    <a:pt x="3124" y="16784"/>
                  </a:lnTo>
                  <a:lnTo>
                    <a:pt x="3557" y="16784"/>
                  </a:lnTo>
                  <a:lnTo>
                    <a:pt x="2907" y="15784"/>
                  </a:lnTo>
                  <a:lnTo>
                    <a:pt x="2473" y="14514"/>
                  </a:lnTo>
                  <a:lnTo>
                    <a:pt x="2473" y="14243"/>
                  </a:lnTo>
                  <a:lnTo>
                    <a:pt x="3124" y="13838"/>
                  </a:lnTo>
                  <a:lnTo>
                    <a:pt x="3124" y="13405"/>
                  </a:lnTo>
                  <a:lnTo>
                    <a:pt x="3557" y="13405"/>
                  </a:lnTo>
                  <a:lnTo>
                    <a:pt x="4252" y="13135"/>
                  </a:lnTo>
                  <a:lnTo>
                    <a:pt x="3774" y="12865"/>
                  </a:lnTo>
                  <a:lnTo>
                    <a:pt x="4685" y="12703"/>
                  </a:lnTo>
                  <a:lnTo>
                    <a:pt x="4685" y="12432"/>
                  </a:lnTo>
                  <a:lnTo>
                    <a:pt x="5380" y="12297"/>
                  </a:lnTo>
                  <a:lnTo>
                    <a:pt x="5813" y="11595"/>
                  </a:lnTo>
                  <a:lnTo>
                    <a:pt x="6725" y="10595"/>
                  </a:lnTo>
                  <a:lnTo>
                    <a:pt x="7158" y="10189"/>
                  </a:lnTo>
                  <a:lnTo>
                    <a:pt x="7809" y="9757"/>
                  </a:lnTo>
                  <a:lnTo>
                    <a:pt x="8503" y="9757"/>
                  </a:lnTo>
                  <a:lnTo>
                    <a:pt x="8243" y="9378"/>
                  </a:lnTo>
                  <a:lnTo>
                    <a:pt x="8243" y="8649"/>
                  </a:lnTo>
                  <a:lnTo>
                    <a:pt x="7158" y="8216"/>
                  </a:lnTo>
                  <a:lnTo>
                    <a:pt x="6725" y="7946"/>
                  </a:lnTo>
                  <a:lnTo>
                    <a:pt x="6030" y="7946"/>
                  </a:lnTo>
                  <a:lnTo>
                    <a:pt x="5813" y="7541"/>
                  </a:lnTo>
                  <a:lnTo>
                    <a:pt x="5380" y="7000"/>
                  </a:lnTo>
                  <a:lnTo>
                    <a:pt x="5813" y="5865"/>
                  </a:lnTo>
                  <a:lnTo>
                    <a:pt x="4946" y="5459"/>
                  </a:lnTo>
                  <a:lnTo>
                    <a:pt x="4946" y="5297"/>
                  </a:lnTo>
                  <a:lnTo>
                    <a:pt x="5380" y="5027"/>
                  </a:lnTo>
                  <a:lnTo>
                    <a:pt x="4685" y="4730"/>
                  </a:lnTo>
                  <a:lnTo>
                    <a:pt x="4685" y="3919"/>
                  </a:lnTo>
                  <a:lnTo>
                    <a:pt x="3557" y="3189"/>
                  </a:lnTo>
                  <a:lnTo>
                    <a:pt x="2473" y="3189"/>
                  </a:lnTo>
                  <a:lnTo>
                    <a:pt x="1128" y="2784"/>
                  </a:lnTo>
                  <a:lnTo>
                    <a:pt x="0" y="2081"/>
                  </a:lnTo>
                  <a:lnTo>
                    <a:pt x="0" y="1811"/>
                  </a:lnTo>
                  <a:lnTo>
                    <a:pt x="607" y="2081"/>
                  </a:lnTo>
                  <a:lnTo>
                    <a:pt x="174" y="1649"/>
                  </a:lnTo>
                  <a:lnTo>
                    <a:pt x="607" y="1649"/>
                  </a:lnTo>
                  <a:lnTo>
                    <a:pt x="1779" y="1811"/>
                  </a:lnTo>
                  <a:lnTo>
                    <a:pt x="2907" y="2514"/>
                  </a:lnTo>
                  <a:lnTo>
                    <a:pt x="3774" y="2514"/>
                  </a:lnTo>
                  <a:lnTo>
                    <a:pt x="4685" y="2514"/>
                  </a:lnTo>
                  <a:lnTo>
                    <a:pt x="4946" y="2351"/>
                  </a:lnTo>
                  <a:lnTo>
                    <a:pt x="5813" y="2514"/>
                  </a:lnTo>
                  <a:lnTo>
                    <a:pt x="6464" y="2784"/>
                  </a:lnTo>
                  <a:lnTo>
                    <a:pt x="6725" y="2784"/>
                  </a:lnTo>
                  <a:lnTo>
                    <a:pt x="6725" y="2351"/>
                  </a:lnTo>
                  <a:lnTo>
                    <a:pt x="7592" y="2351"/>
                  </a:lnTo>
                  <a:lnTo>
                    <a:pt x="7592" y="1649"/>
                  </a:lnTo>
                  <a:lnTo>
                    <a:pt x="7592" y="973"/>
                  </a:lnTo>
                  <a:lnTo>
                    <a:pt x="8243" y="270"/>
                  </a:lnTo>
                  <a:lnTo>
                    <a:pt x="8937" y="270"/>
                  </a:lnTo>
                  <a:lnTo>
                    <a:pt x="9414" y="270"/>
                  </a:lnTo>
                  <a:lnTo>
                    <a:pt x="10542" y="0"/>
                  </a:lnTo>
                  <a:lnTo>
                    <a:pt x="10759" y="270"/>
                  </a:lnTo>
                  <a:lnTo>
                    <a:pt x="11887" y="541"/>
                  </a:lnTo>
                  <a:lnTo>
                    <a:pt x="12581" y="973"/>
                  </a:lnTo>
                  <a:lnTo>
                    <a:pt x="12321" y="1378"/>
                  </a:lnTo>
                  <a:lnTo>
                    <a:pt x="11887" y="208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0" name="Freeform 14">
              <a:extLst>
                <a:ext uri="{FF2B5EF4-FFF2-40B4-BE49-F238E27FC236}">
                  <a16:creationId xmlns:a16="http://schemas.microsoft.com/office/drawing/2014/main" id="{DCE69A6C-117C-4072-B6C9-5381DDB78844}"/>
                </a:ext>
              </a:extLst>
            </p:cNvPr>
            <p:cNvSpPr>
              <a:spLocks/>
            </p:cNvSpPr>
            <p:nvPr/>
          </p:nvSpPr>
          <p:spPr bwMode="auto">
            <a:xfrm>
              <a:off x="2946" y="1888"/>
              <a:ext cx="216" cy="195"/>
            </a:xfrm>
            <a:custGeom>
              <a:avLst/>
              <a:gdLst>
                <a:gd name="T0" fmla="*/ 124 w 20000"/>
                <a:gd name="T1" fmla="*/ 4 h 20000"/>
                <a:gd name="T2" fmla="*/ 135 w 20000"/>
                <a:gd name="T3" fmla="*/ 4 h 20000"/>
                <a:gd name="T4" fmla="*/ 141 w 20000"/>
                <a:gd name="T5" fmla="*/ 15 h 20000"/>
                <a:gd name="T6" fmla="*/ 158 w 20000"/>
                <a:gd name="T7" fmla="*/ 21 h 20000"/>
                <a:gd name="T8" fmla="*/ 172 w 20000"/>
                <a:gd name="T9" fmla="*/ 35 h 20000"/>
                <a:gd name="T10" fmla="*/ 182 w 20000"/>
                <a:gd name="T11" fmla="*/ 35 h 20000"/>
                <a:gd name="T12" fmla="*/ 205 w 20000"/>
                <a:gd name="T13" fmla="*/ 44 h 20000"/>
                <a:gd name="T14" fmla="*/ 210 w 20000"/>
                <a:gd name="T15" fmla="*/ 58 h 20000"/>
                <a:gd name="T16" fmla="*/ 201 w 20000"/>
                <a:gd name="T17" fmla="*/ 81 h 20000"/>
                <a:gd name="T18" fmla="*/ 195 w 20000"/>
                <a:gd name="T19" fmla="*/ 87 h 20000"/>
                <a:gd name="T20" fmla="*/ 182 w 20000"/>
                <a:gd name="T21" fmla="*/ 105 h 20000"/>
                <a:gd name="T22" fmla="*/ 189 w 20000"/>
                <a:gd name="T23" fmla="*/ 105 h 20000"/>
                <a:gd name="T24" fmla="*/ 199 w 20000"/>
                <a:gd name="T25" fmla="*/ 118 h 20000"/>
                <a:gd name="T26" fmla="*/ 199 w 20000"/>
                <a:gd name="T27" fmla="*/ 134 h 20000"/>
                <a:gd name="T28" fmla="*/ 195 w 20000"/>
                <a:gd name="T29" fmla="*/ 139 h 20000"/>
                <a:gd name="T30" fmla="*/ 205 w 20000"/>
                <a:gd name="T31" fmla="*/ 157 h 20000"/>
                <a:gd name="T32" fmla="*/ 210 w 20000"/>
                <a:gd name="T33" fmla="*/ 161 h 20000"/>
                <a:gd name="T34" fmla="*/ 205 w 20000"/>
                <a:gd name="T35" fmla="*/ 167 h 20000"/>
                <a:gd name="T36" fmla="*/ 201 w 20000"/>
                <a:gd name="T37" fmla="*/ 167 h 20000"/>
                <a:gd name="T38" fmla="*/ 195 w 20000"/>
                <a:gd name="T39" fmla="*/ 172 h 20000"/>
                <a:gd name="T40" fmla="*/ 189 w 20000"/>
                <a:gd name="T41" fmla="*/ 182 h 20000"/>
                <a:gd name="T42" fmla="*/ 168 w 20000"/>
                <a:gd name="T43" fmla="*/ 178 h 20000"/>
                <a:gd name="T44" fmla="*/ 162 w 20000"/>
                <a:gd name="T45" fmla="*/ 174 h 20000"/>
                <a:gd name="T46" fmla="*/ 156 w 20000"/>
                <a:gd name="T47" fmla="*/ 172 h 20000"/>
                <a:gd name="T48" fmla="*/ 145 w 20000"/>
                <a:gd name="T49" fmla="*/ 172 h 20000"/>
                <a:gd name="T50" fmla="*/ 131 w 20000"/>
                <a:gd name="T51" fmla="*/ 182 h 20000"/>
                <a:gd name="T52" fmla="*/ 124 w 20000"/>
                <a:gd name="T53" fmla="*/ 195 h 20000"/>
                <a:gd name="T54" fmla="*/ 102 w 20000"/>
                <a:gd name="T55" fmla="*/ 188 h 20000"/>
                <a:gd name="T56" fmla="*/ 92 w 20000"/>
                <a:gd name="T57" fmla="*/ 188 h 20000"/>
                <a:gd name="T58" fmla="*/ 58 w 20000"/>
                <a:gd name="T59" fmla="*/ 182 h 20000"/>
                <a:gd name="T60" fmla="*/ 58 w 20000"/>
                <a:gd name="T61" fmla="*/ 149 h 20000"/>
                <a:gd name="T62" fmla="*/ 58 w 20000"/>
                <a:gd name="T63" fmla="*/ 141 h 20000"/>
                <a:gd name="T64" fmla="*/ 69 w 20000"/>
                <a:gd name="T65" fmla="*/ 134 h 20000"/>
                <a:gd name="T66" fmla="*/ 58 w 20000"/>
                <a:gd name="T67" fmla="*/ 122 h 20000"/>
                <a:gd name="T68" fmla="*/ 44 w 20000"/>
                <a:gd name="T69" fmla="*/ 98 h 20000"/>
                <a:gd name="T70" fmla="*/ 38 w 20000"/>
                <a:gd name="T71" fmla="*/ 85 h 20000"/>
                <a:gd name="T72" fmla="*/ 8 w 20000"/>
                <a:gd name="T73" fmla="*/ 74 h 20000"/>
                <a:gd name="T74" fmla="*/ 8 w 20000"/>
                <a:gd name="T75" fmla="*/ 69 h 20000"/>
                <a:gd name="T76" fmla="*/ 11 w 20000"/>
                <a:gd name="T77" fmla="*/ 64 h 20000"/>
                <a:gd name="T78" fmla="*/ 0 w 20000"/>
                <a:gd name="T79" fmla="*/ 62 h 20000"/>
                <a:gd name="T80" fmla="*/ 15 w 20000"/>
                <a:gd name="T81" fmla="*/ 54 h 20000"/>
                <a:gd name="T82" fmla="*/ 27 w 20000"/>
                <a:gd name="T83" fmla="*/ 54 h 20000"/>
                <a:gd name="T84" fmla="*/ 42 w 20000"/>
                <a:gd name="T85" fmla="*/ 58 h 20000"/>
                <a:gd name="T86" fmla="*/ 54 w 20000"/>
                <a:gd name="T87" fmla="*/ 58 h 20000"/>
                <a:gd name="T88" fmla="*/ 48 w 20000"/>
                <a:gd name="T89" fmla="*/ 31 h 20000"/>
                <a:gd name="T90" fmla="*/ 60 w 20000"/>
                <a:gd name="T91" fmla="*/ 31 h 20000"/>
                <a:gd name="T92" fmla="*/ 69 w 20000"/>
                <a:gd name="T93" fmla="*/ 42 h 20000"/>
                <a:gd name="T94" fmla="*/ 81 w 20000"/>
                <a:gd name="T95" fmla="*/ 35 h 20000"/>
                <a:gd name="T96" fmla="*/ 102 w 20000"/>
                <a:gd name="T97" fmla="*/ 27 h 20000"/>
                <a:gd name="T98" fmla="*/ 104 w 20000"/>
                <a:gd name="T99" fmla="*/ 4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11519" y="0"/>
                  </a:moveTo>
                  <a:lnTo>
                    <a:pt x="11519" y="451"/>
                  </a:lnTo>
                  <a:lnTo>
                    <a:pt x="12111" y="861"/>
                  </a:lnTo>
                  <a:lnTo>
                    <a:pt x="12481" y="451"/>
                  </a:lnTo>
                  <a:lnTo>
                    <a:pt x="12889" y="1107"/>
                  </a:lnTo>
                  <a:lnTo>
                    <a:pt x="13074" y="1516"/>
                  </a:lnTo>
                  <a:lnTo>
                    <a:pt x="14407" y="2787"/>
                  </a:lnTo>
                  <a:lnTo>
                    <a:pt x="14593" y="2131"/>
                  </a:lnTo>
                  <a:lnTo>
                    <a:pt x="15000" y="3197"/>
                  </a:lnTo>
                  <a:lnTo>
                    <a:pt x="15963" y="3607"/>
                  </a:lnTo>
                  <a:lnTo>
                    <a:pt x="16148" y="3607"/>
                  </a:lnTo>
                  <a:lnTo>
                    <a:pt x="16889" y="3607"/>
                  </a:lnTo>
                  <a:lnTo>
                    <a:pt x="17481" y="3607"/>
                  </a:lnTo>
                  <a:lnTo>
                    <a:pt x="19000" y="4467"/>
                  </a:lnTo>
                  <a:lnTo>
                    <a:pt x="19963" y="4877"/>
                  </a:lnTo>
                  <a:lnTo>
                    <a:pt x="19407" y="5943"/>
                  </a:lnTo>
                  <a:lnTo>
                    <a:pt x="18630" y="7213"/>
                  </a:lnTo>
                  <a:lnTo>
                    <a:pt x="18630" y="8279"/>
                  </a:lnTo>
                  <a:lnTo>
                    <a:pt x="18074" y="8279"/>
                  </a:lnTo>
                  <a:lnTo>
                    <a:pt x="18074" y="8893"/>
                  </a:lnTo>
                  <a:lnTo>
                    <a:pt x="17481" y="9754"/>
                  </a:lnTo>
                  <a:lnTo>
                    <a:pt x="16889" y="10820"/>
                  </a:lnTo>
                  <a:lnTo>
                    <a:pt x="16889" y="11066"/>
                  </a:lnTo>
                  <a:lnTo>
                    <a:pt x="17481" y="10820"/>
                  </a:lnTo>
                  <a:lnTo>
                    <a:pt x="18074" y="11475"/>
                  </a:lnTo>
                  <a:lnTo>
                    <a:pt x="18444" y="12090"/>
                  </a:lnTo>
                  <a:lnTo>
                    <a:pt x="18074" y="12090"/>
                  </a:lnTo>
                  <a:lnTo>
                    <a:pt x="18444" y="13770"/>
                  </a:lnTo>
                  <a:lnTo>
                    <a:pt x="17704" y="13770"/>
                  </a:lnTo>
                  <a:lnTo>
                    <a:pt x="18074" y="14221"/>
                  </a:lnTo>
                  <a:lnTo>
                    <a:pt x="18444" y="15943"/>
                  </a:lnTo>
                  <a:lnTo>
                    <a:pt x="19000" y="16107"/>
                  </a:lnTo>
                  <a:lnTo>
                    <a:pt x="19593" y="16107"/>
                  </a:lnTo>
                  <a:lnTo>
                    <a:pt x="19407" y="16516"/>
                  </a:lnTo>
                  <a:lnTo>
                    <a:pt x="19407" y="16967"/>
                  </a:lnTo>
                  <a:lnTo>
                    <a:pt x="19000" y="17172"/>
                  </a:lnTo>
                  <a:lnTo>
                    <a:pt x="18630" y="16967"/>
                  </a:lnTo>
                  <a:lnTo>
                    <a:pt x="18630" y="17172"/>
                  </a:lnTo>
                  <a:lnTo>
                    <a:pt x="18630" y="17623"/>
                  </a:lnTo>
                  <a:lnTo>
                    <a:pt x="18074" y="17623"/>
                  </a:lnTo>
                  <a:lnTo>
                    <a:pt x="17481" y="17828"/>
                  </a:lnTo>
                  <a:lnTo>
                    <a:pt x="17481" y="18689"/>
                  </a:lnTo>
                  <a:lnTo>
                    <a:pt x="16148" y="18689"/>
                  </a:lnTo>
                  <a:lnTo>
                    <a:pt x="15593" y="18279"/>
                  </a:lnTo>
                  <a:lnTo>
                    <a:pt x="15370" y="17828"/>
                  </a:lnTo>
                  <a:lnTo>
                    <a:pt x="15000" y="17828"/>
                  </a:lnTo>
                  <a:lnTo>
                    <a:pt x="14407" y="17828"/>
                  </a:lnTo>
                  <a:lnTo>
                    <a:pt x="14407" y="17623"/>
                  </a:lnTo>
                  <a:lnTo>
                    <a:pt x="13630" y="17623"/>
                  </a:lnTo>
                  <a:lnTo>
                    <a:pt x="13444" y="17623"/>
                  </a:lnTo>
                  <a:lnTo>
                    <a:pt x="13074" y="17828"/>
                  </a:lnTo>
                  <a:lnTo>
                    <a:pt x="12111" y="18689"/>
                  </a:lnTo>
                  <a:lnTo>
                    <a:pt x="12111" y="19713"/>
                  </a:lnTo>
                  <a:lnTo>
                    <a:pt x="11519" y="19959"/>
                  </a:lnTo>
                  <a:lnTo>
                    <a:pt x="10593" y="19713"/>
                  </a:lnTo>
                  <a:lnTo>
                    <a:pt x="9407" y="19303"/>
                  </a:lnTo>
                  <a:lnTo>
                    <a:pt x="8481" y="18893"/>
                  </a:lnTo>
                  <a:lnTo>
                    <a:pt x="8481" y="19303"/>
                  </a:lnTo>
                  <a:lnTo>
                    <a:pt x="7481" y="19303"/>
                  </a:lnTo>
                  <a:lnTo>
                    <a:pt x="5370" y="18689"/>
                  </a:lnTo>
                  <a:lnTo>
                    <a:pt x="4778" y="17623"/>
                  </a:lnTo>
                  <a:lnTo>
                    <a:pt x="5370" y="15287"/>
                  </a:lnTo>
                  <a:lnTo>
                    <a:pt x="5593" y="14836"/>
                  </a:lnTo>
                  <a:lnTo>
                    <a:pt x="5370" y="14426"/>
                  </a:lnTo>
                  <a:lnTo>
                    <a:pt x="5593" y="12746"/>
                  </a:lnTo>
                  <a:lnTo>
                    <a:pt x="6370" y="13770"/>
                  </a:lnTo>
                  <a:lnTo>
                    <a:pt x="5963" y="12746"/>
                  </a:lnTo>
                  <a:lnTo>
                    <a:pt x="5370" y="12500"/>
                  </a:lnTo>
                  <a:lnTo>
                    <a:pt x="5370" y="11475"/>
                  </a:lnTo>
                  <a:lnTo>
                    <a:pt x="4037" y="10000"/>
                  </a:lnTo>
                  <a:lnTo>
                    <a:pt x="4037" y="8893"/>
                  </a:lnTo>
                  <a:lnTo>
                    <a:pt x="3481" y="8730"/>
                  </a:lnTo>
                  <a:lnTo>
                    <a:pt x="2519" y="8279"/>
                  </a:lnTo>
                  <a:lnTo>
                    <a:pt x="778" y="7623"/>
                  </a:lnTo>
                  <a:lnTo>
                    <a:pt x="407" y="7049"/>
                  </a:lnTo>
                  <a:lnTo>
                    <a:pt x="778" y="7049"/>
                  </a:lnTo>
                  <a:lnTo>
                    <a:pt x="407" y="6557"/>
                  </a:lnTo>
                  <a:lnTo>
                    <a:pt x="1000" y="6557"/>
                  </a:lnTo>
                  <a:lnTo>
                    <a:pt x="778" y="6393"/>
                  </a:lnTo>
                  <a:lnTo>
                    <a:pt x="0" y="6393"/>
                  </a:lnTo>
                  <a:lnTo>
                    <a:pt x="407" y="5943"/>
                  </a:lnTo>
                  <a:lnTo>
                    <a:pt x="1370" y="5533"/>
                  </a:lnTo>
                  <a:lnTo>
                    <a:pt x="1926" y="5533"/>
                  </a:lnTo>
                  <a:lnTo>
                    <a:pt x="2519" y="5533"/>
                  </a:lnTo>
                  <a:lnTo>
                    <a:pt x="3481" y="6393"/>
                  </a:lnTo>
                  <a:lnTo>
                    <a:pt x="3852" y="5943"/>
                  </a:lnTo>
                  <a:lnTo>
                    <a:pt x="4407" y="5943"/>
                  </a:lnTo>
                  <a:lnTo>
                    <a:pt x="5000" y="5943"/>
                  </a:lnTo>
                  <a:lnTo>
                    <a:pt x="4778" y="4467"/>
                  </a:lnTo>
                  <a:lnTo>
                    <a:pt x="4407" y="3197"/>
                  </a:lnTo>
                  <a:lnTo>
                    <a:pt x="5000" y="3197"/>
                  </a:lnTo>
                  <a:lnTo>
                    <a:pt x="5593" y="3197"/>
                  </a:lnTo>
                  <a:lnTo>
                    <a:pt x="5593" y="3852"/>
                  </a:lnTo>
                  <a:lnTo>
                    <a:pt x="6370" y="4262"/>
                  </a:lnTo>
                  <a:lnTo>
                    <a:pt x="7111" y="4262"/>
                  </a:lnTo>
                  <a:lnTo>
                    <a:pt x="7481" y="3607"/>
                  </a:lnTo>
                  <a:lnTo>
                    <a:pt x="8074" y="3197"/>
                  </a:lnTo>
                  <a:lnTo>
                    <a:pt x="9407" y="2787"/>
                  </a:lnTo>
                  <a:lnTo>
                    <a:pt x="9630" y="2131"/>
                  </a:lnTo>
                  <a:lnTo>
                    <a:pt x="9630" y="451"/>
                  </a:lnTo>
                  <a:lnTo>
                    <a:pt x="11519"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1" name="Freeform 15">
              <a:extLst>
                <a:ext uri="{FF2B5EF4-FFF2-40B4-BE49-F238E27FC236}">
                  <a16:creationId xmlns:a16="http://schemas.microsoft.com/office/drawing/2014/main" id="{CB5B196C-0D0B-4C11-A0B9-3DEAB2B997F4}"/>
                </a:ext>
              </a:extLst>
            </p:cNvPr>
            <p:cNvSpPr>
              <a:spLocks/>
            </p:cNvSpPr>
            <p:nvPr/>
          </p:nvSpPr>
          <p:spPr bwMode="auto">
            <a:xfrm>
              <a:off x="3168" y="2070"/>
              <a:ext cx="22" cy="36"/>
            </a:xfrm>
            <a:custGeom>
              <a:avLst/>
              <a:gdLst>
                <a:gd name="T0" fmla="*/ 13 w 20000"/>
                <a:gd name="T1" fmla="*/ 0 h 20000"/>
                <a:gd name="T2" fmla="*/ 18 w 20000"/>
                <a:gd name="T3" fmla="*/ 0 h 20000"/>
                <a:gd name="T4" fmla="*/ 18 w 20000"/>
                <a:gd name="T5" fmla="*/ 2 h 20000"/>
                <a:gd name="T6" fmla="*/ 18 w 20000"/>
                <a:gd name="T7" fmla="*/ 6 h 20000"/>
                <a:gd name="T8" fmla="*/ 22 w 20000"/>
                <a:gd name="T9" fmla="*/ 11 h 20000"/>
                <a:gd name="T10" fmla="*/ 22 w 20000"/>
                <a:gd name="T11" fmla="*/ 17 h 20000"/>
                <a:gd name="T12" fmla="*/ 22 w 20000"/>
                <a:gd name="T13" fmla="*/ 19 h 20000"/>
                <a:gd name="T14" fmla="*/ 18 w 20000"/>
                <a:gd name="T15" fmla="*/ 23 h 20000"/>
                <a:gd name="T16" fmla="*/ 18 w 20000"/>
                <a:gd name="T17" fmla="*/ 27 h 20000"/>
                <a:gd name="T18" fmla="*/ 18 w 20000"/>
                <a:gd name="T19" fmla="*/ 29 h 20000"/>
                <a:gd name="T20" fmla="*/ 13 w 20000"/>
                <a:gd name="T21" fmla="*/ 33 h 20000"/>
                <a:gd name="T22" fmla="*/ 13 w 20000"/>
                <a:gd name="T23" fmla="*/ 36 h 20000"/>
                <a:gd name="T24" fmla="*/ 11 w 20000"/>
                <a:gd name="T25" fmla="*/ 36 h 20000"/>
                <a:gd name="T26" fmla="*/ 7 w 20000"/>
                <a:gd name="T27" fmla="*/ 36 h 20000"/>
                <a:gd name="T28" fmla="*/ 4 w 20000"/>
                <a:gd name="T29" fmla="*/ 33 h 20000"/>
                <a:gd name="T30" fmla="*/ 7 w 20000"/>
                <a:gd name="T31" fmla="*/ 33 h 20000"/>
                <a:gd name="T32" fmla="*/ 7 w 20000"/>
                <a:gd name="T33" fmla="*/ 29 h 20000"/>
                <a:gd name="T34" fmla="*/ 4 w 20000"/>
                <a:gd name="T35" fmla="*/ 29 h 20000"/>
                <a:gd name="T36" fmla="*/ 4 w 20000"/>
                <a:gd name="T37" fmla="*/ 27 h 20000"/>
                <a:gd name="T38" fmla="*/ 0 w 20000"/>
                <a:gd name="T39" fmla="*/ 27 h 20000"/>
                <a:gd name="T40" fmla="*/ 4 w 20000"/>
                <a:gd name="T41" fmla="*/ 23 h 20000"/>
                <a:gd name="T42" fmla="*/ 4 w 20000"/>
                <a:gd name="T43" fmla="*/ 19 h 20000"/>
                <a:gd name="T44" fmla="*/ 0 w 20000"/>
                <a:gd name="T45" fmla="*/ 19 h 20000"/>
                <a:gd name="T46" fmla="*/ 0 w 20000"/>
                <a:gd name="T47" fmla="*/ 17 h 20000"/>
                <a:gd name="T48" fmla="*/ 4 w 20000"/>
                <a:gd name="T49" fmla="*/ 17 h 20000"/>
                <a:gd name="T50" fmla="*/ 0 w 20000"/>
                <a:gd name="T51" fmla="*/ 13 h 20000"/>
                <a:gd name="T52" fmla="*/ 4 w 20000"/>
                <a:gd name="T53" fmla="*/ 13 h 20000"/>
                <a:gd name="T54" fmla="*/ 4 w 20000"/>
                <a:gd name="T55" fmla="*/ 11 h 20000"/>
                <a:gd name="T56" fmla="*/ 7 w 20000"/>
                <a:gd name="T57" fmla="*/ 6 h 20000"/>
                <a:gd name="T58" fmla="*/ 11 w 20000"/>
                <a:gd name="T59" fmla="*/ 6 h 20000"/>
                <a:gd name="T60" fmla="*/ 13 w 20000"/>
                <a:gd name="T61" fmla="*/ 6 h 20000"/>
                <a:gd name="T62" fmla="*/ 13 w 20000"/>
                <a:gd name="T63" fmla="*/ 2 h 20000"/>
                <a:gd name="T64" fmla="*/ 13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1852" y="0"/>
                  </a:moveTo>
                  <a:lnTo>
                    <a:pt x="15926" y="0"/>
                  </a:lnTo>
                  <a:lnTo>
                    <a:pt x="15926" y="1348"/>
                  </a:lnTo>
                  <a:lnTo>
                    <a:pt x="15926" y="3596"/>
                  </a:lnTo>
                  <a:lnTo>
                    <a:pt x="19630" y="5843"/>
                  </a:lnTo>
                  <a:lnTo>
                    <a:pt x="19630" y="9213"/>
                  </a:lnTo>
                  <a:lnTo>
                    <a:pt x="19630" y="10562"/>
                  </a:lnTo>
                  <a:lnTo>
                    <a:pt x="15926" y="12809"/>
                  </a:lnTo>
                  <a:lnTo>
                    <a:pt x="15926" y="15056"/>
                  </a:lnTo>
                  <a:lnTo>
                    <a:pt x="15926" y="16180"/>
                  </a:lnTo>
                  <a:lnTo>
                    <a:pt x="11852" y="18427"/>
                  </a:lnTo>
                  <a:lnTo>
                    <a:pt x="11852" y="19775"/>
                  </a:lnTo>
                  <a:lnTo>
                    <a:pt x="10000" y="19775"/>
                  </a:lnTo>
                  <a:lnTo>
                    <a:pt x="5926" y="19775"/>
                  </a:lnTo>
                  <a:lnTo>
                    <a:pt x="4074" y="18427"/>
                  </a:lnTo>
                  <a:lnTo>
                    <a:pt x="5926" y="18427"/>
                  </a:lnTo>
                  <a:lnTo>
                    <a:pt x="5926" y="16180"/>
                  </a:lnTo>
                  <a:lnTo>
                    <a:pt x="4074" y="16180"/>
                  </a:lnTo>
                  <a:lnTo>
                    <a:pt x="4074" y="15056"/>
                  </a:lnTo>
                  <a:lnTo>
                    <a:pt x="0" y="15056"/>
                  </a:lnTo>
                  <a:lnTo>
                    <a:pt x="4074" y="12809"/>
                  </a:lnTo>
                  <a:lnTo>
                    <a:pt x="4074" y="10562"/>
                  </a:lnTo>
                  <a:lnTo>
                    <a:pt x="0" y="10562"/>
                  </a:lnTo>
                  <a:lnTo>
                    <a:pt x="0" y="9213"/>
                  </a:lnTo>
                  <a:lnTo>
                    <a:pt x="4074" y="9213"/>
                  </a:lnTo>
                  <a:lnTo>
                    <a:pt x="0" y="6966"/>
                  </a:lnTo>
                  <a:lnTo>
                    <a:pt x="4074" y="6966"/>
                  </a:lnTo>
                  <a:lnTo>
                    <a:pt x="4074" y="5843"/>
                  </a:lnTo>
                  <a:lnTo>
                    <a:pt x="5926" y="3596"/>
                  </a:lnTo>
                  <a:lnTo>
                    <a:pt x="10000" y="3596"/>
                  </a:lnTo>
                  <a:lnTo>
                    <a:pt x="11852" y="3596"/>
                  </a:lnTo>
                  <a:lnTo>
                    <a:pt x="11852" y="1348"/>
                  </a:lnTo>
                  <a:lnTo>
                    <a:pt x="11852"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2" name="Freeform 16">
              <a:extLst>
                <a:ext uri="{FF2B5EF4-FFF2-40B4-BE49-F238E27FC236}">
                  <a16:creationId xmlns:a16="http://schemas.microsoft.com/office/drawing/2014/main" id="{F99CA53B-5F79-407E-A777-C8CE371E843F}"/>
                </a:ext>
              </a:extLst>
            </p:cNvPr>
            <p:cNvSpPr>
              <a:spLocks/>
            </p:cNvSpPr>
            <p:nvPr/>
          </p:nvSpPr>
          <p:spPr bwMode="auto">
            <a:xfrm>
              <a:off x="2930" y="1696"/>
              <a:ext cx="124" cy="217"/>
            </a:xfrm>
            <a:custGeom>
              <a:avLst/>
              <a:gdLst>
                <a:gd name="T0" fmla="*/ 4 w 20000"/>
                <a:gd name="T1" fmla="*/ 213 h 20000"/>
                <a:gd name="T2" fmla="*/ 25 w 20000"/>
                <a:gd name="T3" fmla="*/ 191 h 20000"/>
                <a:gd name="T4" fmla="*/ 43 w 20000"/>
                <a:gd name="T5" fmla="*/ 190 h 20000"/>
                <a:gd name="T6" fmla="*/ 41 w 20000"/>
                <a:gd name="T7" fmla="*/ 183 h 20000"/>
                <a:gd name="T8" fmla="*/ 25 w 20000"/>
                <a:gd name="T9" fmla="*/ 175 h 20000"/>
                <a:gd name="T10" fmla="*/ 15 w 20000"/>
                <a:gd name="T11" fmla="*/ 174 h 20000"/>
                <a:gd name="T12" fmla="*/ 31 w 20000"/>
                <a:gd name="T13" fmla="*/ 148 h 20000"/>
                <a:gd name="T14" fmla="*/ 21 w 20000"/>
                <a:gd name="T15" fmla="*/ 148 h 20000"/>
                <a:gd name="T16" fmla="*/ 37 w 20000"/>
                <a:gd name="T17" fmla="*/ 140 h 20000"/>
                <a:gd name="T18" fmla="*/ 47 w 20000"/>
                <a:gd name="T19" fmla="*/ 132 h 20000"/>
                <a:gd name="T20" fmla="*/ 47 w 20000"/>
                <a:gd name="T21" fmla="*/ 120 h 20000"/>
                <a:gd name="T22" fmla="*/ 41 w 20000"/>
                <a:gd name="T23" fmla="*/ 105 h 20000"/>
                <a:gd name="T24" fmla="*/ 47 w 20000"/>
                <a:gd name="T25" fmla="*/ 97 h 20000"/>
                <a:gd name="T26" fmla="*/ 31 w 20000"/>
                <a:gd name="T27" fmla="*/ 99 h 20000"/>
                <a:gd name="T28" fmla="*/ 15 w 20000"/>
                <a:gd name="T29" fmla="*/ 99 h 20000"/>
                <a:gd name="T30" fmla="*/ 21 w 20000"/>
                <a:gd name="T31" fmla="*/ 78 h 20000"/>
                <a:gd name="T32" fmla="*/ 10 w 20000"/>
                <a:gd name="T33" fmla="*/ 72 h 20000"/>
                <a:gd name="T34" fmla="*/ 6 w 20000"/>
                <a:gd name="T35" fmla="*/ 76 h 20000"/>
                <a:gd name="T36" fmla="*/ 15 w 20000"/>
                <a:gd name="T37" fmla="*/ 53 h 20000"/>
                <a:gd name="T38" fmla="*/ 0 w 20000"/>
                <a:gd name="T39" fmla="*/ 49 h 20000"/>
                <a:gd name="T40" fmla="*/ 10 w 20000"/>
                <a:gd name="T41" fmla="*/ 35 h 20000"/>
                <a:gd name="T42" fmla="*/ 6 w 20000"/>
                <a:gd name="T43" fmla="*/ 23 h 20000"/>
                <a:gd name="T44" fmla="*/ 15 w 20000"/>
                <a:gd name="T45" fmla="*/ 12 h 20000"/>
                <a:gd name="T46" fmla="*/ 21 w 20000"/>
                <a:gd name="T47" fmla="*/ 0 h 20000"/>
                <a:gd name="T48" fmla="*/ 47 w 20000"/>
                <a:gd name="T49" fmla="*/ 0 h 20000"/>
                <a:gd name="T50" fmla="*/ 33 w 20000"/>
                <a:gd name="T51" fmla="*/ 18 h 20000"/>
                <a:gd name="T52" fmla="*/ 31 w 20000"/>
                <a:gd name="T53" fmla="*/ 29 h 20000"/>
                <a:gd name="T54" fmla="*/ 64 w 20000"/>
                <a:gd name="T55" fmla="*/ 27 h 20000"/>
                <a:gd name="T56" fmla="*/ 60 w 20000"/>
                <a:gd name="T57" fmla="*/ 43 h 20000"/>
                <a:gd name="T58" fmla="*/ 54 w 20000"/>
                <a:gd name="T59" fmla="*/ 62 h 20000"/>
                <a:gd name="T60" fmla="*/ 41 w 20000"/>
                <a:gd name="T61" fmla="*/ 70 h 20000"/>
                <a:gd name="T62" fmla="*/ 70 w 20000"/>
                <a:gd name="T63" fmla="*/ 87 h 20000"/>
                <a:gd name="T64" fmla="*/ 93 w 20000"/>
                <a:gd name="T65" fmla="*/ 116 h 20000"/>
                <a:gd name="T66" fmla="*/ 93 w 20000"/>
                <a:gd name="T67" fmla="*/ 130 h 20000"/>
                <a:gd name="T68" fmla="*/ 97 w 20000"/>
                <a:gd name="T69" fmla="*/ 146 h 20000"/>
                <a:gd name="T70" fmla="*/ 103 w 20000"/>
                <a:gd name="T71" fmla="*/ 148 h 20000"/>
                <a:gd name="T72" fmla="*/ 124 w 20000"/>
                <a:gd name="T73" fmla="*/ 156 h 20000"/>
                <a:gd name="T74" fmla="*/ 111 w 20000"/>
                <a:gd name="T75" fmla="*/ 175 h 20000"/>
                <a:gd name="T76" fmla="*/ 103 w 20000"/>
                <a:gd name="T77" fmla="*/ 183 h 20000"/>
                <a:gd name="T78" fmla="*/ 111 w 20000"/>
                <a:gd name="T79" fmla="*/ 196 h 20000"/>
                <a:gd name="T80" fmla="*/ 86 w 20000"/>
                <a:gd name="T81" fmla="*/ 196 h 20000"/>
                <a:gd name="T82" fmla="*/ 64 w 20000"/>
                <a:gd name="T83" fmla="*/ 200 h 20000"/>
                <a:gd name="T84" fmla="*/ 41 w 20000"/>
                <a:gd name="T85" fmla="*/ 202 h 20000"/>
                <a:gd name="T86" fmla="*/ 27 w 20000"/>
                <a:gd name="T87" fmla="*/ 210 h 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00"/>
                <a:gd name="T133" fmla="*/ 0 h 20000"/>
                <a:gd name="T134" fmla="*/ 20000 w 20000"/>
                <a:gd name="T135" fmla="*/ 20000 h 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00" h="20000">
                  <a:moveTo>
                    <a:pt x="1667" y="19963"/>
                  </a:moveTo>
                  <a:lnTo>
                    <a:pt x="641" y="19596"/>
                  </a:lnTo>
                  <a:lnTo>
                    <a:pt x="2372" y="19007"/>
                  </a:lnTo>
                  <a:lnTo>
                    <a:pt x="3974" y="17647"/>
                  </a:lnTo>
                  <a:lnTo>
                    <a:pt x="5000" y="17500"/>
                  </a:lnTo>
                  <a:lnTo>
                    <a:pt x="6987" y="17500"/>
                  </a:lnTo>
                  <a:lnTo>
                    <a:pt x="8013" y="16544"/>
                  </a:lnTo>
                  <a:lnTo>
                    <a:pt x="6667" y="16912"/>
                  </a:lnTo>
                  <a:lnTo>
                    <a:pt x="4359" y="16544"/>
                  </a:lnTo>
                  <a:lnTo>
                    <a:pt x="3974" y="16140"/>
                  </a:lnTo>
                  <a:lnTo>
                    <a:pt x="2628" y="16544"/>
                  </a:lnTo>
                  <a:lnTo>
                    <a:pt x="2372" y="15993"/>
                  </a:lnTo>
                  <a:lnTo>
                    <a:pt x="5000" y="14632"/>
                  </a:lnTo>
                  <a:lnTo>
                    <a:pt x="5000" y="13676"/>
                  </a:lnTo>
                  <a:lnTo>
                    <a:pt x="3974" y="13676"/>
                  </a:lnTo>
                  <a:lnTo>
                    <a:pt x="3333" y="13676"/>
                  </a:lnTo>
                  <a:lnTo>
                    <a:pt x="3974" y="13493"/>
                  </a:lnTo>
                  <a:lnTo>
                    <a:pt x="6026" y="12904"/>
                  </a:lnTo>
                  <a:lnTo>
                    <a:pt x="8013" y="12904"/>
                  </a:lnTo>
                  <a:lnTo>
                    <a:pt x="7628" y="12169"/>
                  </a:lnTo>
                  <a:lnTo>
                    <a:pt x="7628" y="11397"/>
                  </a:lnTo>
                  <a:lnTo>
                    <a:pt x="7628" y="11029"/>
                  </a:lnTo>
                  <a:lnTo>
                    <a:pt x="6987" y="11029"/>
                  </a:lnTo>
                  <a:lnTo>
                    <a:pt x="6667" y="9669"/>
                  </a:lnTo>
                  <a:lnTo>
                    <a:pt x="6667" y="9522"/>
                  </a:lnTo>
                  <a:lnTo>
                    <a:pt x="7628" y="8934"/>
                  </a:lnTo>
                  <a:lnTo>
                    <a:pt x="6667" y="8934"/>
                  </a:lnTo>
                  <a:lnTo>
                    <a:pt x="5000" y="9081"/>
                  </a:lnTo>
                  <a:lnTo>
                    <a:pt x="3333" y="9522"/>
                  </a:lnTo>
                  <a:lnTo>
                    <a:pt x="2372" y="9081"/>
                  </a:lnTo>
                  <a:lnTo>
                    <a:pt x="3333" y="7574"/>
                  </a:lnTo>
                  <a:lnTo>
                    <a:pt x="3333" y="7206"/>
                  </a:lnTo>
                  <a:lnTo>
                    <a:pt x="3333" y="6654"/>
                  </a:lnTo>
                  <a:lnTo>
                    <a:pt x="1667" y="6654"/>
                  </a:lnTo>
                  <a:lnTo>
                    <a:pt x="1026" y="7978"/>
                  </a:lnTo>
                  <a:lnTo>
                    <a:pt x="1026" y="7022"/>
                  </a:lnTo>
                  <a:lnTo>
                    <a:pt x="1026" y="5699"/>
                  </a:lnTo>
                  <a:lnTo>
                    <a:pt x="2372" y="4926"/>
                  </a:lnTo>
                  <a:lnTo>
                    <a:pt x="1026" y="5110"/>
                  </a:lnTo>
                  <a:lnTo>
                    <a:pt x="0" y="4559"/>
                  </a:lnTo>
                  <a:lnTo>
                    <a:pt x="1026" y="3971"/>
                  </a:lnTo>
                  <a:lnTo>
                    <a:pt x="1667" y="3235"/>
                  </a:lnTo>
                  <a:lnTo>
                    <a:pt x="641" y="3015"/>
                  </a:lnTo>
                  <a:lnTo>
                    <a:pt x="1026" y="2096"/>
                  </a:lnTo>
                  <a:lnTo>
                    <a:pt x="2372" y="1691"/>
                  </a:lnTo>
                  <a:lnTo>
                    <a:pt x="2372" y="1103"/>
                  </a:lnTo>
                  <a:lnTo>
                    <a:pt x="2628" y="1103"/>
                  </a:lnTo>
                  <a:lnTo>
                    <a:pt x="3333" y="0"/>
                  </a:lnTo>
                  <a:lnTo>
                    <a:pt x="5256" y="147"/>
                  </a:lnTo>
                  <a:lnTo>
                    <a:pt x="7628" y="0"/>
                  </a:lnTo>
                  <a:lnTo>
                    <a:pt x="7628" y="956"/>
                  </a:lnTo>
                  <a:lnTo>
                    <a:pt x="5256" y="1691"/>
                  </a:lnTo>
                  <a:lnTo>
                    <a:pt x="5256" y="2096"/>
                  </a:lnTo>
                  <a:lnTo>
                    <a:pt x="5000" y="2647"/>
                  </a:lnTo>
                  <a:lnTo>
                    <a:pt x="6667" y="2463"/>
                  </a:lnTo>
                  <a:lnTo>
                    <a:pt x="10256" y="2463"/>
                  </a:lnTo>
                  <a:lnTo>
                    <a:pt x="10897" y="3015"/>
                  </a:lnTo>
                  <a:lnTo>
                    <a:pt x="9615" y="3971"/>
                  </a:lnTo>
                  <a:lnTo>
                    <a:pt x="8013" y="5478"/>
                  </a:lnTo>
                  <a:lnTo>
                    <a:pt x="8654" y="5699"/>
                  </a:lnTo>
                  <a:lnTo>
                    <a:pt x="7628" y="6066"/>
                  </a:lnTo>
                  <a:lnTo>
                    <a:pt x="6667" y="6434"/>
                  </a:lnTo>
                  <a:lnTo>
                    <a:pt x="8654" y="6434"/>
                  </a:lnTo>
                  <a:lnTo>
                    <a:pt x="11282" y="7978"/>
                  </a:lnTo>
                  <a:lnTo>
                    <a:pt x="12949" y="9669"/>
                  </a:lnTo>
                  <a:lnTo>
                    <a:pt x="14936" y="10662"/>
                  </a:lnTo>
                  <a:lnTo>
                    <a:pt x="15577" y="11985"/>
                  </a:lnTo>
                  <a:lnTo>
                    <a:pt x="14936" y="11985"/>
                  </a:lnTo>
                  <a:lnTo>
                    <a:pt x="16282" y="13125"/>
                  </a:lnTo>
                  <a:lnTo>
                    <a:pt x="15577" y="13493"/>
                  </a:lnTo>
                  <a:lnTo>
                    <a:pt x="16282" y="14044"/>
                  </a:lnTo>
                  <a:lnTo>
                    <a:pt x="16603" y="13676"/>
                  </a:lnTo>
                  <a:lnTo>
                    <a:pt x="17949" y="13493"/>
                  </a:lnTo>
                  <a:lnTo>
                    <a:pt x="19936" y="14412"/>
                  </a:lnTo>
                  <a:lnTo>
                    <a:pt x="18910" y="15993"/>
                  </a:lnTo>
                  <a:lnTo>
                    <a:pt x="17949" y="16140"/>
                  </a:lnTo>
                  <a:lnTo>
                    <a:pt x="17308" y="16544"/>
                  </a:lnTo>
                  <a:lnTo>
                    <a:pt x="16603" y="16912"/>
                  </a:lnTo>
                  <a:lnTo>
                    <a:pt x="18910" y="17096"/>
                  </a:lnTo>
                  <a:lnTo>
                    <a:pt x="17949" y="18088"/>
                  </a:lnTo>
                  <a:lnTo>
                    <a:pt x="16282" y="18456"/>
                  </a:lnTo>
                  <a:lnTo>
                    <a:pt x="13910" y="18088"/>
                  </a:lnTo>
                  <a:lnTo>
                    <a:pt x="12949" y="18088"/>
                  </a:lnTo>
                  <a:lnTo>
                    <a:pt x="10256" y="18456"/>
                  </a:lnTo>
                  <a:lnTo>
                    <a:pt x="8013" y="18456"/>
                  </a:lnTo>
                  <a:lnTo>
                    <a:pt x="6667" y="18640"/>
                  </a:lnTo>
                  <a:lnTo>
                    <a:pt x="5256" y="19375"/>
                  </a:lnTo>
                  <a:lnTo>
                    <a:pt x="4359" y="19375"/>
                  </a:lnTo>
                  <a:lnTo>
                    <a:pt x="1667" y="1996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3" name="Freeform 17">
              <a:extLst>
                <a:ext uri="{FF2B5EF4-FFF2-40B4-BE49-F238E27FC236}">
                  <a16:creationId xmlns:a16="http://schemas.microsoft.com/office/drawing/2014/main" id="{94CE2000-B9AD-4E24-B56B-4DB81400C80F}"/>
                </a:ext>
              </a:extLst>
            </p:cNvPr>
            <p:cNvSpPr>
              <a:spLocks/>
            </p:cNvSpPr>
            <p:nvPr/>
          </p:nvSpPr>
          <p:spPr bwMode="auto">
            <a:xfrm>
              <a:off x="2901" y="1784"/>
              <a:ext cx="39" cy="32"/>
            </a:xfrm>
            <a:custGeom>
              <a:avLst/>
              <a:gdLst>
                <a:gd name="T0" fmla="*/ 10 w 20000"/>
                <a:gd name="T1" fmla="*/ 9 h 20000"/>
                <a:gd name="T2" fmla="*/ 16 w 20000"/>
                <a:gd name="T3" fmla="*/ 4 h 20000"/>
                <a:gd name="T4" fmla="*/ 26 w 20000"/>
                <a:gd name="T5" fmla="*/ 0 h 20000"/>
                <a:gd name="T6" fmla="*/ 28 w 20000"/>
                <a:gd name="T7" fmla="*/ 0 h 20000"/>
                <a:gd name="T8" fmla="*/ 35 w 20000"/>
                <a:gd name="T9" fmla="*/ 11 h 20000"/>
                <a:gd name="T10" fmla="*/ 32 w 20000"/>
                <a:gd name="T11" fmla="*/ 15 h 20000"/>
                <a:gd name="T12" fmla="*/ 35 w 20000"/>
                <a:gd name="T13" fmla="*/ 15 h 20000"/>
                <a:gd name="T14" fmla="*/ 39 w 20000"/>
                <a:gd name="T15" fmla="*/ 25 h 20000"/>
                <a:gd name="T16" fmla="*/ 28 w 20000"/>
                <a:gd name="T17" fmla="*/ 32 h 20000"/>
                <a:gd name="T18" fmla="*/ 26 w 20000"/>
                <a:gd name="T19" fmla="*/ 28 h 20000"/>
                <a:gd name="T20" fmla="*/ 22 w 20000"/>
                <a:gd name="T21" fmla="*/ 28 h 20000"/>
                <a:gd name="T22" fmla="*/ 12 w 20000"/>
                <a:gd name="T23" fmla="*/ 17 h 20000"/>
                <a:gd name="T24" fmla="*/ 12 w 20000"/>
                <a:gd name="T25" fmla="*/ 21 h 20000"/>
                <a:gd name="T26" fmla="*/ 12 w 20000"/>
                <a:gd name="T27" fmla="*/ 25 h 20000"/>
                <a:gd name="T28" fmla="*/ 10 w 20000"/>
                <a:gd name="T29" fmla="*/ 28 h 20000"/>
                <a:gd name="T30" fmla="*/ 2 w 20000"/>
                <a:gd name="T31" fmla="*/ 25 h 20000"/>
                <a:gd name="T32" fmla="*/ 0 w 20000"/>
                <a:gd name="T33" fmla="*/ 17 h 20000"/>
                <a:gd name="T34" fmla="*/ 2 w 20000"/>
                <a:gd name="T35" fmla="*/ 15 h 20000"/>
                <a:gd name="T36" fmla="*/ 2 w 20000"/>
                <a:gd name="T37" fmla="*/ 11 h 20000"/>
                <a:gd name="T38" fmla="*/ 10 w 20000"/>
                <a:gd name="T39" fmla="*/ 9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5253" y="5316"/>
                  </a:moveTo>
                  <a:lnTo>
                    <a:pt x="8283" y="2785"/>
                  </a:lnTo>
                  <a:lnTo>
                    <a:pt x="13535" y="0"/>
                  </a:lnTo>
                  <a:lnTo>
                    <a:pt x="14545" y="0"/>
                  </a:lnTo>
                  <a:lnTo>
                    <a:pt x="17778" y="6582"/>
                  </a:lnTo>
                  <a:lnTo>
                    <a:pt x="16566" y="9367"/>
                  </a:lnTo>
                  <a:lnTo>
                    <a:pt x="17778" y="9367"/>
                  </a:lnTo>
                  <a:lnTo>
                    <a:pt x="19798" y="15696"/>
                  </a:lnTo>
                  <a:lnTo>
                    <a:pt x="14545" y="19747"/>
                  </a:lnTo>
                  <a:lnTo>
                    <a:pt x="13535" y="17215"/>
                  </a:lnTo>
                  <a:lnTo>
                    <a:pt x="11515" y="17215"/>
                  </a:lnTo>
                  <a:lnTo>
                    <a:pt x="6263" y="10380"/>
                  </a:lnTo>
                  <a:lnTo>
                    <a:pt x="6263" y="13165"/>
                  </a:lnTo>
                  <a:lnTo>
                    <a:pt x="6263" y="15696"/>
                  </a:lnTo>
                  <a:lnTo>
                    <a:pt x="5253" y="17215"/>
                  </a:lnTo>
                  <a:lnTo>
                    <a:pt x="1212" y="15696"/>
                  </a:lnTo>
                  <a:lnTo>
                    <a:pt x="0" y="10380"/>
                  </a:lnTo>
                  <a:lnTo>
                    <a:pt x="1212" y="9367"/>
                  </a:lnTo>
                  <a:lnTo>
                    <a:pt x="1212" y="6582"/>
                  </a:lnTo>
                  <a:lnTo>
                    <a:pt x="5253" y="531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4" name="Freeform 18">
              <a:extLst>
                <a:ext uri="{FF2B5EF4-FFF2-40B4-BE49-F238E27FC236}">
                  <a16:creationId xmlns:a16="http://schemas.microsoft.com/office/drawing/2014/main" id="{E9FFB47A-8ABC-4E2C-8F2C-F7AB404A711C}"/>
                </a:ext>
              </a:extLst>
            </p:cNvPr>
            <p:cNvSpPr>
              <a:spLocks/>
            </p:cNvSpPr>
            <p:nvPr/>
          </p:nvSpPr>
          <p:spPr bwMode="auto">
            <a:xfrm>
              <a:off x="2917" y="1702"/>
              <a:ext cx="11" cy="17"/>
            </a:xfrm>
            <a:custGeom>
              <a:avLst/>
              <a:gdLst>
                <a:gd name="T0" fmla="*/ 0 w 20000"/>
                <a:gd name="T1" fmla="*/ 17 h 20000"/>
                <a:gd name="T2" fmla="*/ 0 w 20000"/>
                <a:gd name="T3" fmla="*/ 12 h 20000"/>
                <a:gd name="T4" fmla="*/ 0 w 20000"/>
                <a:gd name="T5" fmla="*/ 10 h 20000"/>
                <a:gd name="T6" fmla="*/ 0 w 20000"/>
                <a:gd name="T7" fmla="*/ 6 h 20000"/>
                <a:gd name="T8" fmla="*/ 2 w 20000"/>
                <a:gd name="T9" fmla="*/ 6 h 20000"/>
                <a:gd name="T10" fmla="*/ 2 w 20000"/>
                <a:gd name="T11" fmla="*/ 4 h 20000"/>
                <a:gd name="T12" fmla="*/ 11 w 20000"/>
                <a:gd name="T13" fmla="*/ 0 h 20000"/>
                <a:gd name="T14" fmla="*/ 11 w 20000"/>
                <a:gd name="T15" fmla="*/ 4 h 20000"/>
                <a:gd name="T16" fmla="*/ 7 w 20000"/>
                <a:gd name="T17" fmla="*/ 10 h 20000"/>
                <a:gd name="T18" fmla="*/ 11 w 20000"/>
                <a:gd name="T19" fmla="*/ 10 h 20000"/>
                <a:gd name="T20" fmla="*/ 7 w 20000"/>
                <a:gd name="T21" fmla="*/ 12 h 20000"/>
                <a:gd name="T22" fmla="*/ 0 w 20000"/>
                <a:gd name="T23" fmla="*/ 17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0" y="19524"/>
                  </a:moveTo>
                  <a:lnTo>
                    <a:pt x="0" y="14286"/>
                  </a:lnTo>
                  <a:lnTo>
                    <a:pt x="0" y="11905"/>
                  </a:lnTo>
                  <a:lnTo>
                    <a:pt x="0" y="6667"/>
                  </a:lnTo>
                  <a:lnTo>
                    <a:pt x="4444" y="6667"/>
                  </a:lnTo>
                  <a:lnTo>
                    <a:pt x="4444" y="4762"/>
                  </a:lnTo>
                  <a:lnTo>
                    <a:pt x="19259" y="0"/>
                  </a:lnTo>
                  <a:lnTo>
                    <a:pt x="19259" y="4762"/>
                  </a:lnTo>
                  <a:lnTo>
                    <a:pt x="11852" y="11905"/>
                  </a:lnTo>
                  <a:lnTo>
                    <a:pt x="19259" y="11905"/>
                  </a:lnTo>
                  <a:lnTo>
                    <a:pt x="11852" y="14286"/>
                  </a:lnTo>
                  <a:lnTo>
                    <a:pt x="0"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5" name="Freeform 19">
              <a:extLst>
                <a:ext uri="{FF2B5EF4-FFF2-40B4-BE49-F238E27FC236}">
                  <a16:creationId xmlns:a16="http://schemas.microsoft.com/office/drawing/2014/main" id="{4E4B4A1A-F67E-4EA6-8B2C-897656C2EC25}"/>
                </a:ext>
              </a:extLst>
            </p:cNvPr>
            <p:cNvSpPr>
              <a:spLocks/>
            </p:cNvSpPr>
            <p:nvPr/>
          </p:nvSpPr>
          <p:spPr bwMode="auto">
            <a:xfrm>
              <a:off x="2920" y="1722"/>
              <a:ext cx="16" cy="13"/>
            </a:xfrm>
            <a:custGeom>
              <a:avLst/>
              <a:gdLst>
                <a:gd name="T0" fmla="*/ 13 w 20000"/>
                <a:gd name="T1" fmla="*/ 13 h 20000"/>
                <a:gd name="T2" fmla="*/ 10 w 20000"/>
                <a:gd name="T3" fmla="*/ 13 h 20000"/>
                <a:gd name="T4" fmla="*/ 13 w 20000"/>
                <a:gd name="T5" fmla="*/ 13 h 20000"/>
                <a:gd name="T6" fmla="*/ 8 w 20000"/>
                <a:gd name="T7" fmla="*/ 13 h 20000"/>
                <a:gd name="T8" fmla="*/ 4 w 20000"/>
                <a:gd name="T9" fmla="*/ 6 h 20000"/>
                <a:gd name="T10" fmla="*/ 0 w 20000"/>
                <a:gd name="T11" fmla="*/ 6 h 20000"/>
                <a:gd name="T12" fmla="*/ 4 w 20000"/>
                <a:gd name="T13" fmla="*/ 0 h 20000"/>
                <a:gd name="T14" fmla="*/ 8 w 20000"/>
                <a:gd name="T15" fmla="*/ 2 h 20000"/>
                <a:gd name="T16" fmla="*/ 8 w 20000"/>
                <a:gd name="T17" fmla="*/ 0 h 20000"/>
                <a:gd name="T18" fmla="*/ 10 w 20000"/>
                <a:gd name="T19" fmla="*/ 0 h 20000"/>
                <a:gd name="T20" fmla="*/ 10 w 20000"/>
                <a:gd name="T21" fmla="*/ 9 h 20000"/>
                <a:gd name="T22" fmla="*/ 16 w 20000"/>
                <a:gd name="T23" fmla="*/ 9 h 20000"/>
                <a:gd name="T24" fmla="*/ 13 w 20000"/>
                <a:gd name="T25" fmla="*/ 13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6667" y="19375"/>
                  </a:moveTo>
                  <a:lnTo>
                    <a:pt x="11905" y="19375"/>
                  </a:lnTo>
                  <a:lnTo>
                    <a:pt x="16667" y="19375"/>
                  </a:lnTo>
                  <a:lnTo>
                    <a:pt x="9524" y="19375"/>
                  </a:lnTo>
                  <a:lnTo>
                    <a:pt x="4762" y="9375"/>
                  </a:lnTo>
                  <a:lnTo>
                    <a:pt x="0" y="9375"/>
                  </a:lnTo>
                  <a:lnTo>
                    <a:pt x="4762" y="0"/>
                  </a:lnTo>
                  <a:lnTo>
                    <a:pt x="9524" y="3750"/>
                  </a:lnTo>
                  <a:lnTo>
                    <a:pt x="9524" y="0"/>
                  </a:lnTo>
                  <a:lnTo>
                    <a:pt x="11905" y="0"/>
                  </a:lnTo>
                  <a:lnTo>
                    <a:pt x="11905" y="13125"/>
                  </a:lnTo>
                  <a:lnTo>
                    <a:pt x="19524" y="13125"/>
                  </a:lnTo>
                  <a:lnTo>
                    <a:pt x="16667"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6" name="Freeform 20">
              <a:extLst>
                <a:ext uri="{FF2B5EF4-FFF2-40B4-BE49-F238E27FC236}">
                  <a16:creationId xmlns:a16="http://schemas.microsoft.com/office/drawing/2014/main" id="{FED9656D-6B94-452E-8C45-41F96710DAF3}"/>
                </a:ext>
              </a:extLst>
            </p:cNvPr>
            <p:cNvSpPr>
              <a:spLocks/>
            </p:cNvSpPr>
            <p:nvPr/>
          </p:nvSpPr>
          <p:spPr bwMode="auto">
            <a:xfrm>
              <a:off x="3000" y="1642"/>
              <a:ext cx="11" cy="20"/>
            </a:xfrm>
            <a:custGeom>
              <a:avLst/>
              <a:gdLst>
                <a:gd name="T0" fmla="*/ 4 w 20000"/>
                <a:gd name="T1" fmla="*/ 20 h 20000"/>
                <a:gd name="T2" fmla="*/ 4 w 20000"/>
                <a:gd name="T3" fmla="*/ 12 h 20000"/>
                <a:gd name="T4" fmla="*/ 0 w 20000"/>
                <a:gd name="T5" fmla="*/ 10 h 20000"/>
                <a:gd name="T6" fmla="*/ 4 w 20000"/>
                <a:gd name="T7" fmla="*/ 10 h 20000"/>
                <a:gd name="T8" fmla="*/ 0 w 20000"/>
                <a:gd name="T9" fmla="*/ 2 h 20000"/>
                <a:gd name="T10" fmla="*/ 7 w 20000"/>
                <a:gd name="T11" fmla="*/ 0 h 20000"/>
                <a:gd name="T12" fmla="*/ 7 w 20000"/>
                <a:gd name="T13" fmla="*/ 6 h 20000"/>
                <a:gd name="T14" fmla="*/ 11 w 20000"/>
                <a:gd name="T15" fmla="*/ 12 h 20000"/>
                <a:gd name="T16" fmla="*/ 4 w 20000"/>
                <a:gd name="T17" fmla="*/ 20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7407" y="19615"/>
                  </a:moveTo>
                  <a:lnTo>
                    <a:pt x="7407" y="11923"/>
                  </a:lnTo>
                  <a:lnTo>
                    <a:pt x="0" y="9615"/>
                  </a:lnTo>
                  <a:lnTo>
                    <a:pt x="7407" y="9615"/>
                  </a:lnTo>
                  <a:lnTo>
                    <a:pt x="0" y="2308"/>
                  </a:lnTo>
                  <a:lnTo>
                    <a:pt x="11852" y="0"/>
                  </a:lnTo>
                  <a:lnTo>
                    <a:pt x="11852" y="5769"/>
                  </a:lnTo>
                  <a:lnTo>
                    <a:pt x="19259" y="11923"/>
                  </a:lnTo>
                  <a:lnTo>
                    <a:pt x="7407" y="1961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7" name="Freeform 21">
              <a:extLst>
                <a:ext uri="{FF2B5EF4-FFF2-40B4-BE49-F238E27FC236}">
                  <a16:creationId xmlns:a16="http://schemas.microsoft.com/office/drawing/2014/main" id="{107AB0F6-B263-4D1F-B562-78140B4D03C8}"/>
                </a:ext>
              </a:extLst>
            </p:cNvPr>
            <p:cNvSpPr>
              <a:spLocks/>
            </p:cNvSpPr>
            <p:nvPr/>
          </p:nvSpPr>
          <p:spPr bwMode="auto">
            <a:xfrm>
              <a:off x="2917" y="1594"/>
              <a:ext cx="11" cy="11"/>
            </a:xfrm>
            <a:custGeom>
              <a:avLst/>
              <a:gdLst>
                <a:gd name="T0" fmla="*/ 7 w 20000"/>
                <a:gd name="T1" fmla="*/ 11 h 20000"/>
                <a:gd name="T2" fmla="*/ 0 w 20000"/>
                <a:gd name="T3" fmla="*/ 4 h 20000"/>
                <a:gd name="T4" fmla="*/ 2 w 20000"/>
                <a:gd name="T5" fmla="*/ 0 h 20000"/>
                <a:gd name="T6" fmla="*/ 11 w 20000"/>
                <a:gd name="T7" fmla="*/ 7 h 20000"/>
                <a:gd name="T8" fmla="*/ 7 w 20000"/>
                <a:gd name="T9" fmla="*/ 1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1852" y="19259"/>
                  </a:moveTo>
                  <a:lnTo>
                    <a:pt x="0" y="7407"/>
                  </a:lnTo>
                  <a:lnTo>
                    <a:pt x="4444" y="0"/>
                  </a:lnTo>
                  <a:lnTo>
                    <a:pt x="19259" y="11852"/>
                  </a:lnTo>
                  <a:lnTo>
                    <a:pt x="11852"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8" name="Freeform 22">
              <a:extLst>
                <a:ext uri="{FF2B5EF4-FFF2-40B4-BE49-F238E27FC236}">
                  <a16:creationId xmlns:a16="http://schemas.microsoft.com/office/drawing/2014/main" id="{67AD9350-EE99-47CF-85AA-E0986D3E59C5}"/>
                </a:ext>
              </a:extLst>
            </p:cNvPr>
            <p:cNvSpPr>
              <a:spLocks/>
            </p:cNvSpPr>
            <p:nvPr/>
          </p:nvSpPr>
          <p:spPr bwMode="auto">
            <a:xfrm>
              <a:off x="2974" y="1681"/>
              <a:ext cx="10" cy="7"/>
            </a:xfrm>
            <a:custGeom>
              <a:avLst/>
              <a:gdLst>
                <a:gd name="T0" fmla="*/ 10 w 20000"/>
                <a:gd name="T1" fmla="*/ 7 h 20000"/>
                <a:gd name="T2" fmla="*/ 0 w 20000"/>
                <a:gd name="T3" fmla="*/ 7 h 20000"/>
                <a:gd name="T4" fmla="*/ 0 w 20000"/>
                <a:gd name="T5" fmla="*/ 0 h 20000"/>
                <a:gd name="T6" fmla="*/ 4 w 20000"/>
                <a:gd name="T7" fmla="*/ 4 h 20000"/>
                <a:gd name="T8" fmla="*/ 10 w 20000"/>
                <a:gd name="T9" fmla="*/ 4 h 20000"/>
                <a:gd name="T10" fmla="*/ 10 w 20000"/>
                <a:gd name="T11" fmla="*/ 7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259" y="18824"/>
                  </a:moveTo>
                  <a:lnTo>
                    <a:pt x="0" y="18824"/>
                  </a:lnTo>
                  <a:lnTo>
                    <a:pt x="0" y="0"/>
                  </a:lnTo>
                  <a:lnTo>
                    <a:pt x="7407" y="11765"/>
                  </a:lnTo>
                  <a:lnTo>
                    <a:pt x="19259" y="11765"/>
                  </a:lnTo>
                  <a:lnTo>
                    <a:pt x="19259"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09" name="Freeform 23">
              <a:extLst>
                <a:ext uri="{FF2B5EF4-FFF2-40B4-BE49-F238E27FC236}">
                  <a16:creationId xmlns:a16="http://schemas.microsoft.com/office/drawing/2014/main" id="{084C5536-4878-4DF5-ABDD-5F8296CE0B81}"/>
                </a:ext>
              </a:extLst>
            </p:cNvPr>
            <p:cNvSpPr>
              <a:spLocks/>
            </p:cNvSpPr>
            <p:nvPr/>
          </p:nvSpPr>
          <p:spPr bwMode="auto">
            <a:xfrm>
              <a:off x="2911" y="1729"/>
              <a:ext cx="3" cy="7"/>
            </a:xfrm>
            <a:custGeom>
              <a:avLst/>
              <a:gdLst>
                <a:gd name="T0" fmla="*/ 3 w 20000"/>
                <a:gd name="T1" fmla="*/ 7 h 20000"/>
                <a:gd name="T2" fmla="*/ 0 w 20000"/>
                <a:gd name="T3" fmla="*/ 7 h 20000"/>
                <a:gd name="T4" fmla="*/ 0 w 20000"/>
                <a:gd name="T5" fmla="*/ 0 h 20000"/>
                <a:gd name="T6" fmla="*/ 3 w 20000"/>
                <a:gd name="T7" fmla="*/ 2 h 20000"/>
                <a:gd name="T8" fmla="*/ 3 w 20000"/>
                <a:gd name="T9" fmla="*/ 7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7143" y="18824"/>
                  </a:moveTo>
                  <a:lnTo>
                    <a:pt x="0" y="18824"/>
                  </a:lnTo>
                  <a:lnTo>
                    <a:pt x="0" y="0"/>
                  </a:lnTo>
                  <a:lnTo>
                    <a:pt x="17143" y="7059"/>
                  </a:lnTo>
                  <a:lnTo>
                    <a:pt x="17143"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0" name="Freeform 24">
              <a:extLst>
                <a:ext uri="{FF2B5EF4-FFF2-40B4-BE49-F238E27FC236}">
                  <a16:creationId xmlns:a16="http://schemas.microsoft.com/office/drawing/2014/main" id="{6C284D7A-2D82-4D6E-A983-87466FD1A28F}"/>
                </a:ext>
              </a:extLst>
            </p:cNvPr>
            <p:cNvSpPr>
              <a:spLocks/>
            </p:cNvSpPr>
            <p:nvPr/>
          </p:nvSpPr>
          <p:spPr bwMode="auto">
            <a:xfrm>
              <a:off x="2907" y="1722"/>
              <a:ext cx="7" cy="3"/>
            </a:xfrm>
            <a:custGeom>
              <a:avLst/>
              <a:gdLst>
                <a:gd name="T0" fmla="*/ 7 w 20000"/>
                <a:gd name="T1" fmla="*/ 3 h 20000"/>
                <a:gd name="T2" fmla="*/ 0 w 20000"/>
                <a:gd name="T3" fmla="*/ 0 h 20000"/>
                <a:gd name="T4" fmla="*/ 7 w 20000"/>
                <a:gd name="T5" fmla="*/ 0 h 20000"/>
                <a:gd name="T6" fmla="*/ 7 w 20000"/>
                <a:gd name="T7" fmla="*/ 3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7143"/>
                  </a:moveTo>
                  <a:lnTo>
                    <a:pt x="0" y="0"/>
                  </a:lnTo>
                  <a:lnTo>
                    <a:pt x="18824" y="0"/>
                  </a:lnTo>
                  <a:lnTo>
                    <a:pt x="18824" y="1714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1" name="Freeform 25">
              <a:extLst>
                <a:ext uri="{FF2B5EF4-FFF2-40B4-BE49-F238E27FC236}">
                  <a16:creationId xmlns:a16="http://schemas.microsoft.com/office/drawing/2014/main" id="{EF5C23EC-9321-4A75-AC61-E97D08C7DAD6}"/>
                </a:ext>
              </a:extLst>
            </p:cNvPr>
            <p:cNvSpPr>
              <a:spLocks/>
            </p:cNvSpPr>
            <p:nvPr/>
          </p:nvSpPr>
          <p:spPr bwMode="auto">
            <a:xfrm>
              <a:off x="2858" y="1783"/>
              <a:ext cx="72" cy="93"/>
            </a:xfrm>
            <a:custGeom>
              <a:avLst/>
              <a:gdLst>
                <a:gd name="T0" fmla="*/ 45 w 20000"/>
                <a:gd name="T1" fmla="*/ 12 h 20000"/>
                <a:gd name="T2" fmla="*/ 43 w 20000"/>
                <a:gd name="T3" fmla="*/ 18 h 20000"/>
                <a:gd name="T4" fmla="*/ 53 w 20000"/>
                <a:gd name="T5" fmla="*/ 29 h 20000"/>
                <a:gd name="T6" fmla="*/ 55 w 20000"/>
                <a:gd name="T7" fmla="*/ 23 h 20000"/>
                <a:gd name="T8" fmla="*/ 65 w 20000"/>
                <a:gd name="T9" fmla="*/ 29 h 20000"/>
                <a:gd name="T10" fmla="*/ 72 w 20000"/>
                <a:gd name="T11" fmla="*/ 33 h 20000"/>
                <a:gd name="T12" fmla="*/ 65 w 20000"/>
                <a:gd name="T13" fmla="*/ 33 h 20000"/>
                <a:gd name="T14" fmla="*/ 69 w 20000"/>
                <a:gd name="T15" fmla="*/ 49 h 20000"/>
                <a:gd name="T16" fmla="*/ 69 w 20000"/>
                <a:gd name="T17" fmla="*/ 62 h 20000"/>
                <a:gd name="T18" fmla="*/ 65 w 20000"/>
                <a:gd name="T19" fmla="*/ 70 h 20000"/>
                <a:gd name="T20" fmla="*/ 55 w 20000"/>
                <a:gd name="T21" fmla="*/ 80 h 20000"/>
                <a:gd name="T22" fmla="*/ 34 w 20000"/>
                <a:gd name="T23" fmla="*/ 88 h 20000"/>
                <a:gd name="T24" fmla="*/ 29 w 20000"/>
                <a:gd name="T25" fmla="*/ 88 h 20000"/>
                <a:gd name="T26" fmla="*/ 12 w 20000"/>
                <a:gd name="T27" fmla="*/ 93 h 20000"/>
                <a:gd name="T28" fmla="*/ 12 w 20000"/>
                <a:gd name="T29" fmla="*/ 86 h 20000"/>
                <a:gd name="T30" fmla="*/ 2 w 20000"/>
                <a:gd name="T31" fmla="*/ 82 h 20000"/>
                <a:gd name="T32" fmla="*/ 0 w 20000"/>
                <a:gd name="T33" fmla="*/ 80 h 20000"/>
                <a:gd name="T34" fmla="*/ 10 w 20000"/>
                <a:gd name="T35" fmla="*/ 76 h 20000"/>
                <a:gd name="T36" fmla="*/ 12 w 20000"/>
                <a:gd name="T37" fmla="*/ 70 h 20000"/>
                <a:gd name="T38" fmla="*/ 27 w 20000"/>
                <a:gd name="T39" fmla="*/ 66 h 20000"/>
                <a:gd name="T40" fmla="*/ 18 w 20000"/>
                <a:gd name="T41" fmla="*/ 66 h 20000"/>
                <a:gd name="T42" fmla="*/ 16 w 20000"/>
                <a:gd name="T43" fmla="*/ 62 h 20000"/>
                <a:gd name="T44" fmla="*/ 23 w 20000"/>
                <a:gd name="T45" fmla="*/ 53 h 20000"/>
                <a:gd name="T46" fmla="*/ 6 w 20000"/>
                <a:gd name="T47" fmla="*/ 43 h 20000"/>
                <a:gd name="T48" fmla="*/ 16 w 20000"/>
                <a:gd name="T49" fmla="*/ 39 h 20000"/>
                <a:gd name="T50" fmla="*/ 10 w 20000"/>
                <a:gd name="T51" fmla="*/ 29 h 20000"/>
                <a:gd name="T52" fmla="*/ 10 w 20000"/>
                <a:gd name="T53" fmla="*/ 27 h 20000"/>
                <a:gd name="T54" fmla="*/ 23 w 20000"/>
                <a:gd name="T55" fmla="*/ 29 h 20000"/>
                <a:gd name="T56" fmla="*/ 33 w 20000"/>
                <a:gd name="T57" fmla="*/ 27 h 20000"/>
                <a:gd name="T58" fmla="*/ 39 w 20000"/>
                <a:gd name="T59" fmla="*/ 18 h 20000"/>
                <a:gd name="T60" fmla="*/ 29 w 20000"/>
                <a:gd name="T61" fmla="*/ 16 h 20000"/>
                <a:gd name="T62" fmla="*/ 34 w 20000"/>
                <a:gd name="T63" fmla="*/ 10 h 20000"/>
                <a:gd name="T64" fmla="*/ 53 w 20000"/>
                <a:gd name="T65" fmla="*/ 0 h 20000"/>
                <a:gd name="T66" fmla="*/ 53 w 20000"/>
                <a:gd name="T67" fmla="*/ 10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14725" y="2222"/>
                  </a:moveTo>
                  <a:lnTo>
                    <a:pt x="12527" y="2564"/>
                  </a:lnTo>
                  <a:lnTo>
                    <a:pt x="12527" y="3504"/>
                  </a:lnTo>
                  <a:lnTo>
                    <a:pt x="11868" y="3932"/>
                  </a:lnTo>
                  <a:lnTo>
                    <a:pt x="12527" y="5726"/>
                  </a:lnTo>
                  <a:lnTo>
                    <a:pt x="14725" y="6154"/>
                  </a:lnTo>
                  <a:lnTo>
                    <a:pt x="15385" y="5726"/>
                  </a:lnTo>
                  <a:lnTo>
                    <a:pt x="15385" y="4872"/>
                  </a:lnTo>
                  <a:lnTo>
                    <a:pt x="15385" y="3932"/>
                  </a:lnTo>
                  <a:lnTo>
                    <a:pt x="18132" y="6154"/>
                  </a:lnTo>
                  <a:lnTo>
                    <a:pt x="19231" y="6154"/>
                  </a:lnTo>
                  <a:lnTo>
                    <a:pt x="19890" y="7009"/>
                  </a:lnTo>
                  <a:lnTo>
                    <a:pt x="19231" y="7863"/>
                  </a:lnTo>
                  <a:lnTo>
                    <a:pt x="18132" y="7009"/>
                  </a:lnTo>
                  <a:lnTo>
                    <a:pt x="19231" y="9231"/>
                  </a:lnTo>
                  <a:lnTo>
                    <a:pt x="19231" y="10598"/>
                  </a:lnTo>
                  <a:lnTo>
                    <a:pt x="19231" y="11453"/>
                  </a:lnTo>
                  <a:lnTo>
                    <a:pt x="19231" y="13248"/>
                  </a:lnTo>
                  <a:lnTo>
                    <a:pt x="18132" y="14103"/>
                  </a:lnTo>
                  <a:lnTo>
                    <a:pt x="18132" y="14957"/>
                  </a:lnTo>
                  <a:lnTo>
                    <a:pt x="18132" y="17265"/>
                  </a:lnTo>
                  <a:lnTo>
                    <a:pt x="15385" y="17265"/>
                  </a:lnTo>
                  <a:lnTo>
                    <a:pt x="11868" y="17607"/>
                  </a:lnTo>
                  <a:lnTo>
                    <a:pt x="9560" y="18974"/>
                  </a:lnTo>
                  <a:lnTo>
                    <a:pt x="9560" y="18547"/>
                  </a:lnTo>
                  <a:lnTo>
                    <a:pt x="8022" y="18974"/>
                  </a:lnTo>
                  <a:lnTo>
                    <a:pt x="5055" y="19915"/>
                  </a:lnTo>
                  <a:lnTo>
                    <a:pt x="3297" y="19915"/>
                  </a:lnTo>
                  <a:lnTo>
                    <a:pt x="1648" y="19915"/>
                  </a:lnTo>
                  <a:lnTo>
                    <a:pt x="3297" y="18547"/>
                  </a:lnTo>
                  <a:lnTo>
                    <a:pt x="440" y="18547"/>
                  </a:lnTo>
                  <a:lnTo>
                    <a:pt x="440" y="17607"/>
                  </a:lnTo>
                  <a:lnTo>
                    <a:pt x="2857" y="17265"/>
                  </a:lnTo>
                  <a:lnTo>
                    <a:pt x="0" y="17265"/>
                  </a:lnTo>
                  <a:lnTo>
                    <a:pt x="440" y="16325"/>
                  </a:lnTo>
                  <a:lnTo>
                    <a:pt x="2857" y="16325"/>
                  </a:lnTo>
                  <a:lnTo>
                    <a:pt x="2857" y="15470"/>
                  </a:lnTo>
                  <a:lnTo>
                    <a:pt x="3297" y="14957"/>
                  </a:lnTo>
                  <a:lnTo>
                    <a:pt x="6264" y="14103"/>
                  </a:lnTo>
                  <a:lnTo>
                    <a:pt x="7363" y="14103"/>
                  </a:lnTo>
                  <a:lnTo>
                    <a:pt x="6264" y="13248"/>
                  </a:lnTo>
                  <a:lnTo>
                    <a:pt x="5055" y="14103"/>
                  </a:lnTo>
                  <a:lnTo>
                    <a:pt x="3297" y="14103"/>
                  </a:lnTo>
                  <a:lnTo>
                    <a:pt x="4505" y="13248"/>
                  </a:lnTo>
                  <a:lnTo>
                    <a:pt x="5055" y="11880"/>
                  </a:lnTo>
                  <a:lnTo>
                    <a:pt x="6264" y="11453"/>
                  </a:lnTo>
                  <a:lnTo>
                    <a:pt x="3297" y="10598"/>
                  </a:lnTo>
                  <a:lnTo>
                    <a:pt x="1648" y="9231"/>
                  </a:lnTo>
                  <a:lnTo>
                    <a:pt x="3297" y="8376"/>
                  </a:lnTo>
                  <a:lnTo>
                    <a:pt x="4505" y="8376"/>
                  </a:lnTo>
                  <a:lnTo>
                    <a:pt x="3297" y="7863"/>
                  </a:lnTo>
                  <a:lnTo>
                    <a:pt x="2857" y="6154"/>
                  </a:lnTo>
                  <a:lnTo>
                    <a:pt x="1648" y="7009"/>
                  </a:lnTo>
                  <a:lnTo>
                    <a:pt x="2857" y="5726"/>
                  </a:lnTo>
                  <a:lnTo>
                    <a:pt x="4505" y="5726"/>
                  </a:lnTo>
                  <a:lnTo>
                    <a:pt x="6264" y="6154"/>
                  </a:lnTo>
                  <a:lnTo>
                    <a:pt x="8022" y="5726"/>
                  </a:lnTo>
                  <a:lnTo>
                    <a:pt x="9121" y="5726"/>
                  </a:lnTo>
                  <a:lnTo>
                    <a:pt x="9560" y="4872"/>
                  </a:lnTo>
                  <a:lnTo>
                    <a:pt x="10769" y="3932"/>
                  </a:lnTo>
                  <a:lnTo>
                    <a:pt x="10769" y="3504"/>
                  </a:lnTo>
                  <a:lnTo>
                    <a:pt x="8022" y="3504"/>
                  </a:lnTo>
                  <a:lnTo>
                    <a:pt x="9121" y="2564"/>
                  </a:lnTo>
                  <a:lnTo>
                    <a:pt x="9560" y="2222"/>
                  </a:lnTo>
                  <a:lnTo>
                    <a:pt x="12527" y="342"/>
                  </a:lnTo>
                  <a:lnTo>
                    <a:pt x="14725" y="0"/>
                  </a:lnTo>
                  <a:lnTo>
                    <a:pt x="16484" y="342"/>
                  </a:lnTo>
                  <a:lnTo>
                    <a:pt x="14725" y="222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2" name="Freeform 26">
              <a:extLst>
                <a:ext uri="{FF2B5EF4-FFF2-40B4-BE49-F238E27FC236}">
                  <a16:creationId xmlns:a16="http://schemas.microsoft.com/office/drawing/2014/main" id="{59E31AD5-B5A1-4794-B107-7EEA3C1D33F2}"/>
                </a:ext>
              </a:extLst>
            </p:cNvPr>
            <p:cNvSpPr>
              <a:spLocks/>
            </p:cNvSpPr>
            <p:nvPr/>
          </p:nvSpPr>
          <p:spPr bwMode="auto">
            <a:xfrm>
              <a:off x="2675" y="1462"/>
              <a:ext cx="158" cy="96"/>
            </a:xfrm>
            <a:custGeom>
              <a:avLst/>
              <a:gdLst>
                <a:gd name="T0" fmla="*/ 58 w 20000"/>
                <a:gd name="T1" fmla="*/ 89 h 20000"/>
                <a:gd name="T2" fmla="*/ 20 w 20000"/>
                <a:gd name="T3" fmla="*/ 83 h 20000"/>
                <a:gd name="T4" fmla="*/ 24 w 20000"/>
                <a:gd name="T5" fmla="*/ 77 h 20000"/>
                <a:gd name="T6" fmla="*/ 27 w 20000"/>
                <a:gd name="T7" fmla="*/ 62 h 20000"/>
                <a:gd name="T8" fmla="*/ 8 w 20000"/>
                <a:gd name="T9" fmla="*/ 52 h 20000"/>
                <a:gd name="T10" fmla="*/ 20 w 20000"/>
                <a:gd name="T11" fmla="*/ 46 h 20000"/>
                <a:gd name="T12" fmla="*/ 42 w 20000"/>
                <a:gd name="T13" fmla="*/ 44 h 20000"/>
                <a:gd name="T14" fmla="*/ 31 w 20000"/>
                <a:gd name="T15" fmla="*/ 39 h 20000"/>
                <a:gd name="T16" fmla="*/ 24 w 20000"/>
                <a:gd name="T17" fmla="*/ 27 h 20000"/>
                <a:gd name="T18" fmla="*/ 0 w 20000"/>
                <a:gd name="T19" fmla="*/ 29 h 20000"/>
                <a:gd name="T20" fmla="*/ 14 w 20000"/>
                <a:gd name="T21" fmla="*/ 27 h 20000"/>
                <a:gd name="T22" fmla="*/ 10 w 20000"/>
                <a:gd name="T23" fmla="*/ 19 h 20000"/>
                <a:gd name="T24" fmla="*/ 16 w 20000"/>
                <a:gd name="T25" fmla="*/ 8 h 20000"/>
                <a:gd name="T26" fmla="*/ 31 w 20000"/>
                <a:gd name="T27" fmla="*/ 16 h 20000"/>
                <a:gd name="T28" fmla="*/ 35 w 20000"/>
                <a:gd name="T29" fmla="*/ 0 h 20000"/>
                <a:gd name="T30" fmla="*/ 43 w 20000"/>
                <a:gd name="T31" fmla="*/ 27 h 20000"/>
                <a:gd name="T32" fmla="*/ 54 w 20000"/>
                <a:gd name="T33" fmla="*/ 27 h 20000"/>
                <a:gd name="T34" fmla="*/ 62 w 20000"/>
                <a:gd name="T35" fmla="*/ 29 h 20000"/>
                <a:gd name="T36" fmla="*/ 64 w 20000"/>
                <a:gd name="T37" fmla="*/ 12 h 20000"/>
                <a:gd name="T38" fmla="*/ 74 w 20000"/>
                <a:gd name="T39" fmla="*/ 23 h 20000"/>
                <a:gd name="T40" fmla="*/ 81 w 20000"/>
                <a:gd name="T41" fmla="*/ 12 h 20000"/>
                <a:gd name="T42" fmla="*/ 95 w 20000"/>
                <a:gd name="T43" fmla="*/ 23 h 20000"/>
                <a:gd name="T44" fmla="*/ 101 w 20000"/>
                <a:gd name="T45" fmla="*/ 19 h 20000"/>
                <a:gd name="T46" fmla="*/ 114 w 20000"/>
                <a:gd name="T47" fmla="*/ 16 h 20000"/>
                <a:gd name="T48" fmla="*/ 118 w 20000"/>
                <a:gd name="T49" fmla="*/ 6 h 20000"/>
                <a:gd name="T50" fmla="*/ 128 w 20000"/>
                <a:gd name="T51" fmla="*/ 12 h 20000"/>
                <a:gd name="T52" fmla="*/ 139 w 20000"/>
                <a:gd name="T53" fmla="*/ 16 h 20000"/>
                <a:gd name="T54" fmla="*/ 141 w 20000"/>
                <a:gd name="T55" fmla="*/ 27 h 20000"/>
                <a:gd name="T56" fmla="*/ 158 w 20000"/>
                <a:gd name="T57" fmla="*/ 39 h 20000"/>
                <a:gd name="T58" fmla="*/ 155 w 20000"/>
                <a:gd name="T59" fmla="*/ 50 h 20000"/>
                <a:gd name="T60" fmla="*/ 145 w 20000"/>
                <a:gd name="T61" fmla="*/ 62 h 20000"/>
                <a:gd name="T62" fmla="*/ 128 w 20000"/>
                <a:gd name="T63" fmla="*/ 73 h 20000"/>
                <a:gd name="T64" fmla="*/ 106 w 20000"/>
                <a:gd name="T65" fmla="*/ 87 h 20000"/>
                <a:gd name="T66" fmla="*/ 78 w 20000"/>
                <a:gd name="T67" fmla="*/ 96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9924" y="19917"/>
                  </a:moveTo>
                  <a:lnTo>
                    <a:pt x="7342" y="18583"/>
                  </a:lnTo>
                  <a:lnTo>
                    <a:pt x="6025" y="17333"/>
                  </a:lnTo>
                  <a:lnTo>
                    <a:pt x="2582" y="17333"/>
                  </a:lnTo>
                  <a:lnTo>
                    <a:pt x="2582" y="16000"/>
                  </a:lnTo>
                  <a:lnTo>
                    <a:pt x="3089" y="16000"/>
                  </a:lnTo>
                  <a:lnTo>
                    <a:pt x="4456" y="14667"/>
                  </a:lnTo>
                  <a:lnTo>
                    <a:pt x="3392" y="12917"/>
                  </a:lnTo>
                  <a:lnTo>
                    <a:pt x="3392" y="10750"/>
                  </a:lnTo>
                  <a:lnTo>
                    <a:pt x="1013" y="10750"/>
                  </a:lnTo>
                  <a:lnTo>
                    <a:pt x="506" y="10333"/>
                  </a:lnTo>
                  <a:lnTo>
                    <a:pt x="2582" y="9500"/>
                  </a:lnTo>
                  <a:lnTo>
                    <a:pt x="4709" y="9500"/>
                  </a:lnTo>
                  <a:lnTo>
                    <a:pt x="5266" y="9083"/>
                  </a:lnTo>
                  <a:lnTo>
                    <a:pt x="4709" y="9083"/>
                  </a:lnTo>
                  <a:lnTo>
                    <a:pt x="3899" y="8167"/>
                  </a:lnTo>
                  <a:lnTo>
                    <a:pt x="4709" y="6917"/>
                  </a:lnTo>
                  <a:lnTo>
                    <a:pt x="3089" y="5583"/>
                  </a:lnTo>
                  <a:lnTo>
                    <a:pt x="1316" y="6917"/>
                  </a:lnTo>
                  <a:lnTo>
                    <a:pt x="0" y="6083"/>
                  </a:lnTo>
                  <a:lnTo>
                    <a:pt x="1013" y="4750"/>
                  </a:lnTo>
                  <a:lnTo>
                    <a:pt x="1823" y="5583"/>
                  </a:lnTo>
                  <a:lnTo>
                    <a:pt x="2076" y="4750"/>
                  </a:lnTo>
                  <a:lnTo>
                    <a:pt x="1316" y="3917"/>
                  </a:lnTo>
                  <a:lnTo>
                    <a:pt x="1823" y="3417"/>
                  </a:lnTo>
                  <a:lnTo>
                    <a:pt x="2076" y="1750"/>
                  </a:lnTo>
                  <a:lnTo>
                    <a:pt x="3089" y="3417"/>
                  </a:lnTo>
                  <a:lnTo>
                    <a:pt x="3899" y="3417"/>
                  </a:lnTo>
                  <a:lnTo>
                    <a:pt x="3089" y="1333"/>
                  </a:lnTo>
                  <a:lnTo>
                    <a:pt x="4456" y="0"/>
                  </a:lnTo>
                  <a:lnTo>
                    <a:pt x="6025" y="2583"/>
                  </a:lnTo>
                  <a:lnTo>
                    <a:pt x="5468" y="5583"/>
                  </a:lnTo>
                  <a:lnTo>
                    <a:pt x="6025" y="7333"/>
                  </a:lnTo>
                  <a:lnTo>
                    <a:pt x="6785" y="5583"/>
                  </a:lnTo>
                  <a:lnTo>
                    <a:pt x="7342" y="6083"/>
                  </a:lnTo>
                  <a:lnTo>
                    <a:pt x="7848" y="6083"/>
                  </a:lnTo>
                  <a:lnTo>
                    <a:pt x="7848" y="3417"/>
                  </a:lnTo>
                  <a:lnTo>
                    <a:pt x="8152" y="2583"/>
                  </a:lnTo>
                  <a:lnTo>
                    <a:pt x="8911" y="5583"/>
                  </a:lnTo>
                  <a:lnTo>
                    <a:pt x="9418" y="4750"/>
                  </a:lnTo>
                  <a:lnTo>
                    <a:pt x="9418" y="3417"/>
                  </a:lnTo>
                  <a:lnTo>
                    <a:pt x="10228" y="2583"/>
                  </a:lnTo>
                  <a:lnTo>
                    <a:pt x="11038" y="3917"/>
                  </a:lnTo>
                  <a:lnTo>
                    <a:pt x="12051" y="4750"/>
                  </a:lnTo>
                  <a:lnTo>
                    <a:pt x="11544" y="2583"/>
                  </a:lnTo>
                  <a:lnTo>
                    <a:pt x="12810" y="3917"/>
                  </a:lnTo>
                  <a:lnTo>
                    <a:pt x="13620" y="2583"/>
                  </a:lnTo>
                  <a:lnTo>
                    <a:pt x="14430" y="3417"/>
                  </a:lnTo>
                  <a:lnTo>
                    <a:pt x="14937" y="2583"/>
                  </a:lnTo>
                  <a:lnTo>
                    <a:pt x="14937" y="1333"/>
                  </a:lnTo>
                  <a:lnTo>
                    <a:pt x="15696" y="500"/>
                  </a:lnTo>
                  <a:lnTo>
                    <a:pt x="16253" y="2583"/>
                  </a:lnTo>
                  <a:lnTo>
                    <a:pt x="18380" y="1750"/>
                  </a:lnTo>
                  <a:lnTo>
                    <a:pt x="17570" y="3417"/>
                  </a:lnTo>
                  <a:lnTo>
                    <a:pt x="18380" y="3417"/>
                  </a:lnTo>
                  <a:lnTo>
                    <a:pt x="17873" y="5583"/>
                  </a:lnTo>
                  <a:lnTo>
                    <a:pt x="18380" y="5583"/>
                  </a:lnTo>
                  <a:lnTo>
                    <a:pt x="19949" y="8167"/>
                  </a:lnTo>
                  <a:lnTo>
                    <a:pt x="19949" y="9500"/>
                  </a:lnTo>
                  <a:lnTo>
                    <a:pt x="19646" y="10333"/>
                  </a:lnTo>
                  <a:lnTo>
                    <a:pt x="19139" y="12583"/>
                  </a:lnTo>
                  <a:lnTo>
                    <a:pt x="18380" y="12917"/>
                  </a:lnTo>
                  <a:lnTo>
                    <a:pt x="17873" y="14667"/>
                  </a:lnTo>
                  <a:lnTo>
                    <a:pt x="16253" y="15167"/>
                  </a:lnTo>
                  <a:lnTo>
                    <a:pt x="14430" y="16333"/>
                  </a:lnTo>
                  <a:lnTo>
                    <a:pt x="13367" y="18167"/>
                  </a:lnTo>
                  <a:lnTo>
                    <a:pt x="11544" y="19417"/>
                  </a:lnTo>
                  <a:lnTo>
                    <a:pt x="9924" y="1991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3" name="Freeform 27">
              <a:extLst>
                <a:ext uri="{FF2B5EF4-FFF2-40B4-BE49-F238E27FC236}">
                  <a16:creationId xmlns:a16="http://schemas.microsoft.com/office/drawing/2014/main" id="{5D6B3E54-92DC-4724-A8E8-CC9861CEFEB6}"/>
                </a:ext>
              </a:extLst>
            </p:cNvPr>
            <p:cNvSpPr>
              <a:spLocks/>
            </p:cNvSpPr>
            <p:nvPr/>
          </p:nvSpPr>
          <p:spPr bwMode="auto">
            <a:xfrm>
              <a:off x="3137" y="1979"/>
              <a:ext cx="199" cy="201"/>
            </a:xfrm>
            <a:custGeom>
              <a:avLst/>
              <a:gdLst>
                <a:gd name="T0" fmla="*/ 74 w 20000"/>
                <a:gd name="T1" fmla="*/ 6 h 20000"/>
                <a:gd name="T2" fmla="*/ 85 w 20000"/>
                <a:gd name="T3" fmla="*/ 0 h 20000"/>
                <a:gd name="T4" fmla="*/ 101 w 20000"/>
                <a:gd name="T5" fmla="*/ 6 h 20000"/>
                <a:gd name="T6" fmla="*/ 113 w 20000"/>
                <a:gd name="T7" fmla="*/ 14 h 20000"/>
                <a:gd name="T8" fmla="*/ 122 w 20000"/>
                <a:gd name="T9" fmla="*/ 27 h 20000"/>
                <a:gd name="T10" fmla="*/ 122 w 20000"/>
                <a:gd name="T11" fmla="*/ 37 h 20000"/>
                <a:gd name="T12" fmla="*/ 112 w 20000"/>
                <a:gd name="T13" fmla="*/ 31 h 20000"/>
                <a:gd name="T14" fmla="*/ 105 w 20000"/>
                <a:gd name="T15" fmla="*/ 33 h 20000"/>
                <a:gd name="T16" fmla="*/ 91 w 20000"/>
                <a:gd name="T17" fmla="*/ 39 h 20000"/>
                <a:gd name="T18" fmla="*/ 91 w 20000"/>
                <a:gd name="T19" fmla="*/ 50 h 20000"/>
                <a:gd name="T20" fmla="*/ 113 w 20000"/>
                <a:gd name="T21" fmla="*/ 81 h 20000"/>
                <a:gd name="T22" fmla="*/ 149 w 20000"/>
                <a:gd name="T23" fmla="*/ 113 h 20000"/>
                <a:gd name="T24" fmla="*/ 157 w 20000"/>
                <a:gd name="T25" fmla="*/ 117 h 20000"/>
                <a:gd name="T26" fmla="*/ 155 w 20000"/>
                <a:gd name="T27" fmla="*/ 124 h 20000"/>
                <a:gd name="T28" fmla="*/ 184 w 20000"/>
                <a:gd name="T29" fmla="*/ 136 h 20000"/>
                <a:gd name="T30" fmla="*/ 199 w 20000"/>
                <a:gd name="T31" fmla="*/ 157 h 20000"/>
                <a:gd name="T32" fmla="*/ 188 w 20000"/>
                <a:gd name="T33" fmla="*/ 153 h 20000"/>
                <a:gd name="T34" fmla="*/ 173 w 20000"/>
                <a:gd name="T35" fmla="*/ 145 h 20000"/>
                <a:gd name="T36" fmla="*/ 165 w 20000"/>
                <a:gd name="T37" fmla="*/ 161 h 20000"/>
                <a:gd name="T38" fmla="*/ 173 w 20000"/>
                <a:gd name="T39" fmla="*/ 163 h 20000"/>
                <a:gd name="T40" fmla="*/ 167 w 20000"/>
                <a:gd name="T41" fmla="*/ 179 h 20000"/>
                <a:gd name="T42" fmla="*/ 161 w 20000"/>
                <a:gd name="T43" fmla="*/ 197 h 20000"/>
                <a:gd name="T44" fmla="*/ 155 w 20000"/>
                <a:gd name="T45" fmla="*/ 194 h 20000"/>
                <a:gd name="T46" fmla="*/ 157 w 20000"/>
                <a:gd name="T47" fmla="*/ 184 h 20000"/>
                <a:gd name="T48" fmla="*/ 151 w 20000"/>
                <a:gd name="T49" fmla="*/ 153 h 20000"/>
                <a:gd name="T50" fmla="*/ 141 w 20000"/>
                <a:gd name="T51" fmla="*/ 151 h 20000"/>
                <a:gd name="T52" fmla="*/ 138 w 20000"/>
                <a:gd name="T53" fmla="*/ 140 h 20000"/>
                <a:gd name="T54" fmla="*/ 128 w 20000"/>
                <a:gd name="T55" fmla="*/ 136 h 20000"/>
                <a:gd name="T56" fmla="*/ 122 w 20000"/>
                <a:gd name="T57" fmla="*/ 134 h 20000"/>
                <a:gd name="T58" fmla="*/ 107 w 20000"/>
                <a:gd name="T59" fmla="*/ 126 h 20000"/>
                <a:gd name="T60" fmla="*/ 87 w 20000"/>
                <a:gd name="T61" fmla="*/ 109 h 20000"/>
                <a:gd name="T62" fmla="*/ 74 w 20000"/>
                <a:gd name="T63" fmla="*/ 97 h 20000"/>
                <a:gd name="T64" fmla="*/ 62 w 20000"/>
                <a:gd name="T65" fmla="*/ 93 h 20000"/>
                <a:gd name="T66" fmla="*/ 62 w 20000"/>
                <a:gd name="T67" fmla="*/ 82 h 20000"/>
                <a:gd name="T68" fmla="*/ 54 w 20000"/>
                <a:gd name="T69" fmla="*/ 66 h 20000"/>
                <a:gd name="T70" fmla="*/ 35 w 20000"/>
                <a:gd name="T71" fmla="*/ 64 h 20000"/>
                <a:gd name="T72" fmla="*/ 20 w 20000"/>
                <a:gd name="T73" fmla="*/ 74 h 20000"/>
                <a:gd name="T74" fmla="*/ 19 w 20000"/>
                <a:gd name="T75" fmla="*/ 70 h 20000"/>
                <a:gd name="T76" fmla="*/ 14 w 20000"/>
                <a:gd name="T77" fmla="*/ 66 h 20000"/>
                <a:gd name="T78" fmla="*/ 4 w 20000"/>
                <a:gd name="T79" fmla="*/ 47 h 20000"/>
                <a:gd name="T80" fmla="*/ 8 w 20000"/>
                <a:gd name="T81" fmla="*/ 43 h 20000"/>
                <a:gd name="T82" fmla="*/ 8 w 20000"/>
                <a:gd name="T83" fmla="*/ 27 h 20000"/>
                <a:gd name="T84" fmla="*/ 20 w 20000"/>
                <a:gd name="T85" fmla="*/ 27 h 20000"/>
                <a:gd name="T86" fmla="*/ 42 w 20000"/>
                <a:gd name="T87" fmla="*/ 23 h 20000"/>
                <a:gd name="T88" fmla="*/ 43 w 20000"/>
                <a:gd name="T89" fmla="*/ 14 h 20000"/>
                <a:gd name="T90" fmla="*/ 52 w 20000"/>
                <a:gd name="T91" fmla="*/ 16 h 20000"/>
                <a:gd name="T92" fmla="*/ 58 w 20000"/>
                <a:gd name="T93" fmla="*/ 20 h 20000"/>
                <a:gd name="T94" fmla="*/ 62 w 20000"/>
                <a:gd name="T95" fmla="*/ 14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6426" y="636"/>
                  </a:moveTo>
                  <a:lnTo>
                    <a:pt x="7470" y="636"/>
                  </a:lnTo>
                  <a:lnTo>
                    <a:pt x="7470" y="0"/>
                  </a:lnTo>
                  <a:lnTo>
                    <a:pt x="8514" y="0"/>
                  </a:lnTo>
                  <a:lnTo>
                    <a:pt x="9116" y="0"/>
                  </a:lnTo>
                  <a:lnTo>
                    <a:pt x="10161" y="636"/>
                  </a:lnTo>
                  <a:lnTo>
                    <a:pt x="11245" y="1431"/>
                  </a:lnTo>
                  <a:lnTo>
                    <a:pt x="11406" y="1431"/>
                  </a:lnTo>
                  <a:lnTo>
                    <a:pt x="11245" y="1630"/>
                  </a:lnTo>
                  <a:lnTo>
                    <a:pt x="12249" y="2664"/>
                  </a:lnTo>
                  <a:lnTo>
                    <a:pt x="12450" y="3300"/>
                  </a:lnTo>
                  <a:lnTo>
                    <a:pt x="12249" y="3698"/>
                  </a:lnTo>
                  <a:lnTo>
                    <a:pt x="11406" y="3300"/>
                  </a:lnTo>
                  <a:lnTo>
                    <a:pt x="11245" y="3062"/>
                  </a:lnTo>
                  <a:lnTo>
                    <a:pt x="10602" y="3062"/>
                  </a:lnTo>
                  <a:lnTo>
                    <a:pt x="10602" y="3300"/>
                  </a:lnTo>
                  <a:lnTo>
                    <a:pt x="9759" y="3698"/>
                  </a:lnTo>
                  <a:lnTo>
                    <a:pt x="9116" y="3897"/>
                  </a:lnTo>
                  <a:lnTo>
                    <a:pt x="9518" y="4692"/>
                  </a:lnTo>
                  <a:lnTo>
                    <a:pt x="9116" y="4930"/>
                  </a:lnTo>
                  <a:lnTo>
                    <a:pt x="9116" y="5765"/>
                  </a:lnTo>
                  <a:lnTo>
                    <a:pt x="11406" y="8032"/>
                  </a:lnTo>
                  <a:lnTo>
                    <a:pt x="12892" y="10298"/>
                  </a:lnTo>
                  <a:lnTo>
                    <a:pt x="14940" y="11292"/>
                  </a:lnTo>
                  <a:lnTo>
                    <a:pt x="15582" y="11292"/>
                  </a:lnTo>
                  <a:lnTo>
                    <a:pt x="15783" y="11690"/>
                  </a:lnTo>
                  <a:lnTo>
                    <a:pt x="15582" y="11928"/>
                  </a:lnTo>
                  <a:lnTo>
                    <a:pt x="15582" y="12326"/>
                  </a:lnTo>
                  <a:lnTo>
                    <a:pt x="16827" y="12962"/>
                  </a:lnTo>
                  <a:lnTo>
                    <a:pt x="18474" y="13559"/>
                  </a:lnTo>
                  <a:lnTo>
                    <a:pt x="19960" y="14990"/>
                  </a:lnTo>
                  <a:lnTo>
                    <a:pt x="19960" y="15626"/>
                  </a:lnTo>
                  <a:lnTo>
                    <a:pt x="19317" y="15626"/>
                  </a:lnTo>
                  <a:lnTo>
                    <a:pt x="18876" y="15229"/>
                  </a:lnTo>
                  <a:lnTo>
                    <a:pt x="18474" y="14592"/>
                  </a:lnTo>
                  <a:lnTo>
                    <a:pt x="17430" y="14394"/>
                  </a:lnTo>
                  <a:lnTo>
                    <a:pt x="17229" y="14592"/>
                  </a:lnTo>
                  <a:lnTo>
                    <a:pt x="16586" y="16064"/>
                  </a:lnTo>
                  <a:lnTo>
                    <a:pt x="17229" y="16223"/>
                  </a:lnTo>
                  <a:lnTo>
                    <a:pt x="17430" y="16223"/>
                  </a:lnTo>
                  <a:lnTo>
                    <a:pt x="17871" y="17694"/>
                  </a:lnTo>
                  <a:lnTo>
                    <a:pt x="16827" y="17853"/>
                  </a:lnTo>
                  <a:lnTo>
                    <a:pt x="16827" y="18728"/>
                  </a:lnTo>
                  <a:lnTo>
                    <a:pt x="16185" y="19563"/>
                  </a:lnTo>
                  <a:lnTo>
                    <a:pt x="15582" y="19960"/>
                  </a:lnTo>
                  <a:lnTo>
                    <a:pt x="15582" y="19324"/>
                  </a:lnTo>
                  <a:lnTo>
                    <a:pt x="15783" y="18926"/>
                  </a:lnTo>
                  <a:lnTo>
                    <a:pt x="15783" y="18330"/>
                  </a:lnTo>
                  <a:lnTo>
                    <a:pt x="16185" y="17853"/>
                  </a:lnTo>
                  <a:lnTo>
                    <a:pt x="15181" y="15229"/>
                  </a:lnTo>
                  <a:lnTo>
                    <a:pt x="14940" y="15229"/>
                  </a:lnTo>
                  <a:lnTo>
                    <a:pt x="14137" y="14990"/>
                  </a:lnTo>
                  <a:lnTo>
                    <a:pt x="14137" y="14592"/>
                  </a:lnTo>
                  <a:lnTo>
                    <a:pt x="13896" y="13956"/>
                  </a:lnTo>
                  <a:lnTo>
                    <a:pt x="13052" y="13956"/>
                  </a:lnTo>
                  <a:lnTo>
                    <a:pt x="12892" y="13559"/>
                  </a:lnTo>
                  <a:lnTo>
                    <a:pt x="12450" y="13559"/>
                  </a:lnTo>
                  <a:lnTo>
                    <a:pt x="12249" y="13360"/>
                  </a:lnTo>
                  <a:lnTo>
                    <a:pt x="12249" y="12565"/>
                  </a:lnTo>
                  <a:lnTo>
                    <a:pt x="10763" y="12565"/>
                  </a:lnTo>
                  <a:lnTo>
                    <a:pt x="9759" y="12326"/>
                  </a:lnTo>
                  <a:lnTo>
                    <a:pt x="8715" y="10895"/>
                  </a:lnTo>
                  <a:lnTo>
                    <a:pt x="8514" y="10696"/>
                  </a:lnTo>
                  <a:lnTo>
                    <a:pt x="7470" y="9662"/>
                  </a:lnTo>
                  <a:lnTo>
                    <a:pt x="6827" y="9264"/>
                  </a:lnTo>
                  <a:lnTo>
                    <a:pt x="6225" y="9264"/>
                  </a:lnTo>
                  <a:lnTo>
                    <a:pt x="6426" y="8628"/>
                  </a:lnTo>
                  <a:lnTo>
                    <a:pt x="6225" y="8191"/>
                  </a:lnTo>
                  <a:lnTo>
                    <a:pt x="5823" y="7396"/>
                  </a:lnTo>
                  <a:lnTo>
                    <a:pt x="5382" y="6561"/>
                  </a:lnTo>
                  <a:lnTo>
                    <a:pt x="4337" y="6402"/>
                  </a:lnTo>
                  <a:lnTo>
                    <a:pt x="3534" y="6402"/>
                  </a:lnTo>
                  <a:lnTo>
                    <a:pt x="2691" y="6561"/>
                  </a:lnTo>
                  <a:lnTo>
                    <a:pt x="2048" y="7396"/>
                  </a:lnTo>
                  <a:lnTo>
                    <a:pt x="1888" y="7396"/>
                  </a:lnTo>
                  <a:lnTo>
                    <a:pt x="1888" y="6958"/>
                  </a:lnTo>
                  <a:lnTo>
                    <a:pt x="2048" y="6561"/>
                  </a:lnTo>
                  <a:lnTo>
                    <a:pt x="1446" y="6561"/>
                  </a:lnTo>
                  <a:lnTo>
                    <a:pt x="803" y="6402"/>
                  </a:lnTo>
                  <a:lnTo>
                    <a:pt x="402" y="4692"/>
                  </a:lnTo>
                  <a:lnTo>
                    <a:pt x="0" y="4294"/>
                  </a:lnTo>
                  <a:lnTo>
                    <a:pt x="803" y="4294"/>
                  </a:lnTo>
                  <a:lnTo>
                    <a:pt x="402" y="2664"/>
                  </a:lnTo>
                  <a:lnTo>
                    <a:pt x="803" y="2664"/>
                  </a:lnTo>
                  <a:lnTo>
                    <a:pt x="1888" y="2266"/>
                  </a:lnTo>
                  <a:lnTo>
                    <a:pt x="2048" y="2664"/>
                  </a:lnTo>
                  <a:lnTo>
                    <a:pt x="2691" y="2028"/>
                  </a:lnTo>
                  <a:lnTo>
                    <a:pt x="4177" y="2266"/>
                  </a:lnTo>
                  <a:lnTo>
                    <a:pt x="4337" y="2028"/>
                  </a:lnTo>
                  <a:lnTo>
                    <a:pt x="4337" y="1431"/>
                  </a:lnTo>
                  <a:lnTo>
                    <a:pt x="4779" y="1431"/>
                  </a:lnTo>
                  <a:lnTo>
                    <a:pt x="5181" y="1630"/>
                  </a:lnTo>
                  <a:lnTo>
                    <a:pt x="5382" y="1630"/>
                  </a:lnTo>
                  <a:lnTo>
                    <a:pt x="5823" y="2028"/>
                  </a:lnTo>
                  <a:lnTo>
                    <a:pt x="5823" y="1431"/>
                  </a:lnTo>
                  <a:lnTo>
                    <a:pt x="6225" y="1431"/>
                  </a:lnTo>
                  <a:lnTo>
                    <a:pt x="6426" y="63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4" name="Freeform 28">
              <a:extLst>
                <a:ext uri="{FF2B5EF4-FFF2-40B4-BE49-F238E27FC236}">
                  <a16:creationId xmlns:a16="http://schemas.microsoft.com/office/drawing/2014/main" id="{5C976C2E-CF9A-40FC-A643-8102B4A8059A}"/>
                </a:ext>
              </a:extLst>
            </p:cNvPr>
            <p:cNvSpPr>
              <a:spLocks/>
            </p:cNvSpPr>
            <p:nvPr/>
          </p:nvSpPr>
          <p:spPr bwMode="auto">
            <a:xfrm>
              <a:off x="3238" y="2174"/>
              <a:ext cx="48" cy="29"/>
            </a:xfrm>
            <a:custGeom>
              <a:avLst/>
              <a:gdLst>
                <a:gd name="T0" fmla="*/ 44 w 20000"/>
                <a:gd name="T1" fmla="*/ 29 h 20000"/>
                <a:gd name="T2" fmla="*/ 33 w 20000"/>
                <a:gd name="T3" fmla="*/ 26 h 20000"/>
                <a:gd name="T4" fmla="*/ 29 w 20000"/>
                <a:gd name="T5" fmla="*/ 22 h 20000"/>
                <a:gd name="T6" fmla="*/ 21 w 20000"/>
                <a:gd name="T7" fmla="*/ 18 h 20000"/>
                <a:gd name="T8" fmla="*/ 6 w 20000"/>
                <a:gd name="T9" fmla="*/ 12 h 20000"/>
                <a:gd name="T10" fmla="*/ 0 w 20000"/>
                <a:gd name="T11" fmla="*/ 10 h 20000"/>
                <a:gd name="T12" fmla="*/ 0 w 20000"/>
                <a:gd name="T13" fmla="*/ 2 h 20000"/>
                <a:gd name="T14" fmla="*/ 4 w 20000"/>
                <a:gd name="T15" fmla="*/ 0 h 20000"/>
                <a:gd name="T16" fmla="*/ 6 w 20000"/>
                <a:gd name="T17" fmla="*/ 2 h 20000"/>
                <a:gd name="T18" fmla="*/ 11 w 20000"/>
                <a:gd name="T19" fmla="*/ 0 h 20000"/>
                <a:gd name="T20" fmla="*/ 12 w 20000"/>
                <a:gd name="T21" fmla="*/ 0 h 20000"/>
                <a:gd name="T22" fmla="*/ 23 w 20000"/>
                <a:gd name="T23" fmla="*/ 2 h 20000"/>
                <a:gd name="T24" fmla="*/ 48 w 20000"/>
                <a:gd name="T25" fmla="*/ 0 h 20000"/>
                <a:gd name="T26" fmla="*/ 48 w 20000"/>
                <a:gd name="T27" fmla="*/ 6 h 20000"/>
                <a:gd name="T28" fmla="*/ 44 w 20000"/>
                <a:gd name="T29" fmla="*/ 12 h 20000"/>
                <a:gd name="T30" fmla="*/ 48 w 20000"/>
                <a:gd name="T31" fmla="*/ 22 h 20000"/>
                <a:gd name="T32" fmla="*/ 44 w 20000"/>
                <a:gd name="T33" fmla="*/ 29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8167" y="19730"/>
                  </a:moveTo>
                  <a:lnTo>
                    <a:pt x="13833" y="18108"/>
                  </a:lnTo>
                  <a:lnTo>
                    <a:pt x="12000" y="15405"/>
                  </a:lnTo>
                  <a:lnTo>
                    <a:pt x="8667" y="12703"/>
                  </a:lnTo>
                  <a:lnTo>
                    <a:pt x="2667" y="8378"/>
                  </a:lnTo>
                  <a:lnTo>
                    <a:pt x="0" y="7027"/>
                  </a:lnTo>
                  <a:lnTo>
                    <a:pt x="0" y="1622"/>
                  </a:lnTo>
                  <a:lnTo>
                    <a:pt x="1833" y="0"/>
                  </a:lnTo>
                  <a:lnTo>
                    <a:pt x="2667" y="1622"/>
                  </a:lnTo>
                  <a:lnTo>
                    <a:pt x="4500" y="0"/>
                  </a:lnTo>
                  <a:lnTo>
                    <a:pt x="5167" y="0"/>
                  </a:lnTo>
                  <a:lnTo>
                    <a:pt x="9500" y="1622"/>
                  </a:lnTo>
                  <a:lnTo>
                    <a:pt x="19833" y="0"/>
                  </a:lnTo>
                  <a:lnTo>
                    <a:pt x="19833" y="4324"/>
                  </a:lnTo>
                  <a:lnTo>
                    <a:pt x="18167" y="8378"/>
                  </a:lnTo>
                  <a:lnTo>
                    <a:pt x="19833" y="15405"/>
                  </a:lnTo>
                  <a:lnTo>
                    <a:pt x="18167" y="1973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5" name="Freeform 29">
              <a:extLst>
                <a:ext uri="{FF2B5EF4-FFF2-40B4-BE49-F238E27FC236}">
                  <a16:creationId xmlns:a16="http://schemas.microsoft.com/office/drawing/2014/main" id="{8D492930-FED0-4924-BA4D-AA2F48F76B2D}"/>
                </a:ext>
              </a:extLst>
            </p:cNvPr>
            <p:cNvSpPr>
              <a:spLocks/>
            </p:cNvSpPr>
            <p:nvPr/>
          </p:nvSpPr>
          <p:spPr bwMode="auto">
            <a:xfrm>
              <a:off x="3162" y="2110"/>
              <a:ext cx="29" cy="48"/>
            </a:xfrm>
            <a:custGeom>
              <a:avLst/>
              <a:gdLst>
                <a:gd name="T0" fmla="*/ 12 w 20000"/>
                <a:gd name="T1" fmla="*/ 48 h 20000"/>
                <a:gd name="T2" fmla="*/ 6 w 20000"/>
                <a:gd name="T3" fmla="*/ 44 h 20000"/>
                <a:gd name="T4" fmla="*/ 6 w 20000"/>
                <a:gd name="T5" fmla="*/ 33 h 20000"/>
                <a:gd name="T6" fmla="*/ 6 w 20000"/>
                <a:gd name="T7" fmla="*/ 31 h 20000"/>
                <a:gd name="T8" fmla="*/ 6 w 20000"/>
                <a:gd name="T9" fmla="*/ 23 h 20000"/>
                <a:gd name="T10" fmla="*/ 6 w 20000"/>
                <a:gd name="T11" fmla="*/ 20 h 20000"/>
                <a:gd name="T12" fmla="*/ 0 w 20000"/>
                <a:gd name="T13" fmla="*/ 10 h 20000"/>
                <a:gd name="T14" fmla="*/ 2 w 20000"/>
                <a:gd name="T15" fmla="*/ 6 h 20000"/>
                <a:gd name="T16" fmla="*/ 6 w 20000"/>
                <a:gd name="T17" fmla="*/ 6 h 20000"/>
                <a:gd name="T18" fmla="*/ 18 w 20000"/>
                <a:gd name="T19" fmla="*/ 0 h 20000"/>
                <a:gd name="T20" fmla="*/ 23 w 20000"/>
                <a:gd name="T21" fmla="*/ 0 h 20000"/>
                <a:gd name="T22" fmla="*/ 29 w 20000"/>
                <a:gd name="T23" fmla="*/ 15 h 20000"/>
                <a:gd name="T24" fmla="*/ 27 w 20000"/>
                <a:gd name="T25" fmla="*/ 16 h 20000"/>
                <a:gd name="T26" fmla="*/ 27 w 20000"/>
                <a:gd name="T27" fmla="*/ 20 h 20000"/>
                <a:gd name="T28" fmla="*/ 23 w 20000"/>
                <a:gd name="T29" fmla="*/ 44 h 20000"/>
                <a:gd name="T30" fmla="*/ 17 w 20000"/>
                <a:gd name="T31" fmla="*/ 39 h 20000"/>
                <a:gd name="T32" fmla="*/ 12 w 20000"/>
                <a:gd name="T33" fmla="*/ 48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8378" y="19833"/>
                  </a:moveTo>
                  <a:lnTo>
                    <a:pt x="4324" y="18167"/>
                  </a:lnTo>
                  <a:lnTo>
                    <a:pt x="4324" y="13667"/>
                  </a:lnTo>
                  <a:lnTo>
                    <a:pt x="4324" y="13000"/>
                  </a:lnTo>
                  <a:lnTo>
                    <a:pt x="4324" y="9500"/>
                  </a:lnTo>
                  <a:lnTo>
                    <a:pt x="4324" y="8500"/>
                  </a:lnTo>
                  <a:lnTo>
                    <a:pt x="0" y="4333"/>
                  </a:lnTo>
                  <a:lnTo>
                    <a:pt x="1622" y="2667"/>
                  </a:lnTo>
                  <a:lnTo>
                    <a:pt x="4324" y="2667"/>
                  </a:lnTo>
                  <a:lnTo>
                    <a:pt x="12703" y="0"/>
                  </a:lnTo>
                  <a:lnTo>
                    <a:pt x="15676" y="0"/>
                  </a:lnTo>
                  <a:lnTo>
                    <a:pt x="19730" y="6167"/>
                  </a:lnTo>
                  <a:lnTo>
                    <a:pt x="18378" y="6833"/>
                  </a:lnTo>
                  <a:lnTo>
                    <a:pt x="18378" y="8500"/>
                  </a:lnTo>
                  <a:lnTo>
                    <a:pt x="15676" y="18167"/>
                  </a:lnTo>
                  <a:lnTo>
                    <a:pt x="11622" y="16333"/>
                  </a:lnTo>
                  <a:lnTo>
                    <a:pt x="8378" y="1983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6" name="Freeform 30">
              <a:extLst>
                <a:ext uri="{FF2B5EF4-FFF2-40B4-BE49-F238E27FC236}">
                  <a16:creationId xmlns:a16="http://schemas.microsoft.com/office/drawing/2014/main" id="{64CB6A28-2A66-42DE-996F-3139E4A63000}"/>
                </a:ext>
              </a:extLst>
            </p:cNvPr>
            <p:cNvSpPr>
              <a:spLocks/>
            </p:cNvSpPr>
            <p:nvPr/>
          </p:nvSpPr>
          <p:spPr bwMode="auto">
            <a:xfrm>
              <a:off x="3120" y="1906"/>
              <a:ext cx="15" cy="17"/>
            </a:xfrm>
            <a:custGeom>
              <a:avLst/>
              <a:gdLst>
                <a:gd name="T0" fmla="*/ 0 w 20000"/>
                <a:gd name="T1" fmla="*/ 17 h 20000"/>
                <a:gd name="T2" fmla="*/ 0 w 20000"/>
                <a:gd name="T3" fmla="*/ 6 h 20000"/>
                <a:gd name="T4" fmla="*/ 4 w 20000"/>
                <a:gd name="T5" fmla="*/ 2 h 20000"/>
                <a:gd name="T6" fmla="*/ 11 w 20000"/>
                <a:gd name="T7" fmla="*/ 0 h 20000"/>
                <a:gd name="T8" fmla="*/ 8 w 20000"/>
                <a:gd name="T9" fmla="*/ 6 h 20000"/>
                <a:gd name="T10" fmla="*/ 15 w 20000"/>
                <a:gd name="T11" fmla="*/ 9 h 20000"/>
                <a:gd name="T12" fmla="*/ 15 w 20000"/>
                <a:gd name="T13" fmla="*/ 17 h 20000"/>
                <a:gd name="T14" fmla="*/ 8 w 20000"/>
                <a:gd name="T15" fmla="*/ 17 h 20000"/>
                <a:gd name="T16" fmla="*/ 0 w 20000"/>
                <a:gd name="T17" fmla="*/ 17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0" y="19524"/>
                  </a:moveTo>
                  <a:lnTo>
                    <a:pt x="0" y="7143"/>
                  </a:lnTo>
                  <a:lnTo>
                    <a:pt x="5405" y="2857"/>
                  </a:lnTo>
                  <a:lnTo>
                    <a:pt x="14054" y="0"/>
                  </a:lnTo>
                  <a:lnTo>
                    <a:pt x="10811" y="7143"/>
                  </a:lnTo>
                  <a:lnTo>
                    <a:pt x="19459" y="10000"/>
                  </a:lnTo>
                  <a:lnTo>
                    <a:pt x="19459" y="19524"/>
                  </a:lnTo>
                  <a:lnTo>
                    <a:pt x="10811" y="19524"/>
                  </a:lnTo>
                  <a:lnTo>
                    <a:pt x="0"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7" name="Freeform 31">
              <a:extLst>
                <a:ext uri="{FF2B5EF4-FFF2-40B4-BE49-F238E27FC236}">
                  <a16:creationId xmlns:a16="http://schemas.microsoft.com/office/drawing/2014/main" id="{3ABD5B9F-7942-49FB-B513-294B73EF628E}"/>
                </a:ext>
              </a:extLst>
            </p:cNvPr>
            <p:cNvSpPr>
              <a:spLocks/>
            </p:cNvSpPr>
            <p:nvPr/>
          </p:nvSpPr>
          <p:spPr bwMode="auto">
            <a:xfrm>
              <a:off x="3267" y="2217"/>
              <a:ext cx="5" cy="7"/>
            </a:xfrm>
            <a:custGeom>
              <a:avLst/>
              <a:gdLst>
                <a:gd name="T0" fmla="*/ 5 w 20000"/>
                <a:gd name="T1" fmla="*/ 7 h 20000"/>
                <a:gd name="T2" fmla="*/ 0 w 20000"/>
                <a:gd name="T3" fmla="*/ 0 h 20000"/>
                <a:gd name="T4" fmla="*/ 5 w 20000"/>
                <a:gd name="T5" fmla="*/ 2 h 20000"/>
                <a:gd name="T6" fmla="*/ 5 w 20000"/>
                <a:gd name="T7" fmla="*/ 7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333" y="18824"/>
                  </a:moveTo>
                  <a:lnTo>
                    <a:pt x="0" y="0"/>
                  </a:lnTo>
                  <a:lnTo>
                    <a:pt x="18333" y="7059"/>
                  </a:lnTo>
                  <a:lnTo>
                    <a:pt x="18333"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8" name="Freeform 32">
              <a:extLst>
                <a:ext uri="{FF2B5EF4-FFF2-40B4-BE49-F238E27FC236}">
                  <a16:creationId xmlns:a16="http://schemas.microsoft.com/office/drawing/2014/main" id="{7EEC7539-DF60-4577-B6B5-9E6AD8FBC9A4}"/>
                </a:ext>
              </a:extLst>
            </p:cNvPr>
            <p:cNvSpPr>
              <a:spLocks/>
            </p:cNvSpPr>
            <p:nvPr/>
          </p:nvSpPr>
          <p:spPr bwMode="auto">
            <a:xfrm>
              <a:off x="3085" y="1826"/>
              <a:ext cx="60" cy="71"/>
            </a:xfrm>
            <a:custGeom>
              <a:avLst/>
              <a:gdLst>
                <a:gd name="T0" fmla="*/ 0 w 20000"/>
                <a:gd name="T1" fmla="*/ 56 h 20000"/>
                <a:gd name="T2" fmla="*/ 0 w 20000"/>
                <a:gd name="T3" fmla="*/ 50 h 20000"/>
                <a:gd name="T4" fmla="*/ 6 w 20000"/>
                <a:gd name="T5" fmla="*/ 46 h 20000"/>
                <a:gd name="T6" fmla="*/ 16 w 20000"/>
                <a:gd name="T7" fmla="*/ 46 h 20000"/>
                <a:gd name="T8" fmla="*/ 8 w 20000"/>
                <a:gd name="T9" fmla="*/ 44 h 20000"/>
                <a:gd name="T10" fmla="*/ 6 w 20000"/>
                <a:gd name="T11" fmla="*/ 39 h 20000"/>
                <a:gd name="T12" fmla="*/ 12 w 20000"/>
                <a:gd name="T13" fmla="*/ 29 h 20000"/>
                <a:gd name="T14" fmla="*/ 16 w 20000"/>
                <a:gd name="T15" fmla="*/ 12 h 20000"/>
                <a:gd name="T16" fmla="*/ 23 w 20000"/>
                <a:gd name="T17" fmla="*/ 23 h 20000"/>
                <a:gd name="T18" fmla="*/ 27 w 20000"/>
                <a:gd name="T19" fmla="*/ 33 h 20000"/>
                <a:gd name="T20" fmla="*/ 33 w 20000"/>
                <a:gd name="T21" fmla="*/ 38 h 20000"/>
                <a:gd name="T22" fmla="*/ 29 w 20000"/>
                <a:gd name="T23" fmla="*/ 27 h 20000"/>
                <a:gd name="T24" fmla="*/ 33 w 20000"/>
                <a:gd name="T25" fmla="*/ 19 h 20000"/>
                <a:gd name="T26" fmla="*/ 29 w 20000"/>
                <a:gd name="T27" fmla="*/ 19 h 20000"/>
                <a:gd name="T28" fmla="*/ 29 w 20000"/>
                <a:gd name="T29" fmla="*/ 12 h 20000"/>
                <a:gd name="T30" fmla="*/ 39 w 20000"/>
                <a:gd name="T31" fmla="*/ 6 h 20000"/>
                <a:gd name="T32" fmla="*/ 49 w 20000"/>
                <a:gd name="T33" fmla="*/ 2 h 20000"/>
                <a:gd name="T34" fmla="*/ 52 w 20000"/>
                <a:gd name="T35" fmla="*/ 10 h 20000"/>
                <a:gd name="T36" fmla="*/ 52 w 20000"/>
                <a:gd name="T37" fmla="*/ 6 h 20000"/>
                <a:gd name="T38" fmla="*/ 56 w 20000"/>
                <a:gd name="T39" fmla="*/ 0 h 20000"/>
                <a:gd name="T40" fmla="*/ 60 w 20000"/>
                <a:gd name="T41" fmla="*/ 12 h 20000"/>
                <a:gd name="T42" fmla="*/ 56 w 20000"/>
                <a:gd name="T43" fmla="*/ 23 h 20000"/>
                <a:gd name="T44" fmla="*/ 49 w 20000"/>
                <a:gd name="T45" fmla="*/ 23 h 20000"/>
                <a:gd name="T46" fmla="*/ 52 w 20000"/>
                <a:gd name="T47" fmla="*/ 39 h 20000"/>
                <a:gd name="T48" fmla="*/ 45 w 20000"/>
                <a:gd name="T49" fmla="*/ 39 h 20000"/>
                <a:gd name="T50" fmla="*/ 39 w 20000"/>
                <a:gd name="T51" fmla="*/ 44 h 20000"/>
                <a:gd name="T52" fmla="*/ 45 w 20000"/>
                <a:gd name="T53" fmla="*/ 54 h 20000"/>
                <a:gd name="T54" fmla="*/ 43 w 20000"/>
                <a:gd name="T55" fmla="*/ 62 h 20000"/>
                <a:gd name="T56" fmla="*/ 43 w 20000"/>
                <a:gd name="T57" fmla="*/ 71 h 20000"/>
                <a:gd name="T58" fmla="*/ 33 w 20000"/>
                <a:gd name="T59" fmla="*/ 67 h 20000"/>
                <a:gd name="T60" fmla="*/ 35 w 20000"/>
                <a:gd name="T61" fmla="*/ 60 h 20000"/>
                <a:gd name="T62" fmla="*/ 27 w 20000"/>
                <a:gd name="T63" fmla="*/ 56 h 20000"/>
                <a:gd name="T64" fmla="*/ 18 w 20000"/>
                <a:gd name="T65" fmla="*/ 54 h 20000"/>
                <a:gd name="T66" fmla="*/ 12 w 20000"/>
                <a:gd name="T67" fmla="*/ 54 h 20000"/>
                <a:gd name="T68" fmla="*/ 6 w 20000"/>
                <a:gd name="T69" fmla="*/ 56 h 20000"/>
                <a:gd name="T70" fmla="*/ 2 w 20000"/>
                <a:gd name="T71" fmla="*/ 60 h 20000"/>
                <a:gd name="T72" fmla="*/ 0 w 20000"/>
                <a:gd name="T73" fmla="*/ 56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0" y="15706"/>
                  </a:moveTo>
                  <a:lnTo>
                    <a:pt x="0" y="14124"/>
                  </a:lnTo>
                  <a:lnTo>
                    <a:pt x="1867" y="12881"/>
                  </a:lnTo>
                  <a:lnTo>
                    <a:pt x="5467" y="12881"/>
                  </a:lnTo>
                  <a:lnTo>
                    <a:pt x="2667" y="12316"/>
                  </a:lnTo>
                  <a:lnTo>
                    <a:pt x="1867" y="11073"/>
                  </a:lnTo>
                  <a:lnTo>
                    <a:pt x="4000" y="8136"/>
                  </a:lnTo>
                  <a:lnTo>
                    <a:pt x="5467" y="3503"/>
                  </a:lnTo>
                  <a:lnTo>
                    <a:pt x="7600" y="6441"/>
                  </a:lnTo>
                  <a:lnTo>
                    <a:pt x="8933" y="9266"/>
                  </a:lnTo>
                  <a:lnTo>
                    <a:pt x="10933" y="10621"/>
                  </a:lnTo>
                  <a:lnTo>
                    <a:pt x="9600" y="7571"/>
                  </a:lnTo>
                  <a:lnTo>
                    <a:pt x="10933" y="5311"/>
                  </a:lnTo>
                  <a:lnTo>
                    <a:pt x="9600" y="5311"/>
                  </a:lnTo>
                  <a:lnTo>
                    <a:pt x="9600" y="3503"/>
                  </a:lnTo>
                  <a:lnTo>
                    <a:pt x="13067" y="1808"/>
                  </a:lnTo>
                  <a:lnTo>
                    <a:pt x="16400" y="678"/>
                  </a:lnTo>
                  <a:lnTo>
                    <a:pt x="17200" y="2938"/>
                  </a:lnTo>
                  <a:lnTo>
                    <a:pt x="17200" y="1808"/>
                  </a:lnTo>
                  <a:lnTo>
                    <a:pt x="18533" y="0"/>
                  </a:lnTo>
                  <a:lnTo>
                    <a:pt x="19867" y="3503"/>
                  </a:lnTo>
                  <a:lnTo>
                    <a:pt x="18533" y="6441"/>
                  </a:lnTo>
                  <a:lnTo>
                    <a:pt x="16400" y="6441"/>
                  </a:lnTo>
                  <a:lnTo>
                    <a:pt x="17200" y="11073"/>
                  </a:lnTo>
                  <a:lnTo>
                    <a:pt x="15067" y="11073"/>
                  </a:lnTo>
                  <a:lnTo>
                    <a:pt x="13067" y="12316"/>
                  </a:lnTo>
                  <a:lnTo>
                    <a:pt x="15067" y="15254"/>
                  </a:lnTo>
                  <a:lnTo>
                    <a:pt x="14400" y="17514"/>
                  </a:lnTo>
                  <a:lnTo>
                    <a:pt x="14400" y="19887"/>
                  </a:lnTo>
                  <a:lnTo>
                    <a:pt x="10933" y="18757"/>
                  </a:lnTo>
                  <a:lnTo>
                    <a:pt x="11733" y="16949"/>
                  </a:lnTo>
                  <a:lnTo>
                    <a:pt x="8933" y="15706"/>
                  </a:lnTo>
                  <a:lnTo>
                    <a:pt x="6133" y="15254"/>
                  </a:lnTo>
                  <a:lnTo>
                    <a:pt x="4000" y="15254"/>
                  </a:lnTo>
                  <a:lnTo>
                    <a:pt x="1867" y="15706"/>
                  </a:lnTo>
                  <a:lnTo>
                    <a:pt x="533" y="16949"/>
                  </a:lnTo>
                  <a:lnTo>
                    <a:pt x="0" y="1570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19" name="Freeform 33">
              <a:extLst>
                <a:ext uri="{FF2B5EF4-FFF2-40B4-BE49-F238E27FC236}">
                  <a16:creationId xmlns:a16="http://schemas.microsoft.com/office/drawing/2014/main" id="{2A5D7369-E815-436A-B3F2-93621D25C76C}"/>
                </a:ext>
              </a:extLst>
            </p:cNvPr>
            <p:cNvSpPr>
              <a:spLocks/>
            </p:cNvSpPr>
            <p:nvPr/>
          </p:nvSpPr>
          <p:spPr bwMode="auto">
            <a:xfrm>
              <a:off x="3102" y="1338"/>
              <a:ext cx="358" cy="376"/>
            </a:xfrm>
            <a:custGeom>
              <a:avLst/>
              <a:gdLst>
                <a:gd name="T0" fmla="*/ 333 w 20000"/>
                <a:gd name="T1" fmla="*/ 43 h 20000"/>
                <a:gd name="T2" fmla="*/ 300 w 20000"/>
                <a:gd name="T3" fmla="*/ 33 h 20000"/>
                <a:gd name="T4" fmla="*/ 279 w 20000"/>
                <a:gd name="T5" fmla="*/ 63 h 20000"/>
                <a:gd name="T6" fmla="*/ 261 w 20000"/>
                <a:gd name="T7" fmla="*/ 66 h 20000"/>
                <a:gd name="T8" fmla="*/ 219 w 20000"/>
                <a:gd name="T9" fmla="*/ 53 h 20000"/>
                <a:gd name="T10" fmla="*/ 209 w 20000"/>
                <a:gd name="T11" fmla="*/ 66 h 20000"/>
                <a:gd name="T12" fmla="*/ 186 w 20000"/>
                <a:gd name="T13" fmla="*/ 72 h 20000"/>
                <a:gd name="T14" fmla="*/ 165 w 20000"/>
                <a:gd name="T15" fmla="*/ 89 h 20000"/>
                <a:gd name="T16" fmla="*/ 149 w 20000"/>
                <a:gd name="T17" fmla="*/ 130 h 20000"/>
                <a:gd name="T18" fmla="*/ 130 w 20000"/>
                <a:gd name="T19" fmla="*/ 190 h 20000"/>
                <a:gd name="T20" fmla="*/ 116 w 20000"/>
                <a:gd name="T21" fmla="*/ 206 h 20000"/>
                <a:gd name="T22" fmla="*/ 109 w 20000"/>
                <a:gd name="T23" fmla="*/ 254 h 20000"/>
                <a:gd name="T24" fmla="*/ 113 w 20000"/>
                <a:gd name="T25" fmla="*/ 293 h 20000"/>
                <a:gd name="T26" fmla="*/ 109 w 20000"/>
                <a:gd name="T27" fmla="*/ 326 h 20000"/>
                <a:gd name="T28" fmla="*/ 89 w 20000"/>
                <a:gd name="T29" fmla="*/ 326 h 20000"/>
                <a:gd name="T30" fmla="*/ 87 w 20000"/>
                <a:gd name="T31" fmla="*/ 341 h 20000"/>
                <a:gd name="T32" fmla="*/ 62 w 20000"/>
                <a:gd name="T33" fmla="*/ 364 h 20000"/>
                <a:gd name="T34" fmla="*/ 10 w 20000"/>
                <a:gd name="T35" fmla="*/ 349 h 20000"/>
                <a:gd name="T36" fmla="*/ 12 w 20000"/>
                <a:gd name="T37" fmla="*/ 341 h 20000"/>
                <a:gd name="T38" fmla="*/ 16 w 20000"/>
                <a:gd name="T39" fmla="*/ 326 h 20000"/>
                <a:gd name="T40" fmla="*/ 12 w 20000"/>
                <a:gd name="T41" fmla="*/ 320 h 20000"/>
                <a:gd name="T42" fmla="*/ 2 w 20000"/>
                <a:gd name="T43" fmla="*/ 293 h 20000"/>
                <a:gd name="T44" fmla="*/ 35 w 20000"/>
                <a:gd name="T45" fmla="*/ 289 h 20000"/>
                <a:gd name="T46" fmla="*/ 2 w 20000"/>
                <a:gd name="T47" fmla="*/ 283 h 20000"/>
                <a:gd name="T48" fmla="*/ 23 w 20000"/>
                <a:gd name="T49" fmla="*/ 272 h 20000"/>
                <a:gd name="T50" fmla="*/ 16 w 20000"/>
                <a:gd name="T51" fmla="*/ 260 h 20000"/>
                <a:gd name="T52" fmla="*/ 16 w 20000"/>
                <a:gd name="T53" fmla="*/ 254 h 20000"/>
                <a:gd name="T54" fmla="*/ 29 w 20000"/>
                <a:gd name="T55" fmla="*/ 243 h 20000"/>
                <a:gd name="T56" fmla="*/ 46 w 20000"/>
                <a:gd name="T57" fmla="*/ 237 h 20000"/>
                <a:gd name="T58" fmla="*/ 54 w 20000"/>
                <a:gd name="T59" fmla="*/ 227 h 20000"/>
                <a:gd name="T60" fmla="*/ 93 w 20000"/>
                <a:gd name="T61" fmla="*/ 210 h 20000"/>
                <a:gd name="T62" fmla="*/ 77 w 20000"/>
                <a:gd name="T63" fmla="*/ 210 h 20000"/>
                <a:gd name="T64" fmla="*/ 93 w 20000"/>
                <a:gd name="T65" fmla="*/ 190 h 20000"/>
                <a:gd name="T66" fmla="*/ 105 w 20000"/>
                <a:gd name="T67" fmla="*/ 169 h 20000"/>
                <a:gd name="T68" fmla="*/ 105 w 20000"/>
                <a:gd name="T69" fmla="*/ 159 h 20000"/>
                <a:gd name="T70" fmla="*/ 130 w 20000"/>
                <a:gd name="T71" fmla="*/ 136 h 20000"/>
                <a:gd name="T72" fmla="*/ 147 w 20000"/>
                <a:gd name="T73" fmla="*/ 113 h 20000"/>
                <a:gd name="T74" fmla="*/ 147 w 20000"/>
                <a:gd name="T75" fmla="*/ 107 h 20000"/>
                <a:gd name="T76" fmla="*/ 136 w 20000"/>
                <a:gd name="T77" fmla="*/ 97 h 20000"/>
                <a:gd name="T78" fmla="*/ 157 w 20000"/>
                <a:gd name="T79" fmla="*/ 93 h 20000"/>
                <a:gd name="T80" fmla="*/ 174 w 20000"/>
                <a:gd name="T81" fmla="*/ 81 h 20000"/>
                <a:gd name="T82" fmla="*/ 165 w 20000"/>
                <a:gd name="T83" fmla="*/ 72 h 20000"/>
                <a:gd name="T84" fmla="*/ 165 w 20000"/>
                <a:gd name="T85" fmla="*/ 63 h 20000"/>
                <a:gd name="T86" fmla="*/ 196 w 20000"/>
                <a:gd name="T87" fmla="*/ 55 h 20000"/>
                <a:gd name="T88" fmla="*/ 200 w 20000"/>
                <a:gd name="T89" fmla="*/ 50 h 20000"/>
                <a:gd name="T90" fmla="*/ 213 w 20000"/>
                <a:gd name="T91" fmla="*/ 50 h 20000"/>
                <a:gd name="T92" fmla="*/ 229 w 20000"/>
                <a:gd name="T93" fmla="*/ 33 h 20000"/>
                <a:gd name="T94" fmla="*/ 244 w 20000"/>
                <a:gd name="T95" fmla="*/ 29 h 20000"/>
                <a:gd name="T96" fmla="*/ 257 w 20000"/>
                <a:gd name="T97" fmla="*/ 12 h 20000"/>
                <a:gd name="T98" fmla="*/ 271 w 20000"/>
                <a:gd name="T99" fmla="*/ 27 h 20000"/>
                <a:gd name="T100" fmla="*/ 289 w 20000"/>
                <a:gd name="T101" fmla="*/ 20 h 20000"/>
                <a:gd name="T102" fmla="*/ 296 w 20000"/>
                <a:gd name="T103" fmla="*/ 0 h 20000"/>
                <a:gd name="T104" fmla="*/ 314 w 20000"/>
                <a:gd name="T105" fmla="*/ 12 h 20000"/>
                <a:gd name="T106" fmla="*/ 327 w 20000"/>
                <a:gd name="T107" fmla="*/ 10 h 20000"/>
                <a:gd name="T108" fmla="*/ 350 w 20000"/>
                <a:gd name="T109" fmla="*/ 20 h 20000"/>
                <a:gd name="T110" fmla="*/ 341 w 20000"/>
                <a:gd name="T111" fmla="*/ 33 h 20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00"/>
                <a:gd name="T169" fmla="*/ 0 h 20000"/>
                <a:gd name="T170" fmla="*/ 20000 w 20000"/>
                <a:gd name="T171" fmla="*/ 20000 h 20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00" h="20000">
                  <a:moveTo>
                    <a:pt x="19531" y="2081"/>
                  </a:moveTo>
                  <a:lnTo>
                    <a:pt x="19174" y="2081"/>
                  </a:lnTo>
                  <a:lnTo>
                    <a:pt x="18259" y="3163"/>
                  </a:lnTo>
                  <a:lnTo>
                    <a:pt x="18482" y="2633"/>
                  </a:lnTo>
                  <a:lnTo>
                    <a:pt x="18616" y="2293"/>
                  </a:lnTo>
                  <a:lnTo>
                    <a:pt x="18259" y="1975"/>
                  </a:lnTo>
                  <a:lnTo>
                    <a:pt x="17679" y="1741"/>
                  </a:lnTo>
                  <a:lnTo>
                    <a:pt x="17567" y="1529"/>
                  </a:lnTo>
                  <a:lnTo>
                    <a:pt x="16987" y="1741"/>
                  </a:lnTo>
                  <a:lnTo>
                    <a:pt x="16741" y="1741"/>
                  </a:lnTo>
                  <a:lnTo>
                    <a:pt x="16384" y="1741"/>
                  </a:lnTo>
                  <a:lnTo>
                    <a:pt x="16049" y="2293"/>
                  </a:lnTo>
                  <a:lnTo>
                    <a:pt x="16049" y="2845"/>
                  </a:lnTo>
                  <a:lnTo>
                    <a:pt x="16049" y="3376"/>
                  </a:lnTo>
                  <a:lnTo>
                    <a:pt x="15603" y="3376"/>
                  </a:lnTo>
                  <a:lnTo>
                    <a:pt x="15603" y="3715"/>
                  </a:lnTo>
                  <a:lnTo>
                    <a:pt x="15469" y="3715"/>
                  </a:lnTo>
                  <a:lnTo>
                    <a:pt x="15134" y="3503"/>
                  </a:lnTo>
                  <a:lnTo>
                    <a:pt x="14688" y="3376"/>
                  </a:lnTo>
                  <a:lnTo>
                    <a:pt x="14554" y="3503"/>
                  </a:lnTo>
                  <a:lnTo>
                    <a:pt x="14085" y="3503"/>
                  </a:lnTo>
                  <a:lnTo>
                    <a:pt x="13638" y="3503"/>
                  </a:lnTo>
                  <a:lnTo>
                    <a:pt x="13058" y="2951"/>
                  </a:lnTo>
                  <a:lnTo>
                    <a:pt x="12455" y="2845"/>
                  </a:lnTo>
                  <a:lnTo>
                    <a:pt x="12232" y="2845"/>
                  </a:lnTo>
                  <a:lnTo>
                    <a:pt x="12455" y="3163"/>
                  </a:lnTo>
                  <a:lnTo>
                    <a:pt x="12143" y="2951"/>
                  </a:lnTo>
                  <a:lnTo>
                    <a:pt x="12143" y="3163"/>
                  </a:lnTo>
                  <a:lnTo>
                    <a:pt x="11674" y="3163"/>
                  </a:lnTo>
                  <a:lnTo>
                    <a:pt x="11674" y="3503"/>
                  </a:lnTo>
                  <a:lnTo>
                    <a:pt x="11674" y="3843"/>
                  </a:lnTo>
                  <a:lnTo>
                    <a:pt x="11897" y="4055"/>
                  </a:lnTo>
                  <a:lnTo>
                    <a:pt x="11674" y="4289"/>
                  </a:lnTo>
                  <a:lnTo>
                    <a:pt x="10960" y="4055"/>
                  </a:lnTo>
                  <a:lnTo>
                    <a:pt x="10402" y="3843"/>
                  </a:lnTo>
                  <a:lnTo>
                    <a:pt x="10268" y="4055"/>
                  </a:lnTo>
                  <a:lnTo>
                    <a:pt x="10268" y="4374"/>
                  </a:lnTo>
                  <a:lnTo>
                    <a:pt x="10268" y="4713"/>
                  </a:lnTo>
                  <a:lnTo>
                    <a:pt x="9710" y="4607"/>
                  </a:lnTo>
                  <a:lnTo>
                    <a:pt x="9219" y="4713"/>
                  </a:lnTo>
                  <a:lnTo>
                    <a:pt x="9219" y="5159"/>
                  </a:lnTo>
                  <a:lnTo>
                    <a:pt x="8884" y="5499"/>
                  </a:lnTo>
                  <a:lnTo>
                    <a:pt x="9129" y="6030"/>
                  </a:lnTo>
                  <a:lnTo>
                    <a:pt x="8884" y="6157"/>
                  </a:lnTo>
                  <a:lnTo>
                    <a:pt x="8304" y="6921"/>
                  </a:lnTo>
                  <a:lnTo>
                    <a:pt x="8304" y="7240"/>
                  </a:lnTo>
                  <a:lnTo>
                    <a:pt x="7857" y="7580"/>
                  </a:lnTo>
                  <a:lnTo>
                    <a:pt x="7857" y="8662"/>
                  </a:lnTo>
                  <a:lnTo>
                    <a:pt x="7612" y="9321"/>
                  </a:lnTo>
                  <a:lnTo>
                    <a:pt x="7254" y="10106"/>
                  </a:lnTo>
                  <a:lnTo>
                    <a:pt x="7612" y="10318"/>
                  </a:lnTo>
                  <a:lnTo>
                    <a:pt x="7612" y="10446"/>
                  </a:lnTo>
                  <a:lnTo>
                    <a:pt x="7612" y="10977"/>
                  </a:lnTo>
                  <a:lnTo>
                    <a:pt x="6808" y="10743"/>
                  </a:lnTo>
                  <a:lnTo>
                    <a:pt x="6473" y="10977"/>
                  </a:lnTo>
                  <a:lnTo>
                    <a:pt x="5893" y="11529"/>
                  </a:lnTo>
                  <a:lnTo>
                    <a:pt x="5893" y="12081"/>
                  </a:lnTo>
                  <a:lnTo>
                    <a:pt x="6116" y="12399"/>
                  </a:lnTo>
                  <a:lnTo>
                    <a:pt x="5893" y="12739"/>
                  </a:lnTo>
                  <a:lnTo>
                    <a:pt x="6116" y="13524"/>
                  </a:lnTo>
                  <a:lnTo>
                    <a:pt x="6339" y="14480"/>
                  </a:lnTo>
                  <a:lnTo>
                    <a:pt x="6473" y="14713"/>
                  </a:lnTo>
                  <a:lnTo>
                    <a:pt x="6808" y="15053"/>
                  </a:lnTo>
                  <a:lnTo>
                    <a:pt x="6696" y="15372"/>
                  </a:lnTo>
                  <a:lnTo>
                    <a:pt x="6339" y="15605"/>
                  </a:lnTo>
                  <a:lnTo>
                    <a:pt x="6696" y="16263"/>
                  </a:lnTo>
                  <a:lnTo>
                    <a:pt x="6696" y="16688"/>
                  </a:lnTo>
                  <a:lnTo>
                    <a:pt x="6473" y="17240"/>
                  </a:lnTo>
                  <a:lnTo>
                    <a:pt x="6116" y="17240"/>
                  </a:lnTo>
                  <a:lnTo>
                    <a:pt x="6116" y="17346"/>
                  </a:lnTo>
                  <a:lnTo>
                    <a:pt x="5893" y="17558"/>
                  </a:lnTo>
                  <a:lnTo>
                    <a:pt x="5893" y="18556"/>
                  </a:lnTo>
                  <a:lnTo>
                    <a:pt x="5424" y="18429"/>
                  </a:lnTo>
                  <a:lnTo>
                    <a:pt x="4955" y="18132"/>
                  </a:lnTo>
                  <a:lnTo>
                    <a:pt x="4955" y="17346"/>
                  </a:lnTo>
                  <a:lnTo>
                    <a:pt x="4955" y="17240"/>
                  </a:lnTo>
                  <a:lnTo>
                    <a:pt x="4844" y="17346"/>
                  </a:lnTo>
                  <a:lnTo>
                    <a:pt x="4844" y="17686"/>
                  </a:lnTo>
                  <a:lnTo>
                    <a:pt x="4621" y="17686"/>
                  </a:lnTo>
                  <a:lnTo>
                    <a:pt x="4844" y="18132"/>
                  </a:lnTo>
                  <a:lnTo>
                    <a:pt x="4375" y="18556"/>
                  </a:lnTo>
                  <a:lnTo>
                    <a:pt x="4040" y="18217"/>
                  </a:lnTo>
                  <a:lnTo>
                    <a:pt x="3929" y="18429"/>
                  </a:lnTo>
                  <a:lnTo>
                    <a:pt x="4040" y="18556"/>
                  </a:lnTo>
                  <a:lnTo>
                    <a:pt x="3460" y="19342"/>
                  </a:lnTo>
                  <a:lnTo>
                    <a:pt x="3013" y="19873"/>
                  </a:lnTo>
                  <a:lnTo>
                    <a:pt x="1964" y="19979"/>
                  </a:lnTo>
                  <a:lnTo>
                    <a:pt x="1272" y="19639"/>
                  </a:lnTo>
                  <a:lnTo>
                    <a:pt x="580" y="19002"/>
                  </a:lnTo>
                  <a:lnTo>
                    <a:pt x="580" y="18556"/>
                  </a:lnTo>
                  <a:lnTo>
                    <a:pt x="1049" y="18769"/>
                  </a:lnTo>
                  <a:lnTo>
                    <a:pt x="915" y="18429"/>
                  </a:lnTo>
                  <a:lnTo>
                    <a:pt x="1049" y="17898"/>
                  </a:lnTo>
                  <a:lnTo>
                    <a:pt x="915" y="17898"/>
                  </a:lnTo>
                  <a:lnTo>
                    <a:pt x="692" y="18132"/>
                  </a:lnTo>
                  <a:lnTo>
                    <a:pt x="357" y="18429"/>
                  </a:lnTo>
                  <a:lnTo>
                    <a:pt x="89" y="18132"/>
                  </a:lnTo>
                  <a:lnTo>
                    <a:pt x="580" y="17558"/>
                  </a:lnTo>
                  <a:lnTo>
                    <a:pt x="692" y="17558"/>
                  </a:lnTo>
                  <a:lnTo>
                    <a:pt x="915" y="17346"/>
                  </a:lnTo>
                  <a:lnTo>
                    <a:pt x="692" y="17346"/>
                  </a:lnTo>
                  <a:lnTo>
                    <a:pt x="1049" y="17028"/>
                  </a:lnTo>
                  <a:lnTo>
                    <a:pt x="1607" y="16476"/>
                  </a:lnTo>
                  <a:lnTo>
                    <a:pt x="915" y="16688"/>
                  </a:lnTo>
                  <a:lnTo>
                    <a:pt x="692" y="17028"/>
                  </a:lnTo>
                  <a:lnTo>
                    <a:pt x="580" y="16688"/>
                  </a:lnTo>
                  <a:lnTo>
                    <a:pt x="357" y="17028"/>
                  </a:lnTo>
                  <a:lnTo>
                    <a:pt x="357" y="16476"/>
                  </a:lnTo>
                  <a:lnTo>
                    <a:pt x="89" y="15924"/>
                  </a:lnTo>
                  <a:lnTo>
                    <a:pt x="89" y="15605"/>
                  </a:lnTo>
                  <a:lnTo>
                    <a:pt x="1272" y="15605"/>
                  </a:lnTo>
                  <a:lnTo>
                    <a:pt x="1964" y="15605"/>
                  </a:lnTo>
                  <a:lnTo>
                    <a:pt x="2188" y="15372"/>
                  </a:lnTo>
                  <a:lnTo>
                    <a:pt x="1964" y="15265"/>
                  </a:lnTo>
                  <a:lnTo>
                    <a:pt x="1964" y="15372"/>
                  </a:lnTo>
                  <a:lnTo>
                    <a:pt x="1607" y="15372"/>
                  </a:lnTo>
                  <a:lnTo>
                    <a:pt x="1272" y="15372"/>
                  </a:lnTo>
                  <a:lnTo>
                    <a:pt x="357" y="15372"/>
                  </a:lnTo>
                  <a:lnTo>
                    <a:pt x="89" y="15265"/>
                  </a:lnTo>
                  <a:lnTo>
                    <a:pt x="89" y="15053"/>
                  </a:lnTo>
                  <a:lnTo>
                    <a:pt x="357" y="14926"/>
                  </a:lnTo>
                  <a:lnTo>
                    <a:pt x="0" y="14713"/>
                  </a:lnTo>
                  <a:lnTo>
                    <a:pt x="357" y="14480"/>
                  </a:lnTo>
                  <a:lnTo>
                    <a:pt x="1049" y="14480"/>
                  </a:lnTo>
                  <a:lnTo>
                    <a:pt x="1272" y="14480"/>
                  </a:lnTo>
                  <a:lnTo>
                    <a:pt x="692" y="14161"/>
                  </a:lnTo>
                  <a:lnTo>
                    <a:pt x="89" y="14161"/>
                  </a:lnTo>
                  <a:lnTo>
                    <a:pt x="89" y="13949"/>
                  </a:lnTo>
                  <a:lnTo>
                    <a:pt x="580" y="13949"/>
                  </a:lnTo>
                  <a:lnTo>
                    <a:pt x="915" y="13822"/>
                  </a:lnTo>
                  <a:lnTo>
                    <a:pt x="1607" y="13609"/>
                  </a:lnTo>
                  <a:lnTo>
                    <a:pt x="1607" y="13822"/>
                  </a:lnTo>
                  <a:lnTo>
                    <a:pt x="1830" y="13822"/>
                  </a:lnTo>
                  <a:lnTo>
                    <a:pt x="1607" y="13524"/>
                  </a:lnTo>
                  <a:lnTo>
                    <a:pt x="915" y="13524"/>
                  </a:lnTo>
                  <a:lnTo>
                    <a:pt x="915" y="13270"/>
                  </a:lnTo>
                  <a:lnTo>
                    <a:pt x="1607" y="13057"/>
                  </a:lnTo>
                  <a:lnTo>
                    <a:pt x="1830" y="13270"/>
                  </a:lnTo>
                  <a:lnTo>
                    <a:pt x="2411" y="12951"/>
                  </a:lnTo>
                  <a:lnTo>
                    <a:pt x="1607" y="12951"/>
                  </a:lnTo>
                  <a:lnTo>
                    <a:pt x="1607" y="12739"/>
                  </a:lnTo>
                  <a:lnTo>
                    <a:pt x="2188" y="12951"/>
                  </a:lnTo>
                  <a:lnTo>
                    <a:pt x="2768" y="13057"/>
                  </a:lnTo>
                  <a:lnTo>
                    <a:pt x="2411" y="12739"/>
                  </a:lnTo>
                  <a:lnTo>
                    <a:pt x="2545" y="12611"/>
                  </a:lnTo>
                  <a:lnTo>
                    <a:pt x="3103" y="12951"/>
                  </a:lnTo>
                  <a:lnTo>
                    <a:pt x="3013" y="12611"/>
                  </a:lnTo>
                  <a:lnTo>
                    <a:pt x="2768" y="12399"/>
                  </a:lnTo>
                  <a:lnTo>
                    <a:pt x="3013" y="12399"/>
                  </a:lnTo>
                  <a:lnTo>
                    <a:pt x="3013" y="12081"/>
                  </a:lnTo>
                  <a:lnTo>
                    <a:pt x="3929" y="11635"/>
                  </a:lnTo>
                  <a:lnTo>
                    <a:pt x="4040" y="12081"/>
                  </a:lnTo>
                  <a:lnTo>
                    <a:pt x="4844" y="11868"/>
                  </a:lnTo>
                  <a:lnTo>
                    <a:pt x="5201" y="11316"/>
                  </a:lnTo>
                  <a:lnTo>
                    <a:pt x="5201" y="11189"/>
                  </a:lnTo>
                  <a:lnTo>
                    <a:pt x="5201" y="10977"/>
                  </a:lnTo>
                  <a:lnTo>
                    <a:pt x="4844" y="11316"/>
                  </a:lnTo>
                  <a:lnTo>
                    <a:pt x="4286" y="11868"/>
                  </a:lnTo>
                  <a:lnTo>
                    <a:pt x="3683" y="11529"/>
                  </a:lnTo>
                  <a:lnTo>
                    <a:pt x="4286" y="11189"/>
                  </a:lnTo>
                  <a:lnTo>
                    <a:pt x="4286" y="10977"/>
                  </a:lnTo>
                  <a:lnTo>
                    <a:pt x="4844" y="10318"/>
                  </a:lnTo>
                  <a:lnTo>
                    <a:pt x="5201" y="10446"/>
                  </a:lnTo>
                  <a:lnTo>
                    <a:pt x="5424" y="10106"/>
                  </a:lnTo>
                  <a:lnTo>
                    <a:pt x="5201" y="10106"/>
                  </a:lnTo>
                  <a:lnTo>
                    <a:pt x="5558" y="9533"/>
                  </a:lnTo>
                  <a:lnTo>
                    <a:pt x="5781" y="9214"/>
                  </a:lnTo>
                  <a:lnTo>
                    <a:pt x="6116" y="9321"/>
                  </a:lnTo>
                  <a:lnTo>
                    <a:pt x="6339" y="9002"/>
                  </a:lnTo>
                  <a:lnTo>
                    <a:pt x="5893" y="9002"/>
                  </a:lnTo>
                  <a:lnTo>
                    <a:pt x="5893" y="8896"/>
                  </a:lnTo>
                  <a:lnTo>
                    <a:pt x="5781" y="9002"/>
                  </a:lnTo>
                  <a:lnTo>
                    <a:pt x="5781" y="8450"/>
                  </a:lnTo>
                  <a:lnTo>
                    <a:pt x="6116" y="8662"/>
                  </a:lnTo>
                  <a:lnTo>
                    <a:pt x="5893" y="8450"/>
                  </a:lnTo>
                  <a:lnTo>
                    <a:pt x="6116" y="8004"/>
                  </a:lnTo>
                  <a:lnTo>
                    <a:pt x="6473" y="8004"/>
                  </a:lnTo>
                  <a:lnTo>
                    <a:pt x="6339" y="7580"/>
                  </a:lnTo>
                  <a:lnTo>
                    <a:pt x="7254" y="7452"/>
                  </a:lnTo>
                  <a:lnTo>
                    <a:pt x="7254" y="7240"/>
                  </a:lnTo>
                  <a:lnTo>
                    <a:pt x="6339" y="7452"/>
                  </a:lnTo>
                  <a:lnTo>
                    <a:pt x="6339" y="6921"/>
                  </a:lnTo>
                  <a:lnTo>
                    <a:pt x="6696" y="6369"/>
                  </a:lnTo>
                  <a:lnTo>
                    <a:pt x="7031" y="6030"/>
                  </a:lnTo>
                  <a:lnTo>
                    <a:pt x="8214" y="6030"/>
                  </a:lnTo>
                  <a:lnTo>
                    <a:pt x="8214" y="5817"/>
                  </a:lnTo>
                  <a:lnTo>
                    <a:pt x="7254" y="5817"/>
                  </a:lnTo>
                  <a:lnTo>
                    <a:pt x="7857" y="5499"/>
                  </a:lnTo>
                  <a:lnTo>
                    <a:pt x="7969" y="5499"/>
                  </a:lnTo>
                  <a:lnTo>
                    <a:pt x="8214" y="5711"/>
                  </a:lnTo>
                  <a:lnTo>
                    <a:pt x="8214" y="5499"/>
                  </a:lnTo>
                  <a:lnTo>
                    <a:pt x="7969" y="5244"/>
                  </a:lnTo>
                  <a:lnTo>
                    <a:pt x="8214" y="5159"/>
                  </a:lnTo>
                  <a:lnTo>
                    <a:pt x="7857" y="5244"/>
                  </a:lnTo>
                  <a:lnTo>
                    <a:pt x="7612" y="5159"/>
                  </a:lnTo>
                  <a:lnTo>
                    <a:pt x="8214" y="4926"/>
                  </a:lnTo>
                  <a:lnTo>
                    <a:pt x="8304" y="4926"/>
                  </a:lnTo>
                  <a:lnTo>
                    <a:pt x="8304" y="4713"/>
                  </a:lnTo>
                  <a:lnTo>
                    <a:pt x="8772" y="4713"/>
                  </a:lnTo>
                  <a:lnTo>
                    <a:pt x="8772" y="4926"/>
                  </a:lnTo>
                  <a:lnTo>
                    <a:pt x="8884" y="4713"/>
                  </a:lnTo>
                  <a:lnTo>
                    <a:pt x="8772" y="4713"/>
                  </a:lnTo>
                  <a:lnTo>
                    <a:pt x="8884" y="4289"/>
                  </a:lnTo>
                  <a:lnTo>
                    <a:pt x="9219" y="4289"/>
                  </a:lnTo>
                  <a:lnTo>
                    <a:pt x="9710" y="4289"/>
                  </a:lnTo>
                  <a:lnTo>
                    <a:pt x="9710" y="4055"/>
                  </a:lnTo>
                  <a:lnTo>
                    <a:pt x="9219" y="4289"/>
                  </a:lnTo>
                  <a:lnTo>
                    <a:pt x="8884" y="4289"/>
                  </a:lnTo>
                  <a:lnTo>
                    <a:pt x="9129" y="3843"/>
                  </a:lnTo>
                  <a:lnTo>
                    <a:pt x="9219" y="3843"/>
                  </a:lnTo>
                  <a:lnTo>
                    <a:pt x="9710" y="3503"/>
                  </a:lnTo>
                  <a:lnTo>
                    <a:pt x="9710" y="3376"/>
                  </a:lnTo>
                  <a:lnTo>
                    <a:pt x="9821" y="3163"/>
                  </a:lnTo>
                  <a:lnTo>
                    <a:pt x="9710" y="3163"/>
                  </a:lnTo>
                  <a:lnTo>
                    <a:pt x="9219" y="3376"/>
                  </a:lnTo>
                  <a:lnTo>
                    <a:pt x="9129" y="3163"/>
                  </a:lnTo>
                  <a:lnTo>
                    <a:pt x="9219" y="2845"/>
                  </a:lnTo>
                  <a:lnTo>
                    <a:pt x="10402" y="2633"/>
                  </a:lnTo>
                  <a:lnTo>
                    <a:pt x="10737" y="2951"/>
                  </a:lnTo>
                  <a:lnTo>
                    <a:pt x="10960" y="2951"/>
                  </a:lnTo>
                  <a:lnTo>
                    <a:pt x="10960" y="2845"/>
                  </a:lnTo>
                  <a:lnTo>
                    <a:pt x="10625" y="2845"/>
                  </a:lnTo>
                  <a:lnTo>
                    <a:pt x="10402" y="2420"/>
                  </a:lnTo>
                  <a:lnTo>
                    <a:pt x="10960" y="2081"/>
                  </a:lnTo>
                  <a:lnTo>
                    <a:pt x="11183" y="2633"/>
                  </a:lnTo>
                  <a:lnTo>
                    <a:pt x="11183" y="2293"/>
                  </a:lnTo>
                  <a:lnTo>
                    <a:pt x="11317" y="2081"/>
                  </a:lnTo>
                  <a:lnTo>
                    <a:pt x="11540" y="2845"/>
                  </a:lnTo>
                  <a:lnTo>
                    <a:pt x="11674" y="2845"/>
                  </a:lnTo>
                  <a:lnTo>
                    <a:pt x="11897" y="2633"/>
                  </a:lnTo>
                  <a:lnTo>
                    <a:pt x="11674" y="2293"/>
                  </a:lnTo>
                  <a:lnTo>
                    <a:pt x="12143" y="2081"/>
                  </a:lnTo>
                  <a:lnTo>
                    <a:pt x="12232" y="1975"/>
                  </a:lnTo>
                  <a:lnTo>
                    <a:pt x="12813" y="2293"/>
                  </a:lnTo>
                  <a:lnTo>
                    <a:pt x="12813" y="1741"/>
                  </a:lnTo>
                  <a:lnTo>
                    <a:pt x="12455" y="1741"/>
                  </a:lnTo>
                  <a:lnTo>
                    <a:pt x="12143" y="1423"/>
                  </a:lnTo>
                  <a:lnTo>
                    <a:pt x="12701" y="1423"/>
                  </a:lnTo>
                  <a:lnTo>
                    <a:pt x="13415" y="1423"/>
                  </a:lnTo>
                  <a:lnTo>
                    <a:pt x="13638" y="1529"/>
                  </a:lnTo>
                  <a:lnTo>
                    <a:pt x="13973" y="1210"/>
                  </a:lnTo>
                  <a:lnTo>
                    <a:pt x="13973" y="637"/>
                  </a:lnTo>
                  <a:lnTo>
                    <a:pt x="14330" y="1083"/>
                  </a:lnTo>
                  <a:lnTo>
                    <a:pt x="14554" y="870"/>
                  </a:lnTo>
                  <a:lnTo>
                    <a:pt x="14330" y="637"/>
                  </a:lnTo>
                  <a:lnTo>
                    <a:pt x="14554" y="297"/>
                  </a:lnTo>
                  <a:lnTo>
                    <a:pt x="15134" y="297"/>
                  </a:lnTo>
                  <a:lnTo>
                    <a:pt x="15469" y="297"/>
                  </a:lnTo>
                  <a:lnTo>
                    <a:pt x="15134" y="870"/>
                  </a:lnTo>
                  <a:lnTo>
                    <a:pt x="15134" y="1423"/>
                  </a:lnTo>
                  <a:lnTo>
                    <a:pt x="15246" y="1529"/>
                  </a:lnTo>
                  <a:lnTo>
                    <a:pt x="15246" y="1210"/>
                  </a:lnTo>
                  <a:lnTo>
                    <a:pt x="16049" y="297"/>
                  </a:lnTo>
                  <a:lnTo>
                    <a:pt x="16049" y="637"/>
                  </a:lnTo>
                  <a:lnTo>
                    <a:pt x="16161" y="1083"/>
                  </a:lnTo>
                  <a:lnTo>
                    <a:pt x="16384" y="870"/>
                  </a:lnTo>
                  <a:lnTo>
                    <a:pt x="16518" y="637"/>
                  </a:lnTo>
                  <a:lnTo>
                    <a:pt x="16741" y="552"/>
                  </a:lnTo>
                  <a:lnTo>
                    <a:pt x="16384" y="297"/>
                  </a:lnTo>
                  <a:lnTo>
                    <a:pt x="16518" y="0"/>
                  </a:lnTo>
                  <a:lnTo>
                    <a:pt x="17098" y="0"/>
                  </a:lnTo>
                  <a:lnTo>
                    <a:pt x="17567" y="85"/>
                  </a:lnTo>
                  <a:lnTo>
                    <a:pt x="17567" y="297"/>
                  </a:lnTo>
                  <a:lnTo>
                    <a:pt x="17098" y="552"/>
                  </a:lnTo>
                  <a:lnTo>
                    <a:pt x="17567" y="637"/>
                  </a:lnTo>
                  <a:lnTo>
                    <a:pt x="17098" y="870"/>
                  </a:lnTo>
                  <a:lnTo>
                    <a:pt x="17567" y="870"/>
                  </a:lnTo>
                  <a:lnTo>
                    <a:pt x="17902" y="297"/>
                  </a:lnTo>
                  <a:lnTo>
                    <a:pt x="18013" y="297"/>
                  </a:lnTo>
                  <a:lnTo>
                    <a:pt x="18259" y="552"/>
                  </a:lnTo>
                  <a:lnTo>
                    <a:pt x="18482" y="297"/>
                  </a:lnTo>
                  <a:lnTo>
                    <a:pt x="19063" y="637"/>
                  </a:lnTo>
                  <a:lnTo>
                    <a:pt x="18839" y="637"/>
                  </a:lnTo>
                  <a:lnTo>
                    <a:pt x="19174" y="637"/>
                  </a:lnTo>
                  <a:lnTo>
                    <a:pt x="19531" y="1083"/>
                  </a:lnTo>
                  <a:lnTo>
                    <a:pt x="19063" y="1423"/>
                  </a:lnTo>
                  <a:lnTo>
                    <a:pt x="17902" y="1423"/>
                  </a:lnTo>
                  <a:lnTo>
                    <a:pt x="18482" y="1529"/>
                  </a:lnTo>
                  <a:lnTo>
                    <a:pt x="18839" y="1975"/>
                  </a:lnTo>
                  <a:lnTo>
                    <a:pt x="19063" y="1741"/>
                  </a:lnTo>
                  <a:lnTo>
                    <a:pt x="19397" y="1741"/>
                  </a:lnTo>
                  <a:lnTo>
                    <a:pt x="19754" y="1975"/>
                  </a:lnTo>
                  <a:lnTo>
                    <a:pt x="19978" y="2081"/>
                  </a:lnTo>
                  <a:lnTo>
                    <a:pt x="19531" y="208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0" name="Freeform 34">
              <a:extLst>
                <a:ext uri="{FF2B5EF4-FFF2-40B4-BE49-F238E27FC236}">
                  <a16:creationId xmlns:a16="http://schemas.microsoft.com/office/drawing/2014/main" id="{478846C7-8BD3-4FA3-AC32-41D04EB2AA0B}"/>
                </a:ext>
              </a:extLst>
            </p:cNvPr>
            <p:cNvSpPr>
              <a:spLocks/>
            </p:cNvSpPr>
            <p:nvPr/>
          </p:nvSpPr>
          <p:spPr bwMode="auto">
            <a:xfrm>
              <a:off x="3243" y="1404"/>
              <a:ext cx="19" cy="16"/>
            </a:xfrm>
            <a:custGeom>
              <a:avLst/>
              <a:gdLst>
                <a:gd name="T0" fmla="*/ 2 w 20000"/>
                <a:gd name="T1" fmla="*/ 16 h 20000"/>
                <a:gd name="T2" fmla="*/ 0 w 20000"/>
                <a:gd name="T3" fmla="*/ 10 h 20000"/>
                <a:gd name="T4" fmla="*/ 8 w 20000"/>
                <a:gd name="T5" fmla="*/ 0 h 20000"/>
                <a:gd name="T6" fmla="*/ 13 w 20000"/>
                <a:gd name="T7" fmla="*/ 6 h 20000"/>
                <a:gd name="T8" fmla="*/ 17 w 20000"/>
                <a:gd name="T9" fmla="*/ 0 h 20000"/>
                <a:gd name="T10" fmla="*/ 19 w 20000"/>
                <a:gd name="T11" fmla="*/ 6 h 20000"/>
                <a:gd name="T12" fmla="*/ 8 w 20000"/>
                <a:gd name="T13" fmla="*/ 14 h 20000"/>
                <a:gd name="T14" fmla="*/ 6 w 20000"/>
                <a:gd name="T15" fmla="*/ 16 h 20000"/>
                <a:gd name="T16" fmla="*/ 2 w 20000"/>
                <a:gd name="T17" fmla="*/ 16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702" y="19524"/>
                  </a:moveTo>
                  <a:lnTo>
                    <a:pt x="0" y="11905"/>
                  </a:lnTo>
                  <a:lnTo>
                    <a:pt x="8511" y="0"/>
                  </a:lnTo>
                  <a:lnTo>
                    <a:pt x="13191" y="7143"/>
                  </a:lnTo>
                  <a:lnTo>
                    <a:pt x="17447" y="0"/>
                  </a:lnTo>
                  <a:lnTo>
                    <a:pt x="19574" y="7143"/>
                  </a:lnTo>
                  <a:lnTo>
                    <a:pt x="8511" y="17143"/>
                  </a:lnTo>
                  <a:lnTo>
                    <a:pt x="6809" y="19524"/>
                  </a:lnTo>
                  <a:lnTo>
                    <a:pt x="1702"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1" name="Freeform 35">
              <a:extLst>
                <a:ext uri="{FF2B5EF4-FFF2-40B4-BE49-F238E27FC236}">
                  <a16:creationId xmlns:a16="http://schemas.microsoft.com/office/drawing/2014/main" id="{CE683159-2330-4DA1-A337-1614CA63E74C}"/>
                </a:ext>
              </a:extLst>
            </p:cNvPr>
            <p:cNvSpPr>
              <a:spLocks/>
            </p:cNvSpPr>
            <p:nvPr/>
          </p:nvSpPr>
          <p:spPr bwMode="auto">
            <a:xfrm>
              <a:off x="3232" y="1402"/>
              <a:ext cx="11" cy="12"/>
            </a:xfrm>
            <a:custGeom>
              <a:avLst/>
              <a:gdLst>
                <a:gd name="T0" fmla="*/ 6 w 20000"/>
                <a:gd name="T1" fmla="*/ 12 h 20000"/>
                <a:gd name="T2" fmla="*/ 2 w 20000"/>
                <a:gd name="T3" fmla="*/ 12 h 20000"/>
                <a:gd name="T4" fmla="*/ 11 w 20000"/>
                <a:gd name="T5" fmla="*/ 8 h 20000"/>
                <a:gd name="T6" fmla="*/ 6 w 20000"/>
                <a:gd name="T7" fmla="*/ 8 h 20000"/>
                <a:gd name="T8" fmla="*/ 0 w 20000"/>
                <a:gd name="T9" fmla="*/ 12 h 20000"/>
                <a:gd name="T10" fmla="*/ 0 w 20000"/>
                <a:gd name="T11" fmla="*/ 6 h 20000"/>
                <a:gd name="T12" fmla="*/ 6 w 20000"/>
                <a:gd name="T13" fmla="*/ 6 h 20000"/>
                <a:gd name="T14" fmla="*/ 6 w 20000"/>
                <a:gd name="T15" fmla="*/ 0 h 20000"/>
                <a:gd name="T16" fmla="*/ 11 w 20000"/>
                <a:gd name="T17" fmla="*/ 2 h 20000"/>
                <a:gd name="T18" fmla="*/ 11 w 20000"/>
                <a:gd name="T19" fmla="*/ 8 h 20000"/>
                <a:gd name="T20" fmla="*/ 6 w 20000"/>
                <a:gd name="T21" fmla="*/ 12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1429" y="19375"/>
                  </a:moveTo>
                  <a:lnTo>
                    <a:pt x="4286" y="19375"/>
                  </a:lnTo>
                  <a:lnTo>
                    <a:pt x="19286" y="13125"/>
                  </a:lnTo>
                  <a:lnTo>
                    <a:pt x="11429" y="13125"/>
                  </a:lnTo>
                  <a:lnTo>
                    <a:pt x="0" y="19375"/>
                  </a:lnTo>
                  <a:lnTo>
                    <a:pt x="0" y="9375"/>
                  </a:lnTo>
                  <a:lnTo>
                    <a:pt x="11429" y="9375"/>
                  </a:lnTo>
                  <a:lnTo>
                    <a:pt x="11429" y="0"/>
                  </a:lnTo>
                  <a:lnTo>
                    <a:pt x="19286" y="3750"/>
                  </a:lnTo>
                  <a:lnTo>
                    <a:pt x="19286" y="13125"/>
                  </a:lnTo>
                  <a:lnTo>
                    <a:pt x="11429"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2" name="Freeform 36">
              <a:extLst>
                <a:ext uri="{FF2B5EF4-FFF2-40B4-BE49-F238E27FC236}">
                  <a16:creationId xmlns:a16="http://schemas.microsoft.com/office/drawing/2014/main" id="{16AC8C8C-6EAF-4D21-937E-9062EB5F0026}"/>
                </a:ext>
              </a:extLst>
            </p:cNvPr>
            <p:cNvSpPr>
              <a:spLocks/>
            </p:cNvSpPr>
            <p:nvPr/>
          </p:nvSpPr>
          <p:spPr bwMode="auto">
            <a:xfrm>
              <a:off x="3185" y="1936"/>
              <a:ext cx="124" cy="58"/>
            </a:xfrm>
            <a:custGeom>
              <a:avLst/>
              <a:gdLst>
                <a:gd name="T0" fmla="*/ 66 w 20000"/>
                <a:gd name="T1" fmla="*/ 6 h 20000"/>
                <a:gd name="T2" fmla="*/ 76 w 20000"/>
                <a:gd name="T3" fmla="*/ 10 h 20000"/>
                <a:gd name="T4" fmla="*/ 82 w 20000"/>
                <a:gd name="T5" fmla="*/ 10 h 20000"/>
                <a:gd name="T6" fmla="*/ 91 w 20000"/>
                <a:gd name="T7" fmla="*/ 0 h 20000"/>
                <a:gd name="T8" fmla="*/ 101 w 20000"/>
                <a:gd name="T9" fmla="*/ 4 h 20000"/>
                <a:gd name="T10" fmla="*/ 117 w 20000"/>
                <a:gd name="T11" fmla="*/ 6 h 20000"/>
                <a:gd name="T12" fmla="*/ 117 w 20000"/>
                <a:gd name="T13" fmla="*/ 16 h 20000"/>
                <a:gd name="T14" fmla="*/ 124 w 20000"/>
                <a:gd name="T15" fmla="*/ 23 h 20000"/>
                <a:gd name="T16" fmla="*/ 124 w 20000"/>
                <a:gd name="T17" fmla="*/ 27 h 20000"/>
                <a:gd name="T18" fmla="*/ 120 w 20000"/>
                <a:gd name="T19" fmla="*/ 31 h 20000"/>
                <a:gd name="T20" fmla="*/ 113 w 20000"/>
                <a:gd name="T21" fmla="*/ 31 h 20000"/>
                <a:gd name="T22" fmla="*/ 109 w 20000"/>
                <a:gd name="T23" fmla="*/ 31 h 20000"/>
                <a:gd name="T24" fmla="*/ 113 w 20000"/>
                <a:gd name="T25" fmla="*/ 33 h 20000"/>
                <a:gd name="T26" fmla="*/ 113 w 20000"/>
                <a:gd name="T27" fmla="*/ 47 h 20000"/>
                <a:gd name="T28" fmla="*/ 107 w 20000"/>
                <a:gd name="T29" fmla="*/ 50 h 20000"/>
                <a:gd name="T30" fmla="*/ 107 w 20000"/>
                <a:gd name="T31" fmla="*/ 54 h 20000"/>
                <a:gd name="T32" fmla="*/ 101 w 20000"/>
                <a:gd name="T33" fmla="*/ 54 h 20000"/>
                <a:gd name="T34" fmla="*/ 82 w 20000"/>
                <a:gd name="T35" fmla="*/ 58 h 20000"/>
                <a:gd name="T36" fmla="*/ 66 w 20000"/>
                <a:gd name="T37" fmla="*/ 58 h 20000"/>
                <a:gd name="T38" fmla="*/ 64 w 20000"/>
                <a:gd name="T39" fmla="*/ 58 h 20000"/>
                <a:gd name="T40" fmla="*/ 53 w 20000"/>
                <a:gd name="T41" fmla="*/ 50 h 20000"/>
                <a:gd name="T42" fmla="*/ 43 w 20000"/>
                <a:gd name="T43" fmla="*/ 43 h 20000"/>
                <a:gd name="T44" fmla="*/ 37 w 20000"/>
                <a:gd name="T45" fmla="*/ 43 h 20000"/>
                <a:gd name="T46" fmla="*/ 27 w 20000"/>
                <a:gd name="T47" fmla="*/ 43 h 20000"/>
                <a:gd name="T48" fmla="*/ 27 w 20000"/>
                <a:gd name="T49" fmla="*/ 50 h 20000"/>
                <a:gd name="T50" fmla="*/ 16 w 20000"/>
                <a:gd name="T51" fmla="*/ 50 h 20000"/>
                <a:gd name="T52" fmla="*/ 14 w 20000"/>
                <a:gd name="T53" fmla="*/ 50 h 20000"/>
                <a:gd name="T54" fmla="*/ 14 w 20000"/>
                <a:gd name="T55" fmla="*/ 47 h 20000"/>
                <a:gd name="T56" fmla="*/ 6 w 20000"/>
                <a:gd name="T57" fmla="*/ 47 h 20000"/>
                <a:gd name="T58" fmla="*/ 6 w 20000"/>
                <a:gd name="T59" fmla="*/ 43 h 20000"/>
                <a:gd name="T60" fmla="*/ 4 w 20000"/>
                <a:gd name="T61" fmla="*/ 43 h 20000"/>
                <a:gd name="T62" fmla="*/ 0 w 20000"/>
                <a:gd name="T63" fmla="*/ 39 h 20000"/>
                <a:gd name="T64" fmla="*/ 0 w 20000"/>
                <a:gd name="T65" fmla="*/ 37 h 20000"/>
                <a:gd name="T66" fmla="*/ 4 w 20000"/>
                <a:gd name="T67" fmla="*/ 33 h 20000"/>
                <a:gd name="T68" fmla="*/ 14 w 20000"/>
                <a:gd name="T69" fmla="*/ 37 h 20000"/>
                <a:gd name="T70" fmla="*/ 14 w 20000"/>
                <a:gd name="T71" fmla="*/ 33 h 20000"/>
                <a:gd name="T72" fmla="*/ 20 w 20000"/>
                <a:gd name="T73" fmla="*/ 33 h 20000"/>
                <a:gd name="T74" fmla="*/ 23 w 20000"/>
                <a:gd name="T75" fmla="*/ 37 h 20000"/>
                <a:gd name="T76" fmla="*/ 33 w 20000"/>
                <a:gd name="T77" fmla="*/ 33 h 20000"/>
                <a:gd name="T78" fmla="*/ 39 w 20000"/>
                <a:gd name="T79" fmla="*/ 33 h 20000"/>
                <a:gd name="T80" fmla="*/ 43 w 20000"/>
                <a:gd name="T81" fmla="*/ 31 h 20000"/>
                <a:gd name="T82" fmla="*/ 53 w 20000"/>
                <a:gd name="T83" fmla="*/ 31 h 20000"/>
                <a:gd name="T84" fmla="*/ 58 w 20000"/>
                <a:gd name="T85" fmla="*/ 33 h 20000"/>
                <a:gd name="T86" fmla="*/ 53 w 20000"/>
                <a:gd name="T87" fmla="*/ 27 h 20000"/>
                <a:gd name="T88" fmla="*/ 53 w 20000"/>
                <a:gd name="T89" fmla="*/ 16 h 20000"/>
                <a:gd name="T90" fmla="*/ 66 w 20000"/>
                <a:gd name="T91" fmla="*/ 15 h 20000"/>
                <a:gd name="T92" fmla="*/ 66 w 20000"/>
                <a:gd name="T93" fmla="*/ 6 h 200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00"/>
                <a:gd name="T142" fmla="*/ 0 h 20000"/>
                <a:gd name="T143" fmla="*/ 20000 w 20000"/>
                <a:gd name="T144" fmla="*/ 20000 h 200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00" h="20000">
                  <a:moveTo>
                    <a:pt x="10611" y="2192"/>
                  </a:moveTo>
                  <a:lnTo>
                    <a:pt x="12283" y="3562"/>
                  </a:lnTo>
                  <a:lnTo>
                    <a:pt x="13248" y="3562"/>
                  </a:lnTo>
                  <a:lnTo>
                    <a:pt x="14598" y="0"/>
                  </a:lnTo>
                  <a:lnTo>
                    <a:pt x="16270" y="1370"/>
                  </a:lnTo>
                  <a:lnTo>
                    <a:pt x="18907" y="2192"/>
                  </a:lnTo>
                  <a:lnTo>
                    <a:pt x="18907" y="5616"/>
                  </a:lnTo>
                  <a:lnTo>
                    <a:pt x="19936" y="7808"/>
                  </a:lnTo>
                  <a:lnTo>
                    <a:pt x="19936" y="9178"/>
                  </a:lnTo>
                  <a:lnTo>
                    <a:pt x="19293" y="10685"/>
                  </a:lnTo>
                  <a:lnTo>
                    <a:pt x="18264" y="10685"/>
                  </a:lnTo>
                  <a:lnTo>
                    <a:pt x="17621" y="10685"/>
                  </a:lnTo>
                  <a:lnTo>
                    <a:pt x="18264" y="11233"/>
                  </a:lnTo>
                  <a:lnTo>
                    <a:pt x="18264" y="16301"/>
                  </a:lnTo>
                  <a:lnTo>
                    <a:pt x="17299" y="17123"/>
                  </a:lnTo>
                  <a:lnTo>
                    <a:pt x="17299" y="18493"/>
                  </a:lnTo>
                  <a:lnTo>
                    <a:pt x="16270" y="18493"/>
                  </a:lnTo>
                  <a:lnTo>
                    <a:pt x="13248" y="19863"/>
                  </a:lnTo>
                  <a:lnTo>
                    <a:pt x="10611" y="19863"/>
                  </a:lnTo>
                  <a:lnTo>
                    <a:pt x="10354" y="19863"/>
                  </a:lnTo>
                  <a:lnTo>
                    <a:pt x="8617" y="17123"/>
                  </a:lnTo>
                  <a:lnTo>
                    <a:pt x="6945" y="14932"/>
                  </a:lnTo>
                  <a:lnTo>
                    <a:pt x="5981" y="14932"/>
                  </a:lnTo>
                  <a:lnTo>
                    <a:pt x="4309" y="14932"/>
                  </a:lnTo>
                  <a:lnTo>
                    <a:pt x="4309" y="17123"/>
                  </a:lnTo>
                  <a:lnTo>
                    <a:pt x="2637" y="17123"/>
                  </a:lnTo>
                  <a:lnTo>
                    <a:pt x="2315" y="17123"/>
                  </a:lnTo>
                  <a:lnTo>
                    <a:pt x="2315" y="16301"/>
                  </a:lnTo>
                  <a:lnTo>
                    <a:pt x="900" y="16301"/>
                  </a:lnTo>
                  <a:lnTo>
                    <a:pt x="900" y="14932"/>
                  </a:lnTo>
                  <a:lnTo>
                    <a:pt x="643" y="14932"/>
                  </a:lnTo>
                  <a:lnTo>
                    <a:pt x="0" y="13425"/>
                  </a:lnTo>
                  <a:lnTo>
                    <a:pt x="0" y="12877"/>
                  </a:lnTo>
                  <a:lnTo>
                    <a:pt x="643" y="11233"/>
                  </a:lnTo>
                  <a:lnTo>
                    <a:pt x="2315" y="12877"/>
                  </a:lnTo>
                  <a:lnTo>
                    <a:pt x="2315" y="11233"/>
                  </a:lnTo>
                  <a:lnTo>
                    <a:pt x="3280" y="11233"/>
                  </a:lnTo>
                  <a:lnTo>
                    <a:pt x="3666" y="12877"/>
                  </a:lnTo>
                  <a:lnTo>
                    <a:pt x="5273" y="11233"/>
                  </a:lnTo>
                  <a:lnTo>
                    <a:pt x="6302" y="11233"/>
                  </a:lnTo>
                  <a:lnTo>
                    <a:pt x="6945" y="10685"/>
                  </a:lnTo>
                  <a:lnTo>
                    <a:pt x="8617" y="10685"/>
                  </a:lnTo>
                  <a:lnTo>
                    <a:pt x="9325" y="11233"/>
                  </a:lnTo>
                  <a:lnTo>
                    <a:pt x="8617" y="9178"/>
                  </a:lnTo>
                  <a:lnTo>
                    <a:pt x="8617" y="5616"/>
                  </a:lnTo>
                  <a:lnTo>
                    <a:pt x="10611" y="5068"/>
                  </a:lnTo>
                  <a:lnTo>
                    <a:pt x="10611" y="219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3" name="Freeform 37">
              <a:extLst>
                <a:ext uri="{FF2B5EF4-FFF2-40B4-BE49-F238E27FC236}">
                  <a16:creationId xmlns:a16="http://schemas.microsoft.com/office/drawing/2014/main" id="{67B124A8-BDA5-47C6-8A25-4845C3260673}"/>
                </a:ext>
              </a:extLst>
            </p:cNvPr>
            <p:cNvSpPr>
              <a:spLocks/>
            </p:cNvSpPr>
            <p:nvPr/>
          </p:nvSpPr>
          <p:spPr bwMode="auto">
            <a:xfrm>
              <a:off x="3251" y="1795"/>
              <a:ext cx="168" cy="137"/>
            </a:xfrm>
            <a:custGeom>
              <a:avLst/>
              <a:gdLst>
                <a:gd name="T0" fmla="*/ 87 w 20000"/>
                <a:gd name="T1" fmla="*/ 6 h 20000"/>
                <a:gd name="T2" fmla="*/ 140 w 20000"/>
                <a:gd name="T3" fmla="*/ 6 h 20000"/>
                <a:gd name="T4" fmla="*/ 151 w 20000"/>
                <a:gd name="T5" fmla="*/ 25 h 20000"/>
                <a:gd name="T6" fmla="*/ 157 w 20000"/>
                <a:gd name="T7" fmla="*/ 38 h 20000"/>
                <a:gd name="T8" fmla="*/ 161 w 20000"/>
                <a:gd name="T9" fmla="*/ 50 h 20000"/>
                <a:gd name="T10" fmla="*/ 147 w 20000"/>
                <a:gd name="T11" fmla="*/ 58 h 20000"/>
                <a:gd name="T12" fmla="*/ 157 w 20000"/>
                <a:gd name="T13" fmla="*/ 69 h 20000"/>
                <a:gd name="T14" fmla="*/ 161 w 20000"/>
                <a:gd name="T15" fmla="*/ 81 h 20000"/>
                <a:gd name="T16" fmla="*/ 168 w 20000"/>
                <a:gd name="T17" fmla="*/ 93 h 20000"/>
                <a:gd name="T18" fmla="*/ 144 w 20000"/>
                <a:gd name="T19" fmla="*/ 124 h 20000"/>
                <a:gd name="T20" fmla="*/ 147 w 20000"/>
                <a:gd name="T21" fmla="*/ 134 h 20000"/>
                <a:gd name="T22" fmla="*/ 144 w 20000"/>
                <a:gd name="T23" fmla="*/ 137 h 20000"/>
                <a:gd name="T24" fmla="*/ 140 w 20000"/>
                <a:gd name="T25" fmla="*/ 134 h 20000"/>
                <a:gd name="T26" fmla="*/ 130 w 20000"/>
                <a:gd name="T27" fmla="*/ 130 h 20000"/>
                <a:gd name="T28" fmla="*/ 122 w 20000"/>
                <a:gd name="T29" fmla="*/ 128 h 20000"/>
                <a:gd name="T30" fmla="*/ 118 w 20000"/>
                <a:gd name="T31" fmla="*/ 130 h 20000"/>
                <a:gd name="T32" fmla="*/ 112 w 20000"/>
                <a:gd name="T33" fmla="*/ 130 h 20000"/>
                <a:gd name="T34" fmla="*/ 101 w 20000"/>
                <a:gd name="T35" fmla="*/ 134 h 20000"/>
                <a:gd name="T36" fmla="*/ 97 w 20000"/>
                <a:gd name="T37" fmla="*/ 130 h 20000"/>
                <a:gd name="T38" fmla="*/ 95 w 20000"/>
                <a:gd name="T39" fmla="*/ 124 h 20000"/>
                <a:gd name="T40" fmla="*/ 87 w 20000"/>
                <a:gd name="T41" fmla="*/ 128 h 20000"/>
                <a:gd name="T42" fmla="*/ 79 w 20000"/>
                <a:gd name="T43" fmla="*/ 120 h 20000"/>
                <a:gd name="T44" fmla="*/ 79 w 20000"/>
                <a:gd name="T45" fmla="*/ 118 h 20000"/>
                <a:gd name="T46" fmla="*/ 64 w 20000"/>
                <a:gd name="T47" fmla="*/ 114 h 20000"/>
                <a:gd name="T48" fmla="*/ 64 w 20000"/>
                <a:gd name="T49" fmla="*/ 112 h 20000"/>
                <a:gd name="T50" fmla="*/ 58 w 20000"/>
                <a:gd name="T51" fmla="*/ 108 h 20000"/>
                <a:gd name="T52" fmla="*/ 51 w 20000"/>
                <a:gd name="T53" fmla="*/ 112 h 20000"/>
                <a:gd name="T54" fmla="*/ 47 w 20000"/>
                <a:gd name="T55" fmla="*/ 112 h 20000"/>
                <a:gd name="T56" fmla="*/ 42 w 20000"/>
                <a:gd name="T57" fmla="*/ 108 h 20000"/>
                <a:gd name="T58" fmla="*/ 42 w 20000"/>
                <a:gd name="T59" fmla="*/ 103 h 20000"/>
                <a:gd name="T60" fmla="*/ 42 w 20000"/>
                <a:gd name="T61" fmla="*/ 101 h 20000"/>
                <a:gd name="T62" fmla="*/ 38 w 20000"/>
                <a:gd name="T63" fmla="*/ 101 h 20000"/>
                <a:gd name="T64" fmla="*/ 27 w 20000"/>
                <a:gd name="T65" fmla="*/ 97 h 20000"/>
                <a:gd name="T66" fmla="*/ 27 w 20000"/>
                <a:gd name="T67" fmla="*/ 93 h 20000"/>
                <a:gd name="T68" fmla="*/ 21 w 20000"/>
                <a:gd name="T69" fmla="*/ 93 h 20000"/>
                <a:gd name="T70" fmla="*/ 16 w 20000"/>
                <a:gd name="T71" fmla="*/ 93 h 20000"/>
                <a:gd name="T72" fmla="*/ 21 w 20000"/>
                <a:gd name="T73" fmla="*/ 87 h 20000"/>
                <a:gd name="T74" fmla="*/ 16 w 20000"/>
                <a:gd name="T75" fmla="*/ 85 h 20000"/>
                <a:gd name="T76" fmla="*/ 15 w 20000"/>
                <a:gd name="T77" fmla="*/ 75 h 20000"/>
                <a:gd name="T78" fmla="*/ 15 w 20000"/>
                <a:gd name="T79" fmla="*/ 70 h 20000"/>
                <a:gd name="T80" fmla="*/ 10 w 20000"/>
                <a:gd name="T81" fmla="*/ 70 h 20000"/>
                <a:gd name="T82" fmla="*/ 8 w 20000"/>
                <a:gd name="T83" fmla="*/ 60 h 20000"/>
                <a:gd name="T84" fmla="*/ 10 w 20000"/>
                <a:gd name="T85" fmla="*/ 58 h 20000"/>
                <a:gd name="T86" fmla="*/ 0 w 20000"/>
                <a:gd name="T87" fmla="*/ 50 h 20000"/>
                <a:gd name="T88" fmla="*/ 0 w 20000"/>
                <a:gd name="T89" fmla="*/ 48 h 20000"/>
                <a:gd name="T90" fmla="*/ 8 w 20000"/>
                <a:gd name="T91" fmla="*/ 42 h 20000"/>
                <a:gd name="T92" fmla="*/ 4 w 20000"/>
                <a:gd name="T93" fmla="*/ 31 h 20000"/>
                <a:gd name="T94" fmla="*/ 8 w 20000"/>
                <a:gd name="T95" fmla="*/ 27 h 20000"/>
                <a:gd name="T96" fmla="*/ 10 w 20000"/>
                <a:gd name="T97" fmla="*/ 27 h 20000"/>
                <a:gd name="T98" fmla="*/ 10 w 20000"/>
                <a:gd name="T99" fmla="*/ 21 h 20000"/>
                <a:gd name="T100" fmla="*/ 31 w 20000"/>
                <a:gd name="T101" fmla="*/ 15 h 20000"/>
                <a:gd name="T102" fmla="*/ 35 w 20000"/>
                <a:gd name="T103" fmla="*/ 6 h 20000"/>
                <a:gd name="T104" fmla="*/ 42 w 20000"/>
                <a:gd name="T105" fmla="*/ 4 h 20000"/>
                <a:gd name="T106" fmla="*/ 43 w 20000"/>
                <a:gd name="T107" fmla="*/ 4 h 20000"/>
                <a:gd name="T108" fmla="*/ 64 w 20000"/>
                <a:gd name="T109" fmla="*/ 0 h 20000"/>
                <a:gd name="T110" fmla="*/ 69 w 20000"/>
                <a:gd name="T111" fmla="*/ 6 h 20000"/>
                <a:gd name="T112" fmla="*/ 70 w 20000"/>
                <a:gd name="T113" fmla="*/ 11 h 20000"/>
                <a:gd name="T114" fmla="*/ 79 w 20000"/>
                <a:gd name="T115" fmla="*/ 11 h 20000"/>
                <a:gd name="T116" fmla="*/ 85 w 20000"/>
                <a:gd name="T117" fmla="*/ 15 h 20000"/>
                <a:gd name="T118" fmla="*/ 87 w 20000"/>
                <a:gd name="T119" fmla="*/ 6 h 200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00"/>
                <a:gd name="T181" fmla="*/ 0 h 20000"/>
                <a:gd name="T182" fmla="*/ 20000 w 20000"/>
                <a:gd name="T183" fmla="*/ 20000 h 200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00" h="20000">
                  <a:moveTo>
                    <a:pt x="10309" y="933"/>
                  </a:moveTo>
                  <a:lnTo>
                    <a:pt x="16722" y="933"/>
                  </a:lnTo>
                  <a:lnTo>
                    <a:pt x="17957" y="3615"/>
                  </a:lnTo>
                  <a:lnTo>
                    <a:pt x="18670" y="5481"/>
                  </a:lnTo>
                  <a:lnTo>
                    <a:pt x="19192" y="7289"/>
                  </a:lnTo>
                  <a:lnTo>
                    <a:pt x="17482" y="8455"/>
                  </a:lnTo>
                  <a:lnTo>
                    <a:pt x="18670" y="10029"/>
                  </a:lnTo>
                  <a:lnTo>
                    <a:pt x="19192" y="11837"/>
                  </a:lnTo>
                  <a:lnTo>
                    <a:pt x="19952" y="13586"/>
                  </a:lnTo>
                  <a:lnTo>
                    <a:pt x="17197" y="18134"/>
                  </a:lnTo>
                  <a:lnTo>
                    <a:pt x="17482" y="19592"/>
                  </a:lnTo>
                  <a:lnTo>
                    <a:pt x="17197" y="19942"/>
                  </a:lnTo>
                  <a:lnTo>
                    <a:pt x="16722" y="19592"/>
                  </a:lnTo>
                  <a:lnTo>
                    <a:pt x="15487" y="19009"/>
                  </a:lnTo>
                  <a:lnTo>
                    <a:pt x="14489" y="18717"/>
                  </a:lnTo>
                  <a:lnTo>
                    <a:pt x="14014" y="19009"/>
                  </a:lnTo>
                  <a:lnTo>
                    <a:pt x="13302" y="19009"/>
                  </a:lnTo>
                  <a:lnTo>
                    <a:pt x="12067" y="19592"/>
                  </a:lnTo>
                  <a:lnTo>
                    <a:pt x="11591" y="19009"/>
                  </a:lnTo>
                  <a:lnTo>
                    <a:pt x="11306" y="18134"/>
                  </a:lnTo>
                  <a:lnTo>
                    <a:pt x="10309" y="18717"/>
                  </a:lnTo>
                  <a:lnTo>
                    <a:pt x="9359" y="17551"/>
                  </a:lnTo>
                  <a:lnTo>
                    <a:pt x="9359" y="17201"/>
                  </a:lnTo>
                  <a:lnTo>
                    <a:pt x="7601" y="16618"/>
                  </a:lnTo>
                  <a:lnTo>
                    <a:pt x="7601" y="16327"/>
                  </a:lnTo>
                  <a:lnTo>
                    <a:pt x="6888" y="15743"/>
                  </a:lnTo>
                  <a:lnTo>
                    <a:pt x="6128" y="16327"/>
                  </a:lnTo>
                  <a:lnTo>
                    <a:pt x="5653" y="16327"/>
                  </a:lnTo>
                  <a:lnTo>
                    <a:pt x="4941" y="15743"/>
                  </a:lnTo>
                  <a:lnTo>
                    <a:pt x="4941" y="15102"/>
                  </a:lnTo>
                  <a:lnTo>
                    <a:pt x="4941" y="14810"/>
                  </a:lnTo>
                  <a:lnTo>
                    <a:pt x="4466" y="14810"/>
                  </a:lnTo>
                  <a:lnTo>
                    <a:pt x="3230" y="14227"/>
                  </a:lnTo>
                  <a:lnTo>
                    <a:pt x="3230" y="13586"/>
                  </a:lnTo>
                  <a:lnTo>
                    <a:pt x="2470" y="13586"/>
                  </a:lnTo>
                  <a:lnTo>
                    <a:pt x="1948" y="13586"/>
                  </a:lnTo>
                  <a:lnTo>
                    <a:pt x="2470" y="12653"/>
                  </a:lnTo>
                  <a:lnTo>
                    <a:pt x="1948" y="12420"/>
                  </a:lnTo>
                  <a:lnTo>
                    <a:pt x="1758" y="10904"/>
                  </a:lnTo>
                  <a:lnTo>
                    <a:pt x="1758" y="10262"/>
                  </a:lnTo>
                  <a:lnTo>
                    <a:pt x="1235" y="10262"/>
                  </a:lnTo>
                  <a:lnTo>
                    <a:pt x="998" y="8746"/>
                  </a:lnTo>
                  <a:lnTo>
                    <a:pt x="1235" y="8455"/>
                  </a:lnTo>
                  <a:lnTo>
                    <a:pt x="0" y="7289"/>
                  </a:lnTo>
                  <a:lnTo>
                    <a:pt x="0" y="6939"/>
                  </a:lnTo>
                  <a:lnTo>
                    <a:pt x="998" y="6064"/>
                  </a:lnTo>
                  <a:lnTo>
                    <a:pt x="523" y="4548"/>
                  </a:lnTo>
                  <a:lnTo>
                    <a:pt x="998" y="3965"/>
                  </a:lnTo>
                  <a:lnTo>
                    <a:pt x="1235" y="3965"/>
                  </a:lnTo>
                  <a:lnTo>
                    <a:pt x="1235" y="3032"/>
                  </a:lnTo>
                  <a:lnTo>
                    <a:pt x="3705" y="2157"/>
                  </a:lnTo>
                  <a:lnTo>
                    <a:pt x="4181" y="933"/>
                  </a:lnTo>
                  <a:lnTo>
                    <a:pt x="4941" y="641"/>
                  </a:lnTo>
                  <a:lnTo>
                    <a:pt x="5178" y="641"/>
                  </a:lnTo>
                  <a:lnTo>
                    <a:pt x="7601" y="0"/>
                  </a:lnTo>
                  <a:lnTo>
                    <a:pt x="8171" y="933"/>
                  </a:lnTo>
                  <a:lnTo>
                    <a:pt x="8361" y="1574"/>
                  </a:lnTo>
                  <a:lnTo>
                    <a:pt x="9359" y="1574"/>
                  </a:lnTo>
                  <a:lnTo>
                    <a:pt x="10119" y="2157"/>
                  </a:lnTo>
                  <a:lnTo>
                    <a:pt x="10309" y="93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4" name="Freeform 38">
              <a:extLst>
                <a:ext uri="{FF2B5EF4-FFF2-40B4-BE49-F238E27FC236}">
                  <a16:creationId xmlns:a16="http://schemas.microsoft.com/office/drawing/2014/main" id="{E9B56591-1821-45E1-9CF3-B4242C0547F0}"/>
                </a:ext>
              </a:extLst>
            </p:cNvPr>
            <p:cNvSpPr>
              <a:spLocks/>
            </p:cNvSpPr>
            <p:nvPr/>
          </p:nvSpPr>
          <p:spPr bwMode="auto">
            <a:xfrm>
              <a:off x="2863" y="2087"/>
              <a:ext cx="57" cy="110"/>
            </a:xfrm>
            <a:custGeom>
              <a:avLst/>
              <a:gdLst>
                <a:gd name="T0" fmla="*/ 12 w 20000"/>
                <a:gd name="T1" fmla="*/ 0 h 20000"/>
                <a:gd name="T2" fmla="*/ 17 w 20000"/>
                <a:gd name="T3" fmla="*/ 2 h 20000"/>
                <a:gd name="T4" fmla="*/ 23 w 20000"/>
                <a:gd name="T5" fmla="*/ 0 h 20000"/>
                <a:gd name="T6" fmla="*/ 27 w 20000"/>
                <a:gd name="T7" fmla="*/ 6 h 20000"/>
                <a:gd name="T8" fmla="*/ 34 w 20000"/>
                <a:gd name="T9" fmla="*/ 6 h 20000"/>
                <a:gd name="T10" fmla="*/ 40 w 20000"/>
                <a:gd name="T11" fmla="*/ 6 h 20000"/>
                <a:gd name="T12" fmla="*/ 48 w 20000"/>
                <a:gd name="T13" fmla="*/ 6 h 20000"/>
                <a:gd name="T14" fmla="*/ 54 w 20000"/>
                <a:gd name="T15" fmla="*/ 10 h 20000"/>
                <a:gd name="T16" fmla="*/ 57 w 20000"/>
                <a:gd name="T17" fmla="*/ 12 h 20000"/>
                <a:gd name="T18" fmla="*/ 48 w 20000"/>
                <a:gd name="T19" fmla="*/ 27 h 20000"/>
                <a:gd name="T20" fmla="*/ 48 w 20000"/>
                <a:gd name="T21" fmla="*/ 38 h 20000"/>
                <a:gd name="T22" fmla="*/ 44 w 20000"/>
                <a:gd name="T23" fmla="*/ 54 h 20000"/>
                <a:gd name="T24" fmla="*/ 38 w 20000"/>
                <a:gd name="T25" fmla="*/ 54 h 20000"/>
                <a:gd name="T26" fmla="*/ 40 w 20000"/>
                <a:gd name="T27" fmla="*/ 66 h 20000"/>
                <a:gd name="T28" fmla="*/ 40 w 20000"/>
                <a:gd name="T29" fmla="*/ 70 h 20000"/>
                <a:gd name="T30" fmla="*/ 40 w 20000"/>
                <a:gd name="T31" fmla="*/ 76 h 20000"/>
                <a:gd name="T32" fmla="*/ 44 w 20000"/>
                <a:gd name="T33" fmla="*/ 83 h 20000"/>
                <a:gd name="T34" fmla="*/ 44 w 20000"/>
                <a:gd name="T35" fmla="*/ 87 h 20000"/>
                <a:gd name="T36" fmla="*/ 38 w 20000"/>
                <a:gd name="T37" fmla="*/ 93 h 20000"/>
                <a:gd name="T38" fmla="*/ 38 w 20000"/>
                <a:gd name="T39" fmla="*/ 106 h 20000"/>
                <a:gd name="T40" fmla="*/ 23 w 20000"/>
                <a:gd name="T41" fmla="*/ 110 h 20000"/>
                <a:gd name="T42" fmla="*/ 17 w 20000"/>
                <a:gd name="T43" fmla="*/ 106 h 20000"/>
                <a:gd name="T44" fmla="*/ 6 w 20000"/>
                <a:gd name="T45" fmla="*/ 106 h 20000"/>
                <a:gd name="T46" fmla="*/ 11 w 20000"/>
                <a:gd name="T47" fmla="*/ 99 h 20000"/>
                <a:gd name="T48" fmla="*/ 11 w 20000"/>
                <a:gd name="T49" fmla="*/ 81 h 20000"/>
                <a:gd name="T50" fmla="*/ 11 w 20000"/>
                <a:gd name="T51" fmla="*/ 76 h 20000"/>
                <a:gd name="T52" fmla="*/ 6 w 20000"/>
                <a:gd name="T53" fmla="*/ 76 h 20000"/>
                <a:gd name="T54" fmla="*/ 6 w 20000"/>
                <a:gd name="T55" fmla="*/ 72 h 20000"/>
                <a:gd name="T56" fmla="*/ 0 w 20000"/>
                <a:gd name="T57" fmla="*/ 72 h 20000"/>
                <a:gd name="T58" fmla="*/ 4 w 20000"/>
                <a:gd name="T59" fmla="*/ 60 h 20000"/>
                <a:gd name="T60" fmla="*/ 6 w 20000"/>
                <a:gd name="T61" fmla="*/ 56 h 20000"/>
                <a:gd name="T62" fmla="*/ 17 w 20000"/>
                <a:gd name="T63" fmla="*/ 29 h 20000"/>
                <a:gd name="T64" fmla="*/ 12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4366" y="0"/>
                  </a:moveTo>
                  <a:lnTo>
                    <a:pt x="5915" y="436"/>
                  </a:lnTo>
                  <a:lnTo>
                    <a:pt x="8169" y="0"/>
                  </a:lnTo>
                  <a:lnTo>
                    <a:pt x="9577" y="1164"/>
                  </a:lnTo>
                  <a:lnTo>
                    <a:pt x="11831" y="1164"/>
                  </a:lnTo>
                  <a:lnTo>
                    <a:pt x="14085" y="1164"/>
                  </a:lnTo>
                  <a:lnTo>
                    <a:pt x="16901" y="1164"/>
                  </a:lnTo>
                  <a:lnTo>
                    <a:pt x="19014" y="1891"/>
                  </a:lnTo>
                  <a:lnTo>
                    <a:pt x="19859" y="2255"/>
                  </a:lnTo>
                  <a:lnTo>
                    <a:pt x="16901" y="4873"/>
                  </a:lnTo>
                  <a:lnTo>
                    <a:pt x="16901" y="6836"/>
                  </a:lnTo>
                  <a:lnTo>
                    <a:pt x="15493" y="9818"/>
                  </a:lnTo>
                  <a:lnTo>
                    <a:pt x="13239" y="9818"/>
                  </a:lnTo>
                  <a:lnTo>
                    <a:pt x="14085" y="12073"/>
                  </a:lnTo>
                  <a:lnTo>
                    <a:pt x="14085" y="12800"/>
                  </a:lnTo>
                  <a:lnTo>
                    <a:pt x="14085" y="13891"/>
                  </a:lnTo>
                  <a:lnTo>
                    <a:pt x="15493" y="15055"/>
                  </a:lnTo>
                  <a:lnTo>
                    <a:pt x="15493" y="15782"/>
                  </a:lnTo>
                  <a:lnTo>
                    <a:pt x="13239" y="16945"/>
                  </a:lnTo>
                  <a:lnTo>
                    <a:pt x="13239" y="19200"/>
                  </a:lnTo>
                  <a:lnTo>
                    <a:pt x="8169" y="19927"/>
                  </a:lnTo>
                  <a:lnTo>
                    <a:pt x="5915" y="19200"/>
                  </a:lnTo>
                  <a:lnTo>
                    <a:pt x="2254" y="19200"/>
                  </a:lnTo>
                  <a:lnTo>
                    <a:pt x="3803" y="18036"/>
                  </a:lnTo>
                  <a:lnTo>
                    <a:pt x="3803" y="14691"/>
                  </a:lnTo>
                  <a:lnTo>
                    <a:pt x="3803" y="13891"/>
                  </a:lnTo>
                  <a:lnTo>
                    <a:pt x="2254" y="13891"/>
                  </a:lnTo>
                  <a:lnTo>
                    <a:pt x="2254" y="13091"/>
                  </a:lnTo>
                  <a:lnTo>
                    <a:pt x="0" y="13091"/>
                  </a:lnTo>
                  <a:lnTo>
                    <a:pt x="1549" y="10909"/>
                  </a:lnTo>
                  <a:lnTo>
                    <a:pt x="2254" y="10109"/>
                  </a:lnTo>
                  <a:lnTo>
                    <a:pt x="5915" y="5236"/>
                  </a:lnTo>
                  <a:lnTo>
                    <a:pt x="4366"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5" name="Freeform 39">
              <a:extLst>
                <a:ext uri="{FF2B5EF4-FFF2-40B4-BE49-F238E27FC236}">
                  <a16:creationId xmlns:a16="http://schemas.microsoft.com/office/drawing/2014/main" id="{E5AFE223-3031-4ACF-BFC8-C8D935AF3887}"/>
                </a:ext>
              </a:extLst>
            </p:cNvPr>
            <p:cNvSpPr>
              <a:spLocks/>
            </p:cNvSpPr>
            <p:nvPr/>
          </p:nvSpPr>
          <p:spPr bwMode="auto">
            <a:xfrm>
              <a:off x="3365" y="1952"/>
              <a:ext cx="151" cy="104"/>
            </a:xfrm>
            <a:custGeom>
              <a:avLst/>
              <a:gdLst>
                <a:gd name="T0" fmla="*/ 90 w 20000"/>
                <a:gd name="T1" fmla="*/ 4 h 20000"/>
                <a:gd name="T2" fmla="*/ 103 w 20000"/>
                <a:gd name="T3" fmla="*/ 0 h 20000"/>
                <a:gd name="T4" fmla="*/ 122 w 20000"/>
                <a:gd name="T5" fmla="*/ 27 h 20000"/>
                <a:gd name="T6" fmla="*/ 124 w 20000"/>
                <a:gd name="T7" fmla="*/ 27 h 20000"/>
                <a:gd name="T8" fmla="*/ 128 w 20000"/>
                <a:gd name="T9" fmla="*/ 60 h 20000"/>
                <a:gd name="T10" fmla="*/ 134 w 20000"/>
                <a:gd name="T11" fmla="*/ 66 h 20000"/>
                <a:gd name="T12" fmla="*/ 151 w 20000"/>
                <a:gd name="T13" fmla="*/ 60 h 20000"/>
                <a:gd name="T14" fmla="*/ 151 w 20000"/>
                <a:gd name="T15" fmla="*/ 74 h 20000"/>
                <a:gd name="T16" fmla="*/ 140 w 20000"/>
                <a:gd name="T17" fmla="*/ 77 h 20000"/>
                <a:gd name="T18" fmla="*/ 140 w 20000"/>
                <a:gd name="T19" fmla="*/ 70 h 20000"/>
                <a:gd name="T20" fmla="*/ 138 w 20000"/>
                <a:gd name="T21" fmla="*/ 70 h 20000"/>
                <a:gd name="T22" fmla="*/ 138 w 20000"/>
                <a:gd name="T23" fmla="*/ 77 h 20000"/>
                <a:gd name="T24" fmla="*/ 138 w 20000"/>
                <a:gd name="T25" fmla="*/ 81 h 20000"/>
                <a:gd name="T26" fmla="*/ 138 w 20000"/>
                <a:gd name="T27" fmla="*/ 85 h 20000"/>
                <a:gd name="T28" fmla="*/ 134 w 20000"/>
                <a:gd name="T29" fmla="*/ 97 h 20000"/>
                <a:gd name="T30" fmla="*/ 129 w 20000"/>
                <a:gd name="T31" fmla="*/ 97 h 20000"/>
                <a:gd name="T32" fmla="*/ 128 w 20000"/>
                <a:gd name="T33" fmla="*/ 93 h 20000"/>
                <a:gd name="T34" fmla="*/ 113 w 20000"/>
                <a:gd name="T35" fmla="*/ 93 h 20000"/>
                <a:gd name="T36" fmla="*/ 112 w 20000"/>
                <a:gd name="T37" fmla="*/ 92 h 20000"/>
                <a:gd name="T38" fmla="*/ 94 w 20000"/>
                <a:gd name="T39" fmla="*/ 97 h 20000"/>
                <a:gd name="T40" fmla="*/ 86 w 20000"/>
                <a:gd name="T41" fmla="*/ 102 h 20000"/>
                <a:gd name="T42" fmla="*/ 84 w 20000"/>
                <a:gd name="T43" fmla="*/ 104 h 20000"/>
                <a:gd name="T44" fmla="*/ 74 w 20000"/>
                <a:gd name="T45" fmla="*/ 102 h 20000"/>
                <a:gd name="T46" fmla="*/ 64 w 20000"/>
                <a:gd name="T47" fmla="*/ 102 h 20000"/>
                <a:gd name="T48" fmla="*/ 59 w 20000"/>
                <a:gd name="T49" fmla="*/ 102 h 20000"/>
                <a:gd name="T50" fmla="*/ 51 w 20000"/>
                <a:gd name="T51" fmla="*/ 97 h 20000"/>
                <a:gd name="T52" fmla="*/ 41 w 20000"/>
                <a:gd name="T53" fmla="*/ 102 h 20000"/>
                <a:gd name="T54" fmla="*/ 41 w 20000"/>
                <a:gd name="T55" fmla="*/ 97 h 20000"/>
                <a:gd name="T56" fmla="*/ 43 w 20000"/>
                <a:gd name="T57" fmla="*/ 93 h 20000"/>
                <a:gd name="T58" fmla="*/ 37 w 20000"/>
                <a:gd name="T59" fmla="*/ 92 h 20000"/>
                <a:gd name="T60" fmla="*/ 33 w 20000"/>
                <a:gd name="T61" fmla="*/ 85 h 20000"/>
                <a:gd name="T62" fmla="*/ 37 w 20000"/>
                <a:gd name="T63" fmla="*/ 81 h 20000"/>
                <a:gd name="T64" fmla="*/ 33 w 20000"/>
                <a:gd name="T65" fmla="*/ 81 h 20000"/>
                <a:gd name="T66" fmla="*/ 31 w 20000"/>
                <a:gd name="T67" fmla="*/ 85 h 20000"/>
                <a:gd name="T68" fmla="*/ 24 w 20000"/>
                <a:gd name="T69" fmla="*/ 81 h 20000"/>
                <a:gd name="T70" fmla="*/ 16 w 20000"/>
                <a:gd name="T71" fmla="*/ 77 h 20000"/>
                <a:gd name="T72" fmla="*/ 16 w 20000"/>
                <a:gd name="T73" fmla="*/ 74 h 20000"/>
                <a:gd name="T74" fmla="*/ 16 w 20000"/>
                <a:gd name="T75" fmla="*/ 66 h 20000"/>
                <a:gd name="T76" fmla="*/ 4 w 20000"/>
                <a:gd name="T77" fmla="*/ 60 h 20000"/>
                <a:gd name="T78" fmla="*/ 4 w 20000"/>
                <a:gd name="T79" fmla="*/ 54 h 20000"/>
                <a:gd name="T80" fmla="*/ 0 w 20000"/>
                <a:gd name="T81" fmla="*/ 48 h 20000"/>
                <a:gd name="T82" fmla="*/ 8 w 20000"/>
                <a:gd name="T83" fmla="*/ 48 h 20000"/>
                <a:gd name="T84" fmla="*/ 8 w 20000"/>
                <a:gd name="T85" fmla="*/ 44 h 20000"/>
                <a:gd name="T86" fmla="*/ 14 w 20000"/>
                <a:gd name="T87" fmla="*/ 42 h 20000"/>
                <a:gd name="T88" fmla="*/ 14 w 20000"/>
                <a:gd name="T89" fmla="*/ 38 h 20000"/>
                <a:gd name="T90" fmla="*/ 16 w 20000"/>
                <a:gd name="T91" fmla="*/ 31 h 20000"/>
                <a:gd name="T92" fmla="*/ 20 w 20000"/>
                <a:gd name="T93" fmla="*/ 16 h 20000"/>
                <a:gd name="T94" fmla="*/ 27 w 20000"/>
                <a:gd name="T95" fmla="*/ 10 h 20000"/>
                <a:gd name="T96" fmla="*/ 33 w 20000"/>
                <a:gd name="T97" fmla="*/ 6 h 20000"/>
                <a:gd name="T98" fmla="*/ 37 w 20000"/>
                <a:gd name="T99" fmla="*/ 4 h 20000"/>
                <a:gd name="T100" fmla="*/ 43 w 20000"/>
                <a:gd name="T101" fmla="*/ 4 h 20000"/>
                <a:gd name="T102" fmla="*/ 74 w 20000"/>
                <a:gd name="T103" fmla="*/ 10 h 20000"/>
                <a:gd name="T104" fmla="*/ 90 w 20000"/>
                <a:gd name="T105" fmla="*/ 4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1979" y="846"/>
                  </a:moveTo>
                  <a:lnTo>
                    <a:pt x="13668" y="0"/>
                  </a:lnTo>
                  <a:lnTo>
                    <a:pt x="16095" y="5231"/>
                  </a:lnTo>
                  <a:lnTo>
                    <a:pt x="16359" y="5231"/>
                  </a:lnTo>
                  <a:lnTo>
                    <a:pt x="16939" y="11615"/>
                  </a:lnTo>
                  <a:lnTo>
                    <a:pt x="17784" y="12769"/>
                  </a:lnTo>
                  <a:lnTo>
                    <a:pt x="19947" y="11615"/>
                  </a:lnTo>
                  <a:lnTo>
                    <a:pt x="19947" y="14308"/>
                  </a:lnTo>
                  <a:lnTo>
                    <a:pt x="18575" y="14769"/>
                  </a:lnTo>
                  <a:lnTo>
                    <a:pt x="18575" y="13538"/>
                  </a:lnTo>
                  <a:lnTo>
                    <a:pt x="18311" y="13538"/>
                  </a:lnTo>
                  <a:lnTo>
                    <a:pt x="18311" y="14769"/>
                  </a:lnTo>
                  <a:lnTo>
                    <a:pt x="18311" y="15538"/>
                  </a:lnTo>
                  <a:lnTo>
                    <a:pt x="18311" y="16385"/>
                  </a:lnTo>
                  <a:lnTo>
                    <a:pt x="17784" y="18692"/>
                  </a:lnTo>
                  <a:lnTo>
                    <a:pt x="17150" y="18692"/>
                  </a:lnTo>
                  <a:lnTo>
                    <a:pt x="16939" y="17923"/>
                  </a:lnTo>
                  <a:lnTo>
                    <a:pt x="14987" y="17923"/>
                  </a:lnTo>
                  <a:lnTo>
                    <a:pt x="14776" y="17615"/>
                  </a:lnTo>
                  <a:lnTo>
                    <a:pt x="12507" y="18692"/>
                  </a:lnTo>
                  <a:lnTo>
                    <a:pt x="11451" y="19538"/>
                  </a:lnTo>
                  <a:lnTo>
                    <a:pt x="11187" y="19923"/>
                  </a:lnTo>
                  <a:lnTo>
                    <a:pt x="9815" y="19538"/>
                  </a:lnTo>
                  <a:lnTo>
                    <a:pt x="8496" y="19538"/>
                  </a:lnTo>
                  <a:lnTo>
                    <a:pt x="7863" y="19538"/>
                  </a:lnTo>
                  <a:lnTo>
                    <a:pt x="6807" y="18692"/>
                  </a:lnTo>
                  <a:lnTo>
                    <a:pt x="5488" y="19538"/>
                  </a:lnTo>
                  <a:lnTo>
                    <a:pt x="5488" y="18692"/>
                  </a:lnTo>
                  <a:lnTo>
                    <a:pt x="5699" y="17923"/>
                  </a:lnTo>
                  <a:lnTo>
                    <a:pt x="4908" y="17615"/>
                  </a:lnTo>
                  <a:lnTo>
                    <a:pt x="4327" y="16385"/>
                  </a:lnTo>
                  <a:lnTo>
                    <a:pt x="4908" y="15538"/>
                  </a:lnTo>
                  <a:lnTo>
                    <a:pt x="4327" y="15538"/>
                  </a:lnTo>
                  <a:lnTo>
                    <a:pt x="4063" y="16385"/>
                  </a:lnTo>
                  <a:lnTo>
                    <a:pt x="3219" y="15538"/>
                  </a:lnTo>
                  <a:lnTo>
                    <a:pt x="2164" y="14769"/>
                  </a:lnTo>
                  <a:lnTo>
                    <a:pt x="2164" y="14308"/>
                  </a:lnTo>
                  <a:lnTo>
                    <a:pt x="2164" y="12769"/>
                  </a:lnTo>
                  <a:lnTo>
                    <a:pt x="528" y="11615"/>
                  </a:lnTo>
                  <a:lnTo>
                    <a:pt x="528" y="10385"/>
                  </a:lnTo>
                  <a:lnTo>
                    <a:pt x="0" y="9154"/>
                  </a:lnTo>
                  <a:lnTo>
                    <a:pt x="1055" y="9154"/>
                  </a:lnTo>
                  <a:lnTo>
                    <a:pt x="1055" y="8385"/>
                  </a:lnTo>
                  <a:lnTo>
                    <a:pt x="1900" y="8000"/>
                  </a:lnTo>
                  <a:lnTo>
                    <a:pt x="1900" y="7231"/>
                  </a:lnTo>
                  <a:lnTo>
                    <a:pt x="2164" y="6000"/>
                  </a:lnTo>
                  <a:lnTo>
                    <a:pt x="2691" y="3154"/>
                  </a:lnTo>
                  <a:lnTo>
                    <a:pt x="3536" y="2000"/>
                  </a:lnTo>
                  <a:lnTo>
                    <a:pt x="4327" y="1231"/>
                  </a:lnTo>
                  <a:lnTo>
                    <a:pt x="4908" y="846"/>
                  </a:lnTo>
                  <a:lnTo>
                    <a:pt x="5699" y="846"/>
                  </a:lnTo>
                  <a:lnTo>
                    <a:pt x="9815" y="2000"/>
                  </a:lnTo>
                  <a:lnTo>
                    <a:pt x="11979" y="84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6" name="Freeform 40">
              <a:extLst>
                <a:ext uri="{FF2B5EF4-FFF2-40B4-BE49-F238E27FC236}">
                  <a16:creationId xmlns:a16="http://schemas.microsoft.com/office/drawing/2014/main" id="{A81207D5-7F25-4FFC-83CA-1DA2AA7FC3AE}"/>
                </a:ext>
              </a:extLst>
            </p:cNvPr>
            <p:cNvSpPr>
              <a:spLocks/>
            </p:cNvSpPr>
            <p:nvPr/>
          </p:nvSpPr>
          <p:spPr bwMode="auto">
            <a:xfrm>
              <a:off x="3199" y="1398"/>
              <a:ext cx="177" cy="385"/>
            </a:xfrm>
            <a:custGeom>
              <a:avLst/>
              <a:gdLst>
                <a:gd name="T0" fmla="*/ 143 w 20000"/>
                <a:gd name="T1" fmla="*/ 16 h 20000"/>
                <a:gd name="T2" fmla="*/ 164 w 20000"/>
                <a:gd name="T3" fmla="*/ 39 h 20000"/>
                <a:gd name="T4" fmla="*/ 166 w 20000"/>
                <a:gd name="T5" fmla="*/ 50 h 20000"/>
                <a:gd name="T6" fmla="*/ 174 w 20000"/>
                <a:gd name="T7" fmla="*/ 81 h 20000"/>
                <a:gd name="T8" fmla="*/ 164 w 20000"/>
                <a:gd name="T9" fmla="*/ 91 h 20000"/>
                <a:gd name="T10" fmla="*/ 139 w 20000"/>
                <a:gd name="T11" fmla="*/ 103 h 20000"/>
                <a:gd name="T12" fmla="*/ 137 w 20000"/>
                <a:gd name="T13" fmla="*/ 124 h 20000"/>
                <a:gd name="T14" fmla="*/ 137 w 20000"/>
                <a:gd name="T15" fmla="*/ 141 h 20000"/>
                <a:gd name="T16" fmla="*/ 121 w 20000"/>
                <a:gd name="T17" fmla="*/ 159 h 20000"/>
                <a:gd name="T18" fmla="*/ 112 w 20000"/>
                <a:gd name="T19" fmla="*/ 163 h 20000"/>
                <a:gd name="T20" fmla="*/ 100 w 20000"/>
                <a:gd name="T21" fmla="*/ 178 h 20000"/>
                <a:gd name="T22" fmla="*/ 96 w 20000"/>
                <a:gd name="T23" fmla="*/ 180 h 20000"/>
                <a:gd name="T24" fmla="*/ 90 w 20000"/>
                <a:gd name="T25" fmla="*/ 190 h 20000"/>
                <a:gd name="T26" fmla="*/ 90 w 20000"/>
                <a:gd name="T27" fmla="*/ 211 h 20000"/>
                <a:gd name="T28" fmla="*/ 87 w 20000"/>
                <a:gd name="T29" fmla="*/ 221 h 20000"/>
                <a:gd name="T30" fmla="*/ 96 w 20000"/>
                <a:gd name="T31" fmla="*/ 246 h 20000"/>
                <a:gd name="T32" fmla="*/ 112 w 20000"/>
                <a:gd name="T33" fmla="*/ 256 h 20000"/>
                <a:gd name="T34" fmla="*/ 110 w 20000"/>
                <a:gd name="T35" fmla="*/ 283 h 20000"/>
                <a:gd name="T36" fmla="*/ 100 w 20000"/>
                <a:gd name="T37" fmla="*/ 287 h 20000"/>
                <a:gd name="T38" fmla="*/ 79 w 20000"/>
                <a:gd name="T39" fmla="*/ 298 h 20000"/>
                <a:gd name="T40" fmla="*/ 87 w 20000"/>
                <a:gd name="T41" fmla="*/ 316 h 20000"/>
                <a:gd name="T42" fmla="*/ 83 w 20000"/>
                <a:gd name="T43" fmla="*/ 343 h 20000"/>
                <a:gd name="T44" fmla="*/ 56 w 20000"/>
                <a:gd name="T45" fmla="*/ 368 h 20000"/>
                <a:gd name="T46" fmla="*/ 52 w 20000"/>
                <a:gd name="T47" fmla="*/ 376 h 20000"/>
                <a:gd name="T48" fmla="*/ 35 w 20000"/>
                <a:gd name="T49" fmla="*/ 385 h 20000"/>
                <a:gd name="T50" fmla="*/ 25 w 20000"/>
                <a:gd name="T51" fmla="*/ 364 h 20000"/>
                <a:gd name="T52" fmla="*/ 29 w 20000"/>
                <a:gd name="T53" fmla="*/ 357 h 20000"/>
                <a:gd name="T54" fmla="*/ 16 w 20000"/>
                <a:gd name="T55" fmla="*/ 331 h 20000"/>
                <a:gd name="T56" fmla="*/ 8 w 20000"/>
                <a:gd name="T57" fmla="*/ 308 h 20000"/>
                <a:gd name="T58" fmla="*/ 0 w 20000"/>
                <a:gd name="T59" fmla="*/ 289 h 20000"/>
                <a:gd name="T60" fmla="*/ 8 w 20000"/>
                <a:gd name="T61" fmla="*/ 271 h 20000"/>
                <a:gd name="T62" fmla="*/ 19 w 20000"/>
                <a:gd name="T63" fmla="*/ 264 h 20000"/>
                <a:gd name="T64" fmla="*/ 16 w 20000"/>
                <a:gd name="T65" fmla="*/ 234 h 20000"/>
                <a:gd name="T66" fmla="*/ 19 w 20000"/>
                <a:gd name="T67" fmla="*/ 217 h 20000"/>
                <a:gd name="T68" fmla="*/ 8 w 20000"/>
                <a:gd name="T69" fmla="*/ 180 h 20000"/>
                <a:gd name="T70" fmla="*/ 8 w 20000"/>
                <a:gd name="T71" fmla="*/ 157 h 20000"/>
                <a:gd name="T72" fmla="*/ 39 w 20000"/>
                <a:gd name="T73" fmla="*/ 147 h 20000"/>
                <a:gd name="T74" fmla="*/ 33 w 20000"/>
                <a:gd name="T75" fmla="*/ 131 h 20000"/>
                <a:gd name="T76" fmla="*/ 44 w 20000"/>
                <a:gd name="T77" fmla="*/ 83 h 20000"/>
                <a:gd name="T78" fmla="*/ 62 w 20000"/>
                <a:gd name="T79" fmla="*/ 56 h 20000"/>
                <a:gd name="T80" fmla="*/ 68 w 20000"/>
                <a:gd name="T81" fmla="*/ 38 h 20000"/>
                <a:gd name="T82" fmla="*/ 87 w 20000"/>
                <a:gd name="T83" fmla="*/ 29 h 20000"/>
                <a:gd name="T84" fmla="*/ 90 w 20000"/>
                <a:gd name="T85" fmla="*/ 12 h 20000"/>
                <a:gd name="T86" fmla="*/ 116 w 20000"/>
                <a:gd name="T87" fmla="*/ 16 h 20000"/>
                <a:gd name="T88" fmla="*/ 112 w 20000"/>
                <a:gd name="T89" fmla="*/ 0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13651" y="0"/>
                  </a:moveTo>
                  <a:lnTo>
                    <a:pt x="14785" y="539"/>
                  </a:lnTo>
                  <a:lnTo>
                    <a:pt x="16190" y="851"/>
                  </a:lnTo>
                  <a:lnTo>
                    <a:pt x="17370" y="851"/>
                  </a:lnTo>
                  <a:lnTo>
                    <a:pt x="18549" y="1411"/>
                  </a:lnTo>
                  <a:lnTo>
                    <a:pt x="18549" y="2033"/>
                  </a:lnTo>
                  <a:lnTo>
                    <a:pt x="19229" y="2261"/>
                  </a:lnTo>
                  <a:lnTo>
                    <a:pt x="18776" y="2469"/>
                  </a:lnTo>
                  <a:lnTo>
                    <a:pt x="18776" y="2593"/>
                  </a:lnTo>
                  <a:lnTo>
                    <a:pt x="19683" y="2905"/>
                  </a:lnTo>
                  <a:lnTo>
                    <a:pt x="19229" y="3776"/>
                  </a:lnTo>
                  <a:lnTo>
                    <a:pt x="19683" y="4191"/>
                  </a:lnTo>
                  <a:lnTo>
                    <a:pt x="19955" y="4502"/>
                  </a:lnTo>
                  <a:lnTo>
                    <a:pt x="18549" y="4502"/>
                  </a:lnTo>
                  <a:lnTo>
                    <a:pt x="18549" y="4710"/>
                  </a:lnTo>
                  <a:lnTo>
                    <a:pt x="16916" y="4502"/>
                  </a:lnTo>
                  <a:lnTo>
                    <a:pt x="16689" y="5166"/>
                  </a:lnTo>
                  <a:lnTo>
                    <a:pt x="15692" y="5373"/>
                  </a:lnTo>
                  <a:lnTo>
                    <a:pt x="16190" y="5602"/>
                  </a:lnTo>
                  <a:lnTo>
                    <a:pt x="15692" y="6017"/>
                  </a:lnTo>
                  <a:lnTo>
                    <a:pt x="15510" y="6452"/>
                  </a:lnTo>
                  <a:lnTo>
                    <a:pt x="15692" y="6535"/>
                  </a:lnTo>
                  <a:lnTo>
                    <a:pt x="16190" y="6784"/>
                  </a:lnTo>
                  <a:lnTo>
                    <a:pt x="15510" y="7303"/>
                  </a:lnTo>
                  <a:lnTo>
                    <a:pt x="15011" y="7842"/>
                  </a:lnTo>
                  <a:lnTo>
                    <a:pt x="14785" y="7946"/>
                  </a:lnTo>
                  <a:lnTo>
                    <a:pt x="13651" y="8278"/>
                  </a:lnTo>
                  <a:lnTo>
                    <a:pt x="13152" y="8154"/>
                  </a:lnTo>
                  <a:lnTo>
                    <a:pt x="13152" y="8278"/>
                  </a:lnTo>
                  <a:lnTo>
                    <a:pt x="12698" y="8485"/>
                  </a:lnTo>
                  <a:lnTo>
                    <a:pt x="12426" y="8817"/>
                  </a:lnTo>
                  <a:lnTo>
                    <a:pt x="11701" y="8817"/>
                  </a:lnTo>
                  <a:lnTo>
                    <a:pt x="11247" y="9232"/>
                  </a:lnTo>
                  <a:lnTo>
                    <a:pt x="11701" y="9336"/>
                  </a:lnTo>
                  <a:lnTo>
                    <a:pt x="11247" y="9336"/>
                  </a:lnTo>
                  <a:lnTo>
                    <a:pt x="10794" y="9336"/>
                  </a:lnTo>
                  <a:lnTo>
                    <a:pt x="10794" y="9876"/>
                  </a:lnTo>
                  <a:lnTo>
                    <a:pt x="10567" y="9876"/>
                  </a:lnTo>
                  <a:lnTo>
                    <a:pt x="10113" y="9876"/>
                  </a:lnTo>
                  <a:lnTo>
                    <a:pt x="10113" y="10104"/>
                  </a:lnTo>
                  <a:lnTo>
                    <a:pt x="10113" y="10415"/>
                  </a:lnTo>
                  <a:lnTo>
                    <a:pt x="10113" y="10954"/>
                  </a:lnTo>
                  <a:lnTo>
                    <a:pt x="10113" y="11058"/>
                  </a:lnTo>
                  <a:lnTo>
                    <a:pt x="9841" y="11058"/>
                  </a:lnTo>
                  <a:lnTo>
                    <a:pt x="9841" y="11494"/>
                  </a:lnTo>
                  <a:lnTo>
                    <a:pt x="9841" y="11909"/>
                  </a:lnTo>
                  <a:lnTo>
                    <a:pt x="10567" y="12676"/>
                  </a:lnTo>
                  <a:lnTo>
                    <a:pt x="10794" y="12780"/>
                  </a:lnTo>
                  <a:lnTo>
                    <a:pt x="11247" y="12676"/>
                  </a:lnTo>
                  <a:lnTo>
                    <a:pt x="11973" y="13195"/>
                  </a:lnTo>
                  <a:lnTo>
                    <a:pt x="12698" y="13320"/>
                  </a:lnTo>
                  <a:lnTo>
                    <a:pt x="13152" y="13859"/>
                  </a:lnTo>
                  <a:lnTo>
                    <a:pt x="11973" y="14378"/>
                  </a:lnTo>
                  <a:lnTo>
                    <a:pt x="12426" y="14710"/>
                  </a:lnTo>
                  <a:lnTo>
                    <a:pt x="11701" y="14917"/>
                  </a:lnTo>
                  <a:lnTo>
                    <a:pt x="11701" y="15021"/>
                  </a:lnTo>
                  <a:lnTo>
                    <a:pt x="11247" y="14917"/>
                  </a:lnTo>
                  <a:lnTo>
                    <a:pt x="10567" y="15228"/>
                  </a:lnTo>
                  <a:lnTo>
                    <a:pt x="9841" y="15477"/>
                  </a:lnTo>
                  <a:lnTo>
                    <a:pt x="8934" y="15477"/>
                  </a:lnTo>
                  <a:lnTo>
                    <a:pt x="9841" y="15560"/>
                  </a:lnTo>
                  <a:lnTo>
                    <a:pt x="9841" y="16100"/>
                  </a:lnTo>
                  <a:lnTo>
                    <a:pt x="9841" y="16411"/>
                  </a:lnTo>
                  <a:lnTo>
                    <a:pt x="9388" y="16639"/>
                  </a:lnTo>
                  <a:lnTo>
                    <a:pt x="9841" y="16846"/>
                  </a:lnTo>
                  <a:lnTo>
                    <a:pt x="9388" y="17822"/>
                  </a:lnTo>
                  <a:lnTo>
                    <a:pt x="8707" y="18900"/>
                  </a:lnTo>
                  <a:lnTo>
                    <a:pt x="6803" y="18900"/>
                  </a:lnTo>
                  <a:lnTo>
                    <a:pt x="6349" y="19108"/>
                  </a:lnTo>
                  <a:lnTo>
                    <a:pt x="5669" y="19212"/>
                  </a:lnTo>
                  <a:lnTo>
                    <a:pt x="5669" y="19419"/>
                  </a:lnTo>
                  <a:lnTo>
                    <a:pt x="5850" y="19544"/>
                  </a:lnTo>
                  <a:lnTo>
                    <a:pt x="5669" y="19979"/>
                  </a:lnTo>
                  <a:lnTo>
                    <a:pt x="4943" y="19979"/>
                  </a:lnTo>
                  <a:lnTo>
                    <a:pt x="3991" y="19979"/>
                  </a:lnTo>
                  <a:lnTo>
                    <a:pt x="3719" y="19979"/>
                  </a:lnTo>
                  <a:lnTo>
                    <a:pt x="3719" y="19419"/>
                  </a:lnTo>
                  <a:lnTo>
                    <a:pt x="2812" y="18900"/>
                  </a:lnTo>
                  <a:lnTo>
                    <a:pt x="3265" y="18672"/>
                  </a:lnTo>
                  <a:lnTo>
                    <a:pt x="2812" y="18568"/>
                  </a:lnTo>
                  <a:lnTo>
                    <a:pt x="3265" y="18568"/>
                  </a:lnTo>
                  <a:lnTo>
                    <a:pt x="3265" y="18237"/>
                  </a:lnTo>
                  <a:lnTo>
                    <a:pt x="2585" y="17822"/>
                  </a:lnTo>
                  <a:lnTo>
                    <a:pt x="1859" y="17178"/>
                  </a:lnTo>
                  <a:lnTo>
                    <a:pt x="952" y="16639"/>
                  </a:lnTo>
                  <a:lnTo>
                    <a:pt x="1406" y="16328"/>
                  </a:lnTo>
                  <a:lnTo>
                    <a:pt x="952" y="15996"/>
                  </a:lnTo>
                  <a:lnTo>
                    <a:pt x="726" y="16100"/>
                  </a:lnTo>
                  <a:lnTo>
                    <a:pt x="272" y="15788"/>
                  </a:lnTo>
                  <a:lnTo>
                    <a:pt x="0" y="15021"/>
                  </a:lnTo>
                  <a:lnTo>
                    <a:pt x="0" y="14917"/>
                  </a:lnTo>
                  <a:lnTo>
                    <a:pt x="952" y="15021"/>
                  </a:lnTo>
                  <a:lnTo>
                    <a:pt x="952" y="14066"/>
                  </a:lnTo>
                  <a:lnTo>
                    <a:pt x="1406" y="13859"/>
                  </a:lnTo>
                  <a:lnTo>
                    <a:pt x="1406" y="13734"/>
                  </a:lnTo>
                  <a:lnTo>
                    <a:pt x="2132" y="13734"/>
                  </a:lnTo>
                  <a:lnTo>
                    <a:pt x="2585" y="13195"/>
                  </a:lnTo>
                  <a:lnTo>
                    <a:pt x="2585" y="12780"/>
                  </a:lnTo>
                  <a:lnTo>
                    <a:pt x="1859" y="12137"/>
                  </a:lnTo>
                  <a:lnTo>
                    <a:pt x="2585" y="11909"/>
                  </a:lnTo>
                  <a:lnTo>
                    <a:pt x="2812" y="11598"/>
                  </a:lnTo>
                  <a:lnTo>
                    <a:pt x="2132" y="11286"/>
                  </a:lnTo>
                  <a:lnTo>
                    <a:pt x="1859" y="11058"/>
                  </a:lnTo>
                  <a:lnTo>
                    <a:pt x="1406" y="10104"/>
                  </a:lnTo>
                  <a:lnTo>
                    <a:pt x="952" y="9336"/>
                  </a:lnTo>
                  <a:lnTo>
                    <a:pt x="1406" y="9025"/>
                  </a:lnTo>
                  <a:lnTo>
                    <a:pt x="952" y="8693"/>
                  </a:lnTo>
                  <a:lnTo>
                    <a:pt x="952" y="8154"/>
                  </a:lnTo>
                  <a:lnTo>
                    <a:pt x="2132" y="7635"/>
                  </a:lnTo>
                  <a:lnTo>
                    <a:pt x="2812" y="7407"/>
                  </a:lnTo>
                  <a:lnTo>
                    <a:pt x="4444" y="7635"/>
                  </a:lnTo>
                  <a:lnTo>
                    <a:pt x="4444" y="7095"/>
                  </a:lnTo>
                  <a:lnTo>
                    <a:pt x="4444" y="6992"/>
                  </a:lnTo>
                  <a:lnTo>
                    <a:pt x="3719" y="6784"/>
                  </a:lnTo>
                  <a:lnTo>
                    <a:pt x="4444" y="6017"/>
                  </a:lnTo>
                  <a:lnTo>
                    <a:pt x="4943" y="5373"/>
                  </a:lnTo>
                  <a:lnTo>
                    <a:pt x="4943" y="4295"/>
                  </a:lnTo>
                  <a:lnTo>
                    <a:pt x="5850" y="3983"/>
                  </a:lnTo>
                  <a:lnTo>
                    <a:pt x="5850" y="3651"/>
                  </a:lnTo>
                  <a:lnTo>
                    <a:pt x="7029" y="2905"/>
                  </a:lnTo>
                  <a:lnTo>
                    <a:pt x="7528" y="2801"/>
                  </a:lnTo>
                  <a:lnTo>
                    <a:pt x="7029" y="2261"/>
                  </a:lnTo>
                  <a:lnTo>
                    <a:pt x="7710" y="1950"/>
                  </a:lnTo>
                  <a:lnTo>
                    <a:pt x="7710" y="1494"/>
                  </a:lnTo>
                  <a:lnTo>
                    <a:pt x="8707" y="1411"/>
                  </a:lnTo>
                  <a:lnTo>
                    <a:pt x="9841" y="1494"/>
                  </a:lnTo>
                  <a:lnTo>
                    <a:pt x="9841" y="1183"/>
                  </a:lnTo>
                  <a:lnTo>
                    <a:pt x="9841" y="851"/>
                  </a:lnTo>
                  <a:lnTo>
                    <a:pt x="10113" y="643"/>
                  </a:lnTo>
                  <a:lnTo>
                    <a:pt x="11247" y="851"/>
                  </a:lnTo>
                  <a:lnTo>
                    <a:pt x="12698" y="1079"/>
                  </a:lnTo>
                  <a:lnTo>
                    <a:pt x="13152" y="851"/>
                  </a:lnTo>
                  <a:lnTo>
                    <a:pt x="12698" y="643"/>
                  </a:lnTo>
                  <a:lnTo>
                    <a:pt x="12698" y="332"/>
                  </a:lnTo>
                  <a:lnTo>
                    <a:pt x="12698" y="0"/>
                  </a:lnTo>
                  <a:lnTo>
                    <a:pt x="13651"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7" name="Freeform 41">
              <a:extLst>
                <a:ext uri="{FF2B5EF4-FFF2-40B4-BE49-F238E27FC236}">
                  <a16:creationId xmlns:a16="http://schemas.microsoft.com/office/drawing/2014/main" id="{525DBA49-3872-4E9A-AEE5-EC0B65D89DFE}"/>
                </a:ext>
              </a:extLst>
            </p:cNvPr>
            <p:cNvSpPr>
              <a:spLocks/>
            </p:cNvSpPr>
            <p:nvPr/>
          </p:nvSpPr>
          <p:spPr bwMode="auto">
            <a:xfrm>
              <a:off x="3309" y="1714"/>
              <a:ext cx="13" cy="28"/>
            </a:xfrm>
            <a:custGeom>
              <a:avLst/>
              <a:gdLst>
                <a:gd name="T0" fmla="*/ 2 w 20000"/>
                <a:gd name="T1" fmla="*/ 28 h 20000"/>
                <a:gd name="T2" fmla="*/ 0 w 20000"/>
                <a:gd name="T3" fmla="*/ 9 h 20000"/>
                <a:gd name="T4" fmla="*/ 6 w 20000"/>
                <a:gd name="T5" fmla="*/ 0 h 20000"/>
                <a:gd name="T6" fmla="*/ 13 w 20000"/>
                <a:gd name="T7" fmla="*/ 0 h 20000"/>
                <a:gd name="T8" fmla="*/ 11 w 20000"/>
                <a:gd name="T9" fmla="*/ 4 h 20000"/>
                <a:gd name="T10" fmla="*/ 11 w 20000"/>
                <a:gd name="T11" fmla="*/ 15 h 20000"/>
                <a:gd name="T12" fmla="*/ 11 w 20000"/>
                <a:gd name="T13" fmla="*/ 17 h 20000"/>
                <a:gd name="T14" fmla="*/ 2 w 20000"/>
                <a:gd name="T15" fmla="*/ 28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3750" y="19710"/>
                  </a:moveTo>
                  <a:lnTo>
                    <a:pt x="0" y="6087"/>
                  </a:lnTo>
                  <a:lnTo>
                    <a:pt x="9375" y="0"/>
                  </a:lnTo>
                  <a:lnTo>
                    <a:pt x="19375" y="0"/>
                  </a:lnTo>
                  <a:lnTo>
                    <a:pt x="16250" y="3188"/>
                  </a:lnTo>
                  <a:lnTo>
                    <a:pt x="16250" y="10725"/>
                  </a:lnTo>
                  <a:lnTo>
                    <a:pt x="16250" y="12174"/>
                  </a:lnTo>
                  <a:lnTo>
                    <a:pt x="3750" y="1971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8" name="Freeform 42">
              <a:extLst>
                <a:ext uri="{FF2B5EF4-FFF2-40B4-BE49-F238E27FC236}">
                  <a16:creationId xmlns:a16="http://schemas.microsoft.com/office/drawing/2014/main" id="{777E8298-81E7-4BD3-B7BA-2AACB813DF7D}"/>
                </a:ext>
              </a:extLst>
            </p:cNvPr>
            <p:cNvSpPr>
              <a:spLocks/>
            </p:cNvSpPr>
            <p:nvPr/>
          </p:nvSpPr>
          <p:spPr bwMode="auto">
            <a:xfrm>
              <a:off x="3286" y="1729"/>
              <a:ext cx="7" cy="29"/>
            </a:xfrm>
            <a:custGeom>
              <a:avLst/>
              <a:gdLst>
                <a:gd name="T0" fmla="*/ 0 w 20000"/>
                <a:gd name="T1" fmla="*/ 29 h 20000"/>
                <a:gd name="T2" fmla="*/ 0 w 20000"/>
                <a:gd name="T3" fmla="*/ 20 h 20000"/>
                <a:gd name="T4" fmla="*/ 2 w 20000"/>
                <a:gd name="T5" fmla="*/ 10 h 20000"/>
                <a:gd name="T6" fmla="*/ 2 w 20000"/>
                <a:gd name="T7" fmla="*/ 2 h 20000"/>
                <a:gd name="T8" fmla="*/ 7 w 20000"/>
                <a:gd name="T9" fmla="*/ 0 h 20000"/>
                <a:gd name="T10" fmla="*/ 2 w 20000"/>
                <a:gd name="T11" fmla="*/ 12 h 20000"/>
                <a:gd name="T12" fmla="*/ 0 w 20000"/>
                <a:gd name="T13" fmla="*/ 29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19730"/>
                  </a:moveTo>
                  <a:lnTo>
                    <a:pt x="0" y="14054"/>
                  </a:lnTo>
                  <a:lnTo>
                    <a:pt x="7059" y="7027"/>
                  </a:lnTo>
                  <a:lnTo>
                    <a:pt x="7059" y="1622"/>
                  </a:lnTo>
                  <a:lnTo>
                    <a:pt x="18824" y="0"/>
                  </a:lnTo>
                  <a:lnTo>
                    <a:pt x="7059" y="8378"/>
                  </a:lnTo>
                  <a:lnTo>
                    <a:pt x="0" y="1973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29" name="Freeform 43">
              <a:extLst>
                <a:ext uri="{FF2B5EF4-FFF2-40B4-BE49-F238E27FC236}">
                  <a16:creationId xmlns:a16="http://schemas.microsoft.com/office/drawing/2014/main" id="{381071E0-4883-4D21-A7FC-B7F0E092E71A}"/>
                </a:ext>
              </a:extLst>
            </p:cNvPr>
            <p:cNvSpPr>
              <a:spLocks/>
            </p:cNvSpPr>
            <p:nvPr/>
          </p:nvSpPr>
          <p:spPr bwMode="auto">
            <a:xfrm>
              <a:off x="3259" y="1784"/>
              <a:ext cx="7" cy="9"/>
            </a:xfrm>
            <a:custGeom>
              <a:avLst/>
              <a:gdLst>
                <a:gd name="T0" fmla="*/ 2 w 20000"/>
                <a:gd name="T1" fmla="*/ 9 h 20000"/>
                <a:gd name="T2" fmla="*/ 0 w 20000"/>
                <a:gd name="T3" fmla="*/ 5 h 20000"/>
                <a:gd name="T4" fmla="*/ 0 w 20000"/>
                <a:gd name="T5" fmla="*/ 0 h 20000"/>
                <a:gd name="T6" fmla="*/ 7 w 20000"/>
                <a:gd name="T7" fmla="*/ 5 h 20000"/>
                <a:gd name="T8" fmla="*/ 2 w 20000"/>
                <a:gd name="T9" fmla="*/ 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5882" y="19091"/>
                  </a:moveTo>
                  <a:lnTo>
                    <a:pt x="0" y="10000"/>
                  </a:lnTo>
                  <a:lnTo>
                    <a:pt x="0" y="0"/>
                  </a:lnTo>
                  <a:lnTo>
                    <a:pt x="18824" y="10000"/>
                  </a:lnTo>
                  <a:lnTo>
                    <a:pt x="5882" y="1909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0" name="Freeform 44">
              <a:extLst>
                <a:ext uri="{FF2B5EF4-FFF2-40B4-BE49-F238E27FC236}">
                  <a16:creationId xmlns:a16="http://schemas.microsoft.com/office/drawing/2014/main" id="{03E51260-22F7-46A9-995D-68F5800D40E9}"/>
                </a:ext>
              </a:extLst>
            </p:cNvPr>
            <p:cNvSpPr>
              <a:spLocks/>
            </p:cNvSpPr>
            <p:nvPr/>
          </p:nvSpPr>
          <p:spPr bwMode="auto">
            <a:xfrm>
              <a:off x="3128" y="1962"/>
              <a:ext cx="74" cy="44"/>
            </a:xfrm>
            <a:custGeom>
              <a:avLst/>
              <a:gdLst>
                <a:gd name="T0" fmla="*/ 19 w 20000"/>
                <a:gd name="T1" fmla="*/ 6 h 20000"/>
                <a:gd name="T2" fmla="*/ 23 w 20000"/>
                <a:gd name="T3" fmla="*/ 6 h 20000"/>
                <a:gd name="T4" fmla="*/ 27 w 20000"/>
                <a:gd name="T5" fmla="*/ 6 h 20000"/>
                <a:gd name="T6" fmla="*/ 30 w 20000"/>
                <a:gd name="T7" fmla="*/ 6 h 20000"/>
                <a:gd name="T8" fmla="*/ 34 w 20000"/>
                <a:gd name="T9" fmla="*/ 6 h 20000"/>
                <a:gd name="T10" fmla="*/ 36 w 20000"/>
                <a:gd name="T11" fmla="*/ 6 h 20000"/>
                <a:gd name="T12" fmla="*/ 36 w 20000"/>
                <a:gd name="T13" fmla="*/ 4 h 20000"/>
                <a:gd name="T14" fmla="*/ 40 w 20000"/>
                <a:gd name="T15" fmla="*/ 0 h 20000"/>
                <a:gd name="T16" fmla="*/ 44 w 20000"/>
                <a:gd name="T17" fmla="*/ 0 h 20000"/>
                <a:gd name="T18" fmla="*/ 46 w 20000"/>
                <a:gd name="T19" fmla="*/ 0 h 20000"/>
                <a:gd name="T20" fmla="*/ 46 w 20000"/>
                <a:gd name="T21" fmla="*/ 4 h 20000"/>
                <a:gd name="T22" fmla="*/ 51 w 20000"/>
                <a:gd name="T23" fmla="*/ 4 h 20000"/>
                <a:gd name="T24" fmla="*/ 52 w 20000"/>
                <a:gd name="T25" fmla="*/ 4 h 20000"/>
                <a:gd name="T26" fmla="*/ 57 w 20000"/>
                <a:gd name="T27" fmla="*/ 4 h 20000"/>
                <a:gd name="T28" fmla="*/ 61 w 20000"/>
                <a:gd name="T29" fmla="*/ 6 h 20000"/>
                <a:gd name="T30" fmla="*/ 57 w 20000"/>
                <a:gd name="T31" fmla="*/ 11 h 20000"/>
                <a:gd name="T32" fmla="*/ 57 w 20000"/>
                <a:gd name="T33" fmla="*/ 12 h 20000"/>
                <a:gd name="T34" fmla="*/ 61 w 20000"/>
                <a:gd name="T35" fmla="*/ 17 h 20000"/>
                <a:gd name="T36" fmla="*/ 63 w 20000"/>
                <a:gd name="T37" fmla="*/ 17 h 20000"/>
                <a:gd name="T38" fmla="*/ 63 w 20000"/>
                <a:gd name="T39" fmla="*/ 21 h 20000"/>
                <a:gd name="T40" fmla="*/ 67 w 20000"/>
                <a:gd name="T41" fmla="*/ 21 h 20000"/>
                <a:gd name="T42" fmla="*/ 71 w 20000"/>
                <a:gd name="T43" fmla="*/ 23 h 20000"/>
                <a:gd name="T44" fmla="*/ 74 w 20000"/>
                <a:gd name="T45" fmla="*/ 23 h 20000"/>
                <a:gd name="T46" fmla="*/ 71 w 20000"/>
                <a:gd name="T47" fmla="*/ 31 h 20000"/>
                <a:gd name="T48" fmla="*/ 67 w 20000"/>
                <a:gd name="T49" fmla="*/ 31 h 20000"/>
                <a:gd name="T50" fmla="*/ 67 w 20000"/>
                <a:gd name="T51" fmla="*/ 37 h 20000"/>
                <a:gd name="T52" fmla="*/ 63 w 20000"/>
                <a:gd name="T53" fmla="*/ 33 h 20000"/>
                <a:gd name="T54" fmla="*/ 61 w 20000"/>
                <a:gd name="T55" fmla="*/ 33 h 20000"/>
                <a:gd name="T56" fmla="*/ 57 w 20000"/>
                <a:gd name="T57" fmla="*/ 31 h 20000"/>
                <a:gd name="T58" fmla="*/ 52 w 20000"/>
                <a:gd name="T59" fmla="*/ 31 h 20000"/>
                <a:gd name="T60" fmla="*/ 52 w 20000"/>
                <a:gd name="T61" fmla="*/ 37 h 20000"/>
                <a:gd name="T62" fmla="*/ 51 w 20000"/>
                <a:gd name="T63" fmla="*/ 40 h 20000"/>
                <a:gd name="T64" fmla="*/ 36 w 20000"/>
                <a:gd name="T65" fmla="*/ 37 h 20000"/>
                <a:gd name="T66" fmla="*/ 30 w 20000"/>
                <a:gd name="T67" fmla="*/ 44 h 20000"/>
                <a:gd name="T68" fmla="*/ 27 w 20000"/>
                <a:gd name="T69" fmla="*/ 40 h 20000"/>
                <a:gd name="T70" fmla="*/ 17 w 20000"/>
                <a:gd name="T71" fmla="*/ 44 h 20000"/>
                <a:gd name="T72" fmla="*/ 13 w 20000"/>
                <a:gd name="T73" fmla="*/ 37 h 20000"/>
                <a:gd name="T74" fmla="*/ 6 w 20000"/>
                <a:gd name="T75" fmla="*/ 31 h 20000"/>
                <a:gd name="T76" fmla="*/ 0 w 20000"/>
                <a:gd name="T77" fmla="*/ 33 h 20000"/>
                <a:gd name="T78" fmla="*/ 0 w 20000"/>
                <a:gd name="T79" fmla="*/ 31 h 20000"/>
                <a:gd name="T80" fmla="*/ 6 w 20000"/>
                <a:gd name="T81" fmla="*/ 21 h 20000"/>
                <a:gd name="T82" fmla="*/ 13 w 20000"/>
                <a:gd name="T83" fmla="*/ 12 h 20000"/>
                <a:gd name="T84" fmla="*/ 13 w 20000"/>
                <a:gd name="T85" fmla="*/ 6 h 20000"/>
                <a:gd name="T86" fmla="*/ 19 w 20000"/>
                <a:gd name="T87" fmla="*/ 6 h 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00"/>
                <a:gd name="T133" fmla="*/ 0 h 20000"/>
                <a:gd name="T134" fmla="*/ 20000 w 20000"/>
                <a:gd name="T135" fmla="*/ 20000 h 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00" h="20000">
                  <a:moveTo>
                    <a:pt x="5137" y="2909"/>
                  </a:moveTo>
                  <a:lnTo>
                    <a:pt x="6230" y="2909"/>
                  </a:lnTo>
                  <a:lnTo>
                    <a:pt x="7432" y="2909"/>
                  </a:lnTo>
                  <a:lnTo>
                    <a:pt x="7978" y="2909"/>
                  </a:lnTo>
                  <a:lnTo>
                    <a:pt x="9071" y="2909"/>
                  </a:lnTo>
                  <a:lnTo>
                    <a:pt x="9617" y="2909"/>
                  </a:lnTo>
                  <a:lnTo>
                    <a:pt x="9617" y="2000"/>
                  </a:lnTo>
                  <a:lnTo>
                    <a:pt x="10710" y="0"/>
                  </a:lnTo>
                  <a:lnTo>
                    <a:pt x="11913" y="0"/>
                  </a:lnTo>
                  <a:lnTo>
                    <a:pt x="12459" y="0"/>
                  </a:lnTo>
                  <a:lnTo>
                    <a:pt x="12459" y="2000"/>
                  </a:lnTo>
                  <a:lnTo>
                    <a:pt x="13661" y="2000"/>
                  </a:lnTo>
                  <a:lnTo>
                    <a:pt x="14098" y="2000"/>
                  </a:lnTo>
                  <a:lnTo>
                    <a:pt x="15410" y="2000"/>
                  </a:lnTo>
                  <a:lnTo>
                    <a:pt x="16503" y="2909"/>
                  </a:lnTo>
                  <a:lnTo>
                    <a:pt x="15410" y="4909"/>
                  </a:lnTo>
                  <a:lnTo>
                    <a:pt x="15410" y="5636"/>
                  </a:lnTo>
                  <a:lnTo>
                    <a:pt x="16503" y="7636"/>
                  </a:lnTo>
                  <a:lnTo>
                    <a:pt x="16940" y="7636"/>
                  </a:lnTo>
                  <a:lnTo>
                    <a:pt x="16940" y="9455"/>
                  </a:lnTo>
                  <a:lnTo>
                    <a:pt x="18142" y="9455"/>
                  </a:lnTo>
                  <a:lnTo>
                    <a:pt x="19235" y="10545"/>
                  </a:lnTo>
                  <a:lnTo>
                    <a:pt x="19891" y="10545"/>
                  </a:lnTo>
                  <a:lnTo>
                    <a:pt x="19235" y="14182"/>
                  </a:lnTo>
                  <a:lnTo>
                    <a:pt x="18142" y="14182"/>
                  </a:lnTo>
                  <a:lnTo>
                    <a:pt x="18142" y="16909"/>
                  </a:lnTo>
                  <a:lnTo>
                    <a:pt x="16940" y="15091"/>
                  </a:lnTo>
                  <a:lnTo>
                    <a:pt x="16503" y="15091"/>
                  </a:lnTo>
                  <a:lnTo>
                    <a:pt x="15410" y="14182"/>
                  </a:lnTo>
                  <a:lnTo>
                    <a:pt x="14098" y="14182"/>
                  </a:lnTo>
                  <a:lnTo>
                    <a:pt x="14098" y="16909"/>
                  </a:lnTo>
                  <a:lnTo>
                    <a:pt x="13661" y="18000"/>
                  </a:lnTo>
                  <a:lnTo>
                    <a:pt x="9617" y="16909"/>
                  </a:lnTo>
                  <a:lnTo>
                    <a:pt x="7978" y="19818"/>
                  </a:lnTo>
                  <a:lnTo>
                    <a:pt x="7432" y="18000"/>
                  </a:lnTo>
                  <a:lnTo>
                    <a:pt x="4481" y="19818"/>
                  </a:lnTo>
                  <a:lnTo>
                    <a:pt x="3388" y="16909"/>
                  </a:lnTo>
                  <a:lnTo>
                    <a:pt x="1749" y="14182"/>
                  </a:lnTo>
                  <a:lnTo>
                    <a:pt x="0" y="15091"/>
                  </a:lnTo>
                  <a:lnTo>
                    <a:pt x="0" y="14182"/>
                  </a:lnTo>
                  <a:lnTo>
                    <a:pt x="1749" y="9455"/>
                  </a:lnTo>
                  <a:lnTo>
                    <a:pt x="3388" y="5636"/>
                  </a:lnTo>
                  <a:lnTo>
                    <a:pt x="3388" y="2909"/>
                  </a:lnTo>
                  <a:lnTo>
                    <a:pt x="5137" y="290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1" name="Freeform 45">
              <a:extLst>
                <a:ext uri="{FF2B5EF4-FFF2-40B4-BE49-F238E27FC236}">
                  <a16:creationId xmlns:a16="http://schemas.microsoft.com/office/drawing/2014/main" id="{7C0A28FC-0DCE-4E16-8CF6-054A2325CF26}"/>
                </a:ext>
              </a:extLst>
            </p:cNvPr>
            <p:cNvSpPr>
              <a:spLocks/>
            </p:cNvSpPr>
            <p:nvPr/>
          </p:nvSpPr>
          <p:spPr bwMode="auto">
            <a:xfrm>
              <a:off x="2870" y="2054"/>
              <a:ext cx="211" cy="163"/>
            </a:xfrm>
            <a:custGeom>
              <a:avLst/>
              <a:gdLst>
                <a:gd name="T0" fmla="*/ 134 w 20000"/>
                <a:gd name="T1" fmla="*/ 16 h 20000"/>
                <a:gd name="T2" fmla="*/ 168 w 20000"/>
                <a:gd name="T3" fmla="*/ 23 h 20000"/>
                <a:gd name="T4" fmla="*/ 177 w 20000"/>
                <a:gd name="T5" fmla="*/ 23 h 20000"/>
                <a:gd name="T6" fmla="*/ 190 w 20000"/>
                <a:gd name="T7" fmla="*/ 27 h 20000"/>
                <a:gd name="T8" fmla="*/ 207 w 20000"/>
                <a:gd name="T9" fmla="*/ 27 h 20000"/>
                <a:gd name="T10" fmla="*/ 207 w 20000"/>
                <a:gd name="T11" fmla="*/ 33 h 20000"/>
                <a:gd name="T12" fmla="*/ 200 w 20000"/>
                <a:gd name="T13" fmla="*/ 45 h 20000"/>
                <a:gd name="T14" fmla="*/ 177 w 20000"/>
                <a:gd name="T15" fmla="*/ 55 h 20000"/>
                <a:gd name="T16" fmla="*/ 168 w 20000"/>
                <a:gd name="T17" fmla="*/ 59 h 20000"/>
                <a:gd name="T18" fmla="*/ 161 w 20000"/>
                <a:gd name="T19" fmla="*/ 76 h 20000"/>
                <a:gd name="T20" fmla="*/ 151 w 20000"/>
                <a:gd name="T21" fmla="*/ 94 h 20000"/>
                <a:gd name="T22" fmla="*/ 157 w 20000"/>
                <a:gd name="T23" fmla="*/ 109 h 20000"/>
                <a:gd name="T24" fmla="*/ 145 w 20000"/>
                <a:gd name="T25" fmla="*/ 120 h 20000"/>
                <a:gd name="T26" fmla="*/ 140 w 20000"/>
                <a:gd name="T27" fmla="*/ 130 h 20000"/>
                <a:gd name="T28" fmla="*/ 128 w 20000"/>
                <a:gd name="T29" fmla="*/ 132 h 20000"/>
                <a:gd name="T30" fmla="*/ 118 w 20000"/>
                <a:gd name="T31" fmla="*/ 148 h 20000"/>
                <a:gd name="T32" fmla="*/ 110 w 20000"/>
                <a:gd name="T33" fmla="*/ 146 h 20000"/>
                <a:gd name="T34" fmla="*/ 103 w 20000"/>
                <a:gd name="T35" fmla="*/ 148 h 20000"/>
                <a:gd name="T36" fmla="*/ 93 w 20000"/>
                <a:gd name="T37" fmla="*/ 148 h 20000"/>
                <a:gd name="T38" fmla="*/ 77 w 20000"/>
                <a:gd name="T39" fmla="*/ 152 h 20000"/>
                <a:gd name="T40" fmla="*/ 60 w 20000"/>
                <a:gd name="T41" fmla="*/ 163 h 20000"/>
                <a:gd name="T42" fmla="*/ 43 w 20000"/>
                <a:gd name="T43" fmla="*/ 148 h 20000"/>
                <a:gd name="T44" fmla="*/ 34 w 20000"/>
                <a:gd name="T45" fmla="*/ 138 h 20000"/>
                <a:gd name="T46" fmla="*/ 31 w 20000"/>
                <a:gd name="T47" fmla="*/ 126 h 20000"/>
                <a:gd name="T48" fmla="*/ 37 w 20000"/>
                <a:gd name="T49" fmla="*/ 116 h 20000"/>
                <a:gd name="T50" fmla="*/ 34 w 20000"/>
                <a:gd name="T51" fmla="*/ 103 h 20000"/>
                <a:gd name="T52" fmla="*/ 31 w 20000"/>
                <a:gd name="T53" fmla="*/ 86 h 20000"/>
                <a:gd name="T54" fmla="*/ 41 w 20000"/>
                <a:gd name="T55" fmla="*/ 70 h 20000"/>
                <a:gd name="T56" fmla="*/ 50 w 20000"/>
                <a:gd name="T57" fmla="*/ 45 h 20000"/>
                <a:gd name="T58" fmla="*/ 41 w 20000"/>
                <a:gd name="T59" fmla="*/ 39 h 20000"/>
                <a:gd name="T60" fmla="*/ 27 w 20000"/>
                <a:gd name="T61" fmla="*/ 39 h 20000"/>
                <a:gd name="T62" fmla="*/ 17 w 20000"/>
                <a:gd name="T63" fmla="*/ 33 h 20000"/>
                <a:gd name="T64" fmla="*/ 6 w 20000"/>
                <a:gd name="T65" fmla="*/ 33 h 20000"/>
                <a:gd name="T66" fmla="*/ 6 w 20000"/>
                <a:gd name="T67" fmla="*/ 23 h 20000"/>
                <a:gd name="T68" fmla="*/ 4 w 20000"/>
                <a:gd name="T69" fmla="*/ 19 h 20000"/>
                <a:gd name="T70" fmla="*/ 6 w 20000"/>
                <a:gd name="T71" fmla="*/ 6 h 20000"/>
                <a:gd name="T72" fmla="*/ 17 w 20000"/>
                <a:gd name="T73" fmla="*/ 2 h 20000"/>
                <a:gd name="T74" fmla="*/ 31 w 20000"/>
                <a:gd name="T75" fmla="*/ 2 h 20000"/>
                <a:gd name="T76" fmla="*/ 58 w 20000"/>
                <a:gd name="T77" fmla="*/ 2 h 20000"/>
                <a:gd name="T78" fmla="*/ 93 w 20000"/>
                <a:gd name="T79" fmla="*/ 6 h 20000"/>
                <a:gd name="T80" fmla="*/ 128 w 20000"/>
                <a:gd name="T81" fmla="*/ 6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12136" y="782"/>
                  </a:moveTo>
                  <a:lnTo>
                    <a:pt x="12703" y="2005"/>
                  </a:lnTo>
                  <a:lnTo>
                    <a:pt x="14858" y="2787"/>
                  </a:lnTo>
                  <a:lnTo>
                    <a:pt x="15879" y="2787"/>
                  </a:lnTo>
                  <a:lnTo>
                    <a:pt x="15879" y="2298"/>
                  </a:lnTo>
                  <a:lnTo>
                    <a:pt x="16824" y="2787"/>
                  </a:lnTo>
                  <a:lnTo>
                    <a:pt x="17429" y="3521"/>
                  </a:lnTo>
                  <a:lnTo>
                    <a:pt x="18034" y="3276"/>
                  </a:lnTo>
                  <a:lnTo>
                    <a:pt x="18979" y="3521"/>
                  </a:lnTo>
                  <a:lnTo>
                    <a:pt x="19584" y="3276"/>
                  </a:lnTo>
                  <a:lnTo>
                    <a:pt x="19962" y="3521"/>
                  </a:lnTo>
                  <a:lnTo>
                    <a:pt x="19584" y="4010"/>
                  </a:lnTo>
                  <a:lnTo>
                    <a:pt x="19584" y="4792"/>
                  </a:lnTo>
                  <a:lnTo>
                    <a:pt x="18979" y="5575"/>
                  </a:lnTo>
                  <a:lnTo>
                    <a:pt x="18034" y="6797"/>
                  </a:lnTo>
                  <a:lnTo>
                    <a:pt x="16824" y="6797"/>
                  </a:lnTo>
                  <a:lnTo>
                    <a:pt x="16257" y="7286"/>
                  </a:lnTo>
                  <a:lnTo>
                    <a:pt x="15879" y="7286"/>
                  </a:lnTo>
                  <a:lnTo>
                    <a:pt x="15879" y="8606"/>
                  </a:lnTo>
                  <a:lnTo>
                    <a:pt x="15274" y="9340"/>
                  </a:lnTo>
                  <a:lnTo>
                    <a:pt x="13913" y="10856"/>
                  </a:lnTo>
                  <a:lnTo>
                    <a:pt x="14329" y="11589"/>
                  </a:lnTo>
                  <a:lnTo>
                    <a:pt x="14858" y="12861"/>
                  </a:lnTo>
                  <a:lnTo>
                    <a:pt x="14858" y="13399"/>
                  </a:lnTo>
                  <a:lnTo>
                    <a:pt x="14329" y="13888"/>
                  </a:lnTo>
                  <a:lnTo>
                    <a:pt x="13724" y="14670"/>
                  </a:lnTo>
                  <a:lnTo>
                    <a:pt x="13308" y="15403"/>
                  </a:lnTo>
                  <a:lnTo>
                    <a:pt x="13308" y="15892"/>
                  </a:lnTo>
                  <a:lnTo>
                    <a:pt x="12930" y="16186"/>
                  </a:lnTo>
                  <a:lnTo>
                    <a:pt x="12136" y="16186"/>
                  </a:lnTo>
                  <a:lnTo>
                    <a:pt x="11380" y="16968"/>
                  </a:lnTo>
                  <a:lnTo>
                    <a:pt x="11153" y="18191"/>
                  </a:lnTo>
                  <a:lnTo>
                    <a:pt x="10775" y="17946"/>
                  </a:lnTo>
                  <a:lnTo>
                    <a:pt x="10397" y="17946"/>
                  </a:lnTo>
                  <a:lnTo>
                    <a:pt x="10208" y="18191"/>
                  </a:lnTo>
                  <a:lnTo>
                    <a:pt x="9792" y="18191"/>
                  </a:lnTo>
                  <a:lnTo>
                    <a:pt x="9225" y="18191"/>
                  </a:lnTo>
                  <a:lnTo>
                    <a:pt x="8809" y="18191"/>
                  </a:lnTo>
                  <a:lnTo>
                    <a:pt x="8053" y="18191"/>
                  </a:lnTo>
                  <a:lnTo>
                    <a:pt x="7259" y="18680"/>
                  </a:lnTo>
                  <a:lnTo>
                    <a:pt x="6654" y="18680"/>
                  </a:lnTo>
                  <a:lnTo>
                    <a:pt x="5671" y="19951"/>
                  </a:lnTo>
                  <a:lnTo>
                    <a:pt x="4499" y="19218"/>
                  </a:lnTo>
                  <a:lnTo>
                    <a:pt x="4121" y="18191"/>
                  </a:lnTo>
                  <a:lnTo>
                    <a:pt x="4121" y="17457"/>
                  </a:lnTo>
                  <a:lnTo>
                    <a:pt x="3176" y="16968"/>
                  </a:lnTo>
                  <a:lnTo>
                    <a:pt x="2949" y="16968"/>
                  </a:lnTo>
                  <a:lnTo>
                    <a:pt x="2949" y="15403"/>
                  </a:lnTo>
                  <a:lnTo>
                    <a:pt x="3554" y="14670"/>
                  </a:lnTo>
                  <a:lnTo>
                    <a:pt x="3554" y="14181"/>
                  </a:lnTo>
                  <a:lnTo>
                    <a:pt x="3176" y="13399"/>
                  </a:lnTo>
                  <a:lnTo>
                    <a:pt x="3176" y="12665"/>
                  </a:lnTo>
                  <a:lnTo>
                    <a:pt x="3176" y="12176"/>
                  </a:lnTo>
                  <a:lnTo>
                    <a:pt x="2949" y="10611"/>
                  </a:lnTo>
                  <a:lnTo>
                    <a:pt x="3554" y="10611"/>
                  </a:lnTo>
                  <a:lnTo>
                    <a:pt x="3932" y="8606"/>
                  </a:lnTo>
                  <a:lnTo>
                    <a:pt x="3932" y="7286"/>
                  </a:lnTo>
                  <a:lnTo>
                    <a:pt x="4726" y="5575"/>
                  </a:lnTo>
                  <a:lnTo>
                    <a:pt x="4499" y="5281"/>
                  </a:lnTo>
                  <a:lnTo>
                    <a:pt x="3932" y="4792"/>
                  </a:lnTo>
                  <a:lnTo>
                    <a:pt x="3176" y="4792"/>
                  </a:lnTo>
                  <a:lnTo>
                    <a:pt x="2571" y="4792"/>
                  </a:lnTo>
                  <a:lnTo>
                    <a:pt x="1966" y="4792"/>
                  </a:lnTo>
                  <a:lnTo>
                    <a:pt x="1588" y="4010"/>
                  </a:lnTo>
                  <a:lnTo>
                    <a:pt x="1021" y="4303"/>
                  </a:lnTo>
                  <a:lnTo>
                    <a:pt x="605" y="4010"/>
                  </a:lnTo>
                  <a:lnTo>
                    <a:pt x="1021" y="3521"/>
                  </a:lnTo>
                  <a:lnTo>
                    <a:pt x="605" y="2787"/>
                  </a:lnTo>
                  <a:lnTo>
                    <a:pt x="416" y="2787"/>
                  </a:lnTo>
                  <a:lnTo>
                    <a:pt x="416" y="2298"/>
                  </a:lnTo>
                  <a:lnTo>
                    <a:pt x="0" y="978"/>
                  </a:lnTo>
                  <a:lnTo>
                    <a:pt x="605" y="782"/>
                  </a:lnTo>
                  <a:lnTo>
                    <a:pt x="1588" y="782"/>
                  </a:lnTo>
                  <a:lnTo>
                    <a:pt x="1588" y="196"/>
                  </a:lnTo>
                  <a:lnTo>
                    <a:pt x="2155" y="0"/>
                  </a:lnTo>
                  <a:lnTo>
                    <a:pt x="2949" y="196"/>
                  </a:lnTo>
                  <a:lnTo>
                    <a:pt x="4499" y="196"/>
                  </a:lnTo>
                  <a:lnTo>
                    <a:pt x="5482" y="196"/>
                  </a:lnTo>
                  <a:lnTo>
                    <a:pt x="7070" y="782"/>
                  </a:lnTo>
                  <a:lnTo>
                    <a:pt x="8809" y="782"/>
                  </a:lnTo>
                  <a:lnTo>
                    <a:pt x="10397" y="782"/>
                  </a:lnTo>
                  <a:lnTo>
                    <a:pt x="12136" y="78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2" name="Freeform 46">
              <a:extLst>
                <a:ext uri="{FF2B5EF4-FFF2-40B4-BE49-F238E27FC236}">
                  <a16:creationId xmlns:a16="http://schemas.microsoft.com/office/drawing/2014/main" id="{7CBC3473-8F6B-4EC0-BACC-2697FE67AE22}"/>
                </a:ext>
              </a:extLst>
            </p:cNvPr>
            <p:cNvSpPr>
              <a:spLocks/>
            </p:cNvSpPr>
            <p:nvPr/>
          </p:nvSpPr>
          <p:spPr bwMode="auto">
            <a:xfrm>
              <a:off x="3066" y="2136"/>
              <a:ext cx="20" cy="13"/>
            </a:xfrm>
            <a:custGeom>
              <a:avLst/>
              <a:gdLst>
                <a:gd name="T0" fmla="*/ 11 w 20000"/>
                <a:gd name="T1" fmla="*/ 13 h 20000"/>
                <a:gd name="T2" fmla="*/ 8 w 20000"/>
                <a:gd name="T3" fmla="*/ 11 h 20000"/>
                <a:gd name="T4" fmla="*/ 8 w 20000"/>
                <a:gd name="T5" fmla="*/ 6 h 20000"/>
                <a:gd name="T6" fmla="*/ 0 w 20000"/>
                <a:gd name="T7" fmla="*/ 6 h 20000"/>
                <a:gd name="T8" fmla="*/ 11 w 20000"/>
                <a:gd name="T9" fmla="*/ 0 h 20000"/>
                <a:gd name="T10" fmla="*/ 11 w 20000"/>
                <a:gd name="T11" fmla="*/ 4 h 20000"/>
                <a:gd name="T12" fmla="*/ 20 w 20000"/>
                <a:gd name="T13" fmla="*/ 4 h 20000"/>
                <a:gd name="T14" fmla="*/ 15 w 20000"/>
                <a:gd name="T15" fmla="*/ 6 h 20000"/>
                <a:gd name="T16" fmla="*/ 11 w 20000"/>
                <a:gd name="T17" fmla="*/ 13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0833" y="19375"/>
                  </a:moveTo>
                  <a:lnTo>
                    <a:pt x="8333" y="16250"/>
                  </a:lnTo>
                  <a:lnTo>
                    <a:pt x="8333" y="9375"/>
                  </a:lnTo>
                  <a:lnTo>
                    <a:pt x="0" y="9375"/>
                  </a:lnTo>
                  <a:lnTo>
                    <a:pt x="10833" y="0"/>
                  </a:lnTo>
                  <a:lnTo>
                    <a:pt x="10833" y="6875"/>
                  </a:lnTo>
                  <a:lnTo>
                    <a:pt x="19583" y="6875"/>
                  </a:lnTo>
                  <a:lnTo>
                    <a:pt x="15000" y="9375"/>
                  </a:lnTo>
                  <a:lnTo>
                    <a:pt x="10833"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3" name="Freeform 47">
              <a:extLst>
                <a:ext uri="{FF2B5EF4-FFF2-40B4-BE49-F238E27FC236}">
                  <a16:creationId xmlns:a16="http://schemas.microsoft.com/office/drawing/2014/main" id="{8BE0AA71-8FFA-4931-B808-8495C2BBFF91}"/>
                </a:ext>
              </a:extLst>
            </p:cNvPr>
            <p:cNvSpPr>
              <a:spLocks/>
            </p:cNvSpPr>
            <p:nvPr/>
          </p:nvSpPr>
          <p:spPr bwMode="auto">
            <a:xfrm>
              <a:off x="3087" y="2132"/>
              <a:ext cx="7" cy="4"/>
            </a:xfrm>
            <a:custGeom>
              <a:avLst/>
              <a:gdLst>
                <a:gd name="T0" fmla="*/ 7 w 20000"/>
                <a:gd name="T1" fmla="*/ 4 h 20000"/>
                <a:gd name="T2" fmla="*/ 0 w 20000"/>
                <a:gd name="T3" fmla="*/ 0 h 20000"/>
                <a:gd name="T4" fmla="*/ 7 w 20000"/>
                <a:gd name="T5" fmla="*/ 0 h 20000"/>
                <a:gd name="T6" fmla="*/ 7 w 20000"/>
                <a:gd name="T7" fmla="*/ 4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8182"/>
                  </a:moveTo>
                  <a:lnTo>
                    <a:pt x="0" y="0"/>
                  </a:lnTo>
                  <a:lnTo>
                    <a:pt x="18824" y="0"/>
                  </a:lnTo>
                  <a:lnTo>
                    <a:pt x="18824" y="1818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4" name="Freeform 48">
              <a:extLst>
                <a:ext uri="{FF2B5EF4-FFF2-40B4-BE49-F238E27FC236}">
                  <a16:creationId xmlns:a16="http://schemas.microsoft.com/office/drawing/2014/main" id="{DD097103-8E3E-4FCA-B367-A6ABB716BA7E}"/>
                </a:ext>
              </a:extLst>
            </p:cNvPr>
            <p:cNvSpPr>
              <a:spLocks/>
            </p:cNvSpPr>
            <p:nvPr/>
          </p:nvSpPr>
          <p:spPr bwMode="auto">
            <a:xfrm>
              <a:off x="3044" y="2153"/>
              <a:ext cx="7" cy="7"/>
            </a:xfrm>
            <a:custGeom>
              <a:avLst/>
              <a:gdLst>
                <a:gd name="T0" fmla="*/ 7 w 20000"/>
                <a:gd name="T1" fmla="*/ 7 h 20000"/>
                <a:gd name="T2" fmla="*/ 0 w 20000"/>
                <a:gd name="T3" fmla="*/ 4 h 20000"/>
                <a:gd name="T4" fmla="*/ 7 w 20000"/>
                <a:gd name="T5" fmla="*/ 0 h 20000"/>
                <a:gd name="T6" fmla="*/ 7 w 20000"/>
                <a:gd name="T7" fmla="*/ 7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8750"/>
                  </a:moveTo>
                  <a:lnTo>
                    <a:pt x="0" y="12500"/>
                  </a:lnTo>
                  <a:lnTo>
                    <a:pt x="18824" y="0"/>
                  </a:lnTo>
                  <a:lnTo>
                    <a:pt x="18824" y="1875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5" name="Freeform 49">
              <a:extLst>
                <a:ext uri="{FF2B5EF4-FFF2-40B4-BE49-F238E27FC236}">
                  <a16:creationId xmlns:a16="http://schemas.microsoft.com/office/drawing/2014/main" id="{0839BF06-784D-49D8-8C65-6FE8D3E85BFA}"/>
                </a:ext>
              </a:extLst>
            </p:cNvPr>
            <p:cNvSpPr>
              <a:spLocks/>
            </p:cNvSpPr>
            <p:nvPr/>
          </p:nvSpPr>
          <p:spPr bwMode="auto">
            <a:xfrm>
              <a:off x="3048" y="2076"/>
              <a:ext cx="13" cy="7"/>
            </a:xfrm>
            <a:custGeom>
              <a:avLst/>
              <a:gdLst>
                <a:gd name="T0" fmla="*/ 0 w 20000"/>
                <a:gd name="T1" fmla="*/ 0 h 20000"/>
                <a:gd name="T2" fmla="*/ 6 w 20000"/>
                <a:gd name="T3" fmla="*/ 7 h 20000"/>
                <a:gd name="T4" fmla="*/ 13 w 20000"/>
                <a:gd name="T5" fmla="*/ 4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0" y="0"/>
                  </a:moveTo>
                  <a:lnTo>
                    <a:pt x="9375" y="18824"/>
                  </a:lnTo>
                  <a:lnTo>
                    <a:pt x="19375" y="11765"/>
                  </a:lnTo>
                  <a:lnTo>
                    <a:pt x="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6" name="Freeform 50">
              <a:extLst>
                <a:ext uri="{FF2B5EF4-FFF2-40B4-BE49-F238E27FC236}">
                  <a16:creationId xmlns:a16="http://schemas.microsoft.com/office/drawing/2014/main" id="{D3510856-85B5-40E9-ACC4-AE2AC48BBFAC}"/>
                </a:ext>
              </a:extLst>
            </p:cNvPr>
            <p:cNvSpPr>
              <a:spLocks/>
            </p:cNvSpPr>
            <p:nvPr/>
          </p:nvSpPr>
          <p:spPr bwMode="auto">
            <a:xfrm>
              <a:off x="3466" y="2087"/>
              <a:ext cx="326" cy="131"/>
            </a:xfrm>
            <a:custGeom>
              <a:avLst/>
              <a:gdLst>
                <a:gd name="T0" fmla="*/ 17 w 20000"/>
                <a:gd name="T1" fmla="*/ 0 h 20000"/>
                <a:gd name="T2" fmla="*/ 29 w 20000"/>
                <a:gd name="T3" fmla="*/ 2 h 20000"/>
                <a:gd name="T4" fmla="*/ 46 w 20000"/>
                <a:gd name="T5" fmla="*/ 19 h 20000"/>
                <a:gd name="T6" fmla="*/ 66 w 20000"/>
                <a:gd name="T7" fmla="*/ 19 h 20000"/>
                <a:gd name="T8" fmla="*/ 83 w 20000"/>
                <a:gd name="T9" fmla="*/ 23 h 20000"/>
                <a:gd name="T10" fmla="*/ 98 w 20000"/>
                <a:gd name="T11" fmla="*/ 12 h 20000"/>
                <a:gd name="T12" fmla="*/ 120 w 20000"/>
                <a:gd name="T13" fmla="*/ 2 h 20000"/>
                <a:gd name="T14" fmla="*/ 143 w 20000"/>
                <a:gd name="T15" fmla="*/ 0 h 20000"/>
                <a:gd name="T16" fmla="*/ 147 w 20000"/>
                <a:gd name="T17" fmla="*/ 2 h 20000"/>
                <a:gd name="T18" fmla="*/ 164 w 20000"/>
                <a:gd name="T19" fmla="*/ 10 h 20000"/>
                <a:gd name="T20" fmla="*/ 174 w 20000"/>
                <a:gd name="T21" fmla="*/ 12 h 20000"/>
                <a:gd name="T22" fmla="*/ 191 w 20000"/>
                <a:gd name="T23" fmla="*/ 23 h 20000"/>
                <a:gd name="T24" fmla="*/ 201 w 20000"/>
                <a:gd name="T25" fmla="*/ 23 h 20000"/>
                <a:gd name="T26" fmla="*/ 228 w 20000"/>
                <a:gd name="T27" fmla="*/ 23 h 20000"/>
                <a:gd name="T28" fmla="*/ 257 w 20000"/>
                <a:gd name="T29" fmla="*/ 10 h 20000"/>
                <a:gd name="T30" fmla="*/ 294 w 20000"/>
                <a:gd name="T31" fmla="*/ 16 h 20000"/>
                <a:gd name="T32" fmla="*/ 298 w 20000"/>
                <a:gd name="T33" fmla="*/ 39 h 20000"/>
                <a:gd name="T34" fmla="*/ 307 w 20000"/>
                <a:gd name="T35" fmla="*/ 54 h 20000"/>
                <a:gd name="T36" fmla="*/ 317 w 20000"/>
                <a:gd name="T37" fmla="*/ 81 h 20000"/>
                <a:gd name="T38" fmla="*/ 321 w 20000"/>
                <a:gd name="T39" fmla="*/ 93 h 20000"/>
                <a:gd name="T40" fmla="*/ 317 w 20000"/>
                <a:gd name="T41" fmla="*/ 104 h 20000"/>
                <a:gd name="T42" fmla="*/ 290 w 20000"/>
                <a:gd name="T43" fmla="*/ 97 h 20000"/>
                <a:gd name="T44" fmla="*/ 278 w 20000"/>
                <a:gd name="T45" fmla="*/ 100 h 20000"/>
                <a:gd name="T46" fmla="*/ 263 w 20000"/>
                <a:gd name="T47" fmla="*/ 104 h 20000"/>
                <a:gd name="T48" fmla="*/ 240 w 20000"/>
                <a:gd name="T49" fmla="*/ 114 h 20000"/>
                <a:gd name="T50" fmla="*/ 214 w 20000"/>
                <a:gd name="T51" fmla="*/ 110 h 20000"/>
                <a:gd name="T52" fmla="*/ 195 w 20000"/>
                <a:gd name="T53" fmla="*/ 114 h 20000"/>
                <a:gd name="T54" fmla="*/ 186 w 20000"/>
                <a:gd name="T55" fmla="*/ 110 h 20000"/>
                <a:gd name="T56" fmla="*/ 186 w 20000"/>
                <a:gd name="T57" fmla="*/ 125 h 20000"/>
                <a:gd name="T58" fmla="*/ 176 w 20000"/>
                <a:gd name="T59" fmla="*/ 131 h 20000"/>
                <a:gd name="T60" fmla="*/ 170 w 20000"/>
                <a:gd name="T61" fmla="*/ 120 h 20000"/>
                <a:gd name="T62" fmla="*/ 174 w 20000"/>
                <a:gd name="T63" fmla="*/ 110 h 20000"/>
                <a:gd name="T64" fmla="*/ 147 w 20000"/>
                <a:gd name="T65" fmla="*/ 110 h 20000"/>
                <a:gd name="T66" fmla="*/ 120 w 20000"/>
                <a:gd name="T67" fmla="*/ 127 h 20000"/>
                <a:gd name="T68" fmla="*/ 108 w 20000"/>
                <a:gd name="T69" fmla="*/ 120 h 20000"/>
                <a:gd name="T70" fmla="*/ 81 w 20000"/>
                <a:gd name="T71" fmla="*/ 114 h 20000"/>
                <a:gd name="T72" fmla="*/ 77 w 20000"/>
                <a:gd name="T73" fmla="*/ 125 h 20000"/>
                <a:gd name="T74" fmla="*/ 56 w 20000"/>
                <a:gd name="T75" fmla="*/ 125 h 20000"/>
                <a:gd name="T76" fmla="*/ 44 w 20000"/>
                <a:gd name="T77" fmla="*/ 114 h 20000"/>
                <a:gd name="T78" fmla="*/ 38 w 20000"/>
                <a:gd name="T79" fmla="*/ 116 h 20000"/>
                <a:gd name="T80" fmla="*/ 27 w 20000"/>
                <a:gd name="T81" fmla="*/ 114 h 20000"/>
                <a:gd name="T82" fmla="*/ 23 w 20000"/>
                <a:gd name="T83" fmla="*/ 110 h 20000"/>
                <a:gd name="T84" fmla="*/ 27 w 20000"/>
                <a:gd name="T85" fmla="*/ 106 h 20000"/>
                <a:gd name="T86" fmla="*/ 21 w 20000"/>
                <a:gd name="T87" fmla="*/ 104 h 20000"/>
                <a:gd name="T88" fmla="*/ 21 w 20000"/>
                <a:gd name="T89" fmla="*/ 89 h 20000"/>
                <a:gd name="T90" fmla="*/ 2 w 20000"/>
                <a:gd name="T91" fmla="*/ 83 h 20000"/>
                <a:gd name="T92" fmla="*/ 2 w 20000"/>
                <a:gd name="T93" fmla="*/ 77 h 20000"/>
                <a:gd name="T94" fmla="*/ 11 w 20000"/>
                <a:gd name="T95" fmla="*/ 81 h 20000"/>
                <a:gd name="T96" fmla="*/ 12 w 20000"/>
                <a:gd name="T97" fmla="*/ 77 h 20000"/>
                <a:gd name="T98" fmla="*/ 12 w 20000"/>
                <a:gd name="T99" fmla="*/ 71 h 20000"/>
                <a:gd name="T100" fmla="*/ 12 w 20000"/>
                <a:gd name="T101" fmla="*/ 56 h 20000"/>
                <a:gd name="T102" fmla="*/ 0 w 20000"/>
                <a:gd name="T103" fmla="*/ 46 h 20000"/>
                <a:gd name="T104" fmla="*/ 17 w 20000"/>
                <a:gd name="T105" fmla="*/ 38 h 20000"/>
                <a:gd name="T106" fmla="*/ 27 w 20000"/>
                <a:gd name="T107" fmla="*/ 38 h 20000"/>
                <a:gd name="T108" fmla="*/ 34 w 20000"/>
                <a:gd name="T109" fmla="*/ 38 h 20000"/>
                <a:gd name="T110" fmla="*/ 46 w 20000"/>
                <a:gd name="T111" fmla="*/ 33 h 20000"/>
                <a:gd name="T112" fmla="*/ 54 w 20000"/>
                <a:gd name="T113" fmla="*/ 27 h 20000"/>
                <a:gd name="T114" fmla="*/ 21 w 20000"/>
                <a:gd name="T115" fmla="*/ 27 h 20000"/>
                <a:gd name="T116" fmla="*/ 6 w 20000"/>
                <a:gd name="T117" fmla="*/ 38 h 20000"/>
                <a:gd name="T118" fmla="*/ 0 w 20000"/>
                <a:gd name="T119" fmla="*/ 38 h 20000"/>
                <a:gd name="T120" fmla="*/ 0 w 20000"/>
                <a:gd name="T121" fmla="*/ 29 h 20000"/>
                <a:gd name="T122" fmla="*/ 6 w 20000"/>
                <a:gd name="T123" fmla="*/ 19 h 20000"/>
                <a:gd name="T124" fmla="*/ 11 w 20000"/>
                <a:gd name="T125" fmla="*/ 12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47" y="979"/>
                  </a:moveTo>
                  <a:lnTo>
                    <a:pt x="1031" y="0"/>
                  </a:lnTo>
                  <a:lnTo>
                    <a:pt x="1399" y="367"/>
                  </a:lnTo>
                  <a:lnTo>
                    <a:pt x="1767" y="367"/>
                  </a:lnTo>
                  <a:lnTo>
                    <a:pt x="1669" y="1590"/>
                  </a:lnTo>
                  <a:lnTo>
                    <a:pt x="2822" y="2875"/>
                  </a:lnTo>
                  <a:lnTo>
                    <a:pt x="3951" y="2875"/>
                  </a:lnTo>
                  <a:lnTo>
                    <a:pt x="4074" y="2875"/>
                  </a:lnTo>
                  <a:lnTo>
                    <a:pt x="4466" y="3486"/>
                  </a:lnTo>
                  <a:lnTo>
                    <a:pt x="5080" y="3486"/>
                  </a:lnTo>
                  <a:lnTo>
                    <a:pt x="5325" y="2508"/>
                  </a:lnTo>
                  <a:lnTo>
                    <a:pt x="5988" y="1896"/>
                  </a:lnTo>
                  <a:lnTo>
                    <a:pt x="6626" y="979"/>
                  </a:lnTo>
                  <a:lnTo>
                    <a:pt x="7387" y="367"/>
                  </a:lnTo>
                  <a:lnTo>
                    <a:pt x="8785" y="367"/>
                  </a:lnTo>
                  <a:lnTo>
                    <a:pt x="8785" y="0"/>
                  </a:lnTo>
                  <a:lnTo>
                    <a:pt x="9031" y="0"/>
                  </a:lnTo>
                  <a:lnTo>
                    <a:pt x="9031" y="367"/>
                  </a:lnTo>
                  <a:lnTo>
                    <a:pt x="9669" y="1590"/>
                  </a:lnTo>
                  <a:lnTo>
                    <a:pt x="10037" y="1590"/>
                  </a:lnTo>
                  <a:lnTo>
                    <a:pt x="10699" y="2508"/>
                  </a:lnTo>
                  <a:lnTo>
                    <a:pt x="10699" y="1896"/>
                  </a:lnTo>
                  <a:lnTo>
                    <a:pt x="10798" y="2508"/>
                  </a:lnTo>
                  <a:lnTo>
                    <a:pt x="11706" y="3486"/>
                  </a:lnTo>
                  <a:lnTo>
                    <a:pt x="11951" y="2875"/>
                  </a:lnTo>
                  <a:lnTo>
                    <a:pt x="12344" y="3486"/>
                  </a:lnTo>
                  <a:lnTo>
                    <a:pt x="13497" y="2875"/>
                  </a:lnTo>
                  <a:lnTo>
                    <a:pt x="13988" y="3486"/>
                  </a:lnTo>
                  <a:lnTo>
                    <a:pt x="15018" y="2875"/>
                  </a:lnTo>
                  <a:lnTo>
                    <a:pt x="15755" y="1590"/>
                  </a:lnTo>
                  <a:lnTo>
                    <a:pt x="17301" y="979"/>
                  </a:lnTo>
                  <a:lnTo>
                    <a:pt x="18061" y="2508"/>
                  </a:lnTo>
                  <a:lnTo>
                    <a:pt x="18307" y="4098"/>
                  </a:lnTo>
                  <a:lnTo>
                    <a:pt x="18307" y="5994"/>
                  </a:lnTo>
                  <a:lnTo>
                    <a:pt x="19337" y="6972"/>
                  </a:lnTo>
                  <a:lnTo>
                    <a:pt x="18822" y="8257"/>
                  </a:lnTo>
                  <a:lnTo>
                    <a:pt x="19337" y="10765"/>
                  </a:lnTo>
                  <a:lnTo>
                    <a:pt x="19460" y="12355"/>
                  </a:lnTo>
                  <a:lnTo>
                    <a:pt x="19460" y="12722"/>
                  </a:lnTo>
                  <a:lnTo>
                    <a:pt x="19706" y="14251"/>
                  </a:lnTo>
                  <a:lnTo>
                    <a:pt x="19975" y="15841"/>
                  </a:lnTo>
                  <a:lnTo>
                    <a:pt x="19460" y="15841"/>
                  </a:lnTo>
                  <a:lnTo>
                    <a:pt x="18429" y="15229"/>
                  </a:lnTo>
                  <a:lnTo>
                    <a:pt x="17816" y="14862"/>
                  </a:lnTo>
                  <a:lnTo>
                    <a:pt x="17301" y="15841"/>
                  </a:lnTo>
                  <a:lnTo>
                    <a:pt x="17055" y="15229"/>
                  </a:lnTo>
                  <a:lnTo>
                    <a:pt x="16663" y="15841"/>
                  </a:lnTo>
                  <a:lnTo>
                    <a:pt x="16147" y="15841"/>
                  </a:lnTo>
                  <a:lnTo>
                    <a:pt x="15656" y="15841"/>
                  </a:lnTo>
                  <a:lnTo>
                    <a:pt x="14748" y="17431"/>
                  </a:lnTo>
                  <a:lnTo>
                    <a:pt x="13988" y="17431"/>
                  </a:lnTo>
                  <a:lnTo>
                    <a:pt x="13104" y="16820"/>
                  </a:lnTo>
                  <a:lnTo>
                    <a:pt x="12466" y="17431"/>
                  </a:lnTo>
                  <a:lnTo>
                    <a:pt x="11951" y="17431"/>
                  </a:lnTo>
                  <a:lnTo>
                    <a:pt x="11706" y="16820"/>
                  </a:lnTo>
                  <a:lnTo>
                    <a:pt x="11436" y="16820"/>
                  </a:lnTo>
                  <a:lnTo>
                    <a:pt x="11436" y="18349"/>
                  </a:lnTo>
                  <a:lnTo>
                    <a:pt x="11436" y="19021"/>
                  </a:lnTo>
                  <a:lnTo>
                    <a:pt x="11337" y="19327"/>
                  </a:lnTo>
                  <a:lnTo>
                    <a:pt x="10798" y="19939"/>
                  </a:lnTo>
                  <a:lnTo>
                    <a:pt x="10699" y="19327"/>
                  </a:lnTo>
                  <a:lnTo>
                    <a:pt x="10429" y="18349"/>
                  </a:lnTo>
                  <a:lnTo>
                    <a:pt x="10699" y="17431"/>
                  </a:lnTo>
                  <a:lnTo>
                    <a:pt x="10699" y="16820"/>
                  </a:lnTo>
                  <a:lnTo>
                    <a:pt x="10037" y="17737"/>
                  </a:lnTo>
                  <a:lnTo>
                    <a:pt x="9031" y="16820"/>
                  </a:lnTo>
                  <a:lnTo>
                    <a:pt x="8393" y="19021"/>
                  </a:lnTo>
                  <a:lnTo>
                    <a:pt x="7387" y="19327"/>
                  </a:lnTo>
                  <a:lnTo>
                    <a:pt x="6748" y="19327"/>
                  </a:lnTo>
                  <a:lnTo>
                    <a:pt x="6626" y="18349"/>
                  </a:lnTo>
                  <a:lnTo>
                    <a:pt x="5472" y="17431"/>
                  </a:lnTo>
                  <a:lnTo>
                    <a:pt x="4982" y="17431"/>
                  </a:lnTo>
                  <a:lnTo>
                    <a:pt x="4982" y="19021"/>
                  </a:lnTo>
                  <a:lnTo>
                    <a:pt x="4712" y="19021"/>
                  </a:lnTo>
                  <a:lnTo>
                    <a:pt x="4074" y="19327"/>
                  </a:lnTo>
                  <a:lnTo>
                    <a:pt x="3436" y="19021"/>
                  </a:lnTo>
                  <a:lnTo>
                    <a:pt x="3313" y="17737"/>
                  </a:lnTo>
                  <a:lnTo>
                    <a:pt x="2675" y="17431"/>
                  </a:lnTo>
                  <a:lnTo>
                    <a:pt x="2429" y="17431"/>
                  </a:lnTo>
                  <a:lnTo>
                    <a:pt x="2307" y="17737"/>
                  </a:lnTo>
                  <a:lnTo>
                    <a:pt x="1669" y="17737"/>
                  </a:lnTo>
                  <a:lnTo>
                    <a:pt x="1669" y="17431"/>
                  </a:lnTo>
                  <a:lnTo>
                    <a:pt x="2429" y="16820"/>
                  </a:lnTo>
                  <a:lnTo>
                    <a:pt x="1399" y="16820"/>
                  </a:lnTo>
                  <a:lnTo>
                    <a:pt x="1276" y="16208"/>
                  </a:lnTo>
                  <a:lnTo>
                    <a:pt x="1669" y="16208"/>
                  </a:lnTo>
                  <a:lnTo>
                    <a:pt x="1669" y="15841"/>
                  </a:lnTo>
                  <a:lnTo>
                    <a:pt x="1276" y="15841"/>
                  </a:lnTo>
                  <a:lnTo>
                    <a:pt x="1276" y="14862"/>
                  </a:lnTo>
                  <a:lnTo>
                    <a:pt x="1276" y="13639"/>
                  </a:lnTo>
                  <a:lnTo>
                    <a:pt x="761" y="12722"/>
                  </a:lnTo>
                  <a:lnTo>
                    <a:pt x="147" y="12722"/>
                  </a:lnTo>
                  <a:lnTo>
                    <a:pt x="393" y="12355"/>
                  </a:lnTo>
                  <a:lnTo>
                    <a:pt x="147" y="11743"/>
                  </a:lnTo>
                  <a:lnTo>
                    <a:pt x="393" y="11743"/>
                  </a:lnTo>
                  <a:lnTo>
                    <a:pt x="663" y="12355"/>
                  </a:lnTo>
                  <a:lnTo>
                    <a:pt x="1031" y="12355"/>
                  </a:lnTo>
                  <a:lnTo>
                    <a:pt x="761" y="11743"/>
                  </a:lnTo>
                  <a:lnTo>
                    <a:pt x="1031" y="10765"/>
                  </a:lnTo>
                  <a:lnTo>
                    <a:pt x="761" y="10765"/>
                  </a:lnTo>
                  <a:lnTo>
                    <a:pt x="663" y="9480"/>
                  </a:lnTo>
                  <a:lnTo>
                    <a:pt x="761" y="8563"/>
                  </a:lnTo>
                  <a:lnTo>
                    <a:pt x="0" y="8563"/>
                  </a:lnTo>
                  <a:lnTo>
                    <a:pt x="0" y="6972"/>
                  </a:lnTo>
                  <a:lnTo>
                    <a:pt x="663" y="5994"/>
                  </a:lnTo>
                  <a:lnTo>
                    <a:pt x="1031" y="5749"/>
                  </a:lnTo>
                  <a:lnTo>
                    <a:pt x="1669" y="5994"/>
                  </a:lnTo>
                  <a:lnTo>
                    <a:pt x="1669" y="5749"/>
                  </a:lnTo>
                  <a:lnTo>
                    <a:pt x="1767" y="5076"/>
                  </a:lnTo>
                  <a:lnTo>
                    <a:pt x="2061" y="5749"/>
                  </a:lnTo>
                  <a:lnTo>
                    <a:pt x="2822" y="5749"/>
                  </a:lnTo>
                  <a:lnTo>
                    <a:pt x="2822" y="5076"/>
                  </a:lnTo>
                  <a:lnTo>
                    <a:pt x="3706" y="4098"/>
                  </a:lnTo>
                  <a:lnTo>
                    <a:pt x="3313" y="4098"/>
                  </a:lnTo>
                  <a:lnTo>
                    <a:pt x="2307" y="3486"/>
                  </a:lnTo>
                  <a:lnTo>
                    <a:pt x="1276" y="4098"/>
                  </a:lnTo>
                  <a:lnTo>
                    <a:pt x="1031" y="4465"/>
                  </a:lnTo>
                  <a:lnTo>
                    <a:pt x="393" y="5749"/>
                  </a:lnTo>
                  <a:lnTo>
                    <a:pt x="0" y="6606"/>
                  </a:lnTo>
                  <a:lnTo>
                    <a:pt x="0" y="5749"/>
                  </a:lnTo>
                  <a:lnTo>
                    <a:pt x="393" y="4465"/>
                  </a:lnTo>
                  <a:lnTo>
                    <a:pt x="0" y="4465"/>
                  </a:lnTo>
                  <a:lnTo>
                    <a:pt x="393" y="4098"/>
                  </a:lnTo>
                  <a:lnTo>
                    <a:pt x="393" y="2875"/>
                  </a:lnTo>
                  <a:lnTo>
                    <a:pt x="663" y="2508"/>
                  </a:lnTo>
                  <a:lnTo>
                    <a:pt x="663" y="1896"/>
                  </a:lnTo>
                  <a:lnTo>
                    <a:pt x="147" y="97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7" name="Freeform 51">
              <a:extLst>
                <a:ext uri="{FF2B5EF4-FFF2-40B4-BE49-F238E27FC236}">
                  <a16:creationId xmlns:a16="http://schemas.microsoft.com/office/drawing/2014/main" id="{516422E0-B318-4C63-87BA-59D70B3674D4}"/>
                </a:ext>
              </a:extLst>
            </p:cNvPr>
            <p:cNvSpPr>
              <a:spLocks/>
            </p:cNvSpPr>
            <p:nvPr/>
          </p:nvSpPr>
          <p:spPr bwMode="auto">
            <a:xfrm>
              <a:off x="3294" y="1946"/>
              <a:ext cx="108" cy="65"/>
            </a:xfrm>
            <a:custGeom>
              <a:avLst/>
              <a:gdLst>
                <a:gd name="T0" fmla="*/ 95 w 20000"/>
                <a:gd name="T1" fmla="*/ 4 h 20000"/>
                <a:gd name="T2" fmla="*/ 108 w 20000"/>
                <a:gd name="T3" fmla="*/ 11 h 20000"/>
                <a:gd name="T4" fmla="*/ 104 w 20000"/>
                <a:gd name="T5" fmla="*/ 12 h 20000"/>
                <a:gd name="T6" fmla="*/ 97 w 20000"/>
                <a:gd name="T7" fmla="*/ 16 h 20000"/>
                <a:gd name="T8" fmla="*/ 91 w 20000"/>
                <a:gd name="T9" fmla="*/ 23 h 20000"/>
                <a:gd name="T10" fmla="*/ 87 w 20000"/>
                <a:gd name="T11" fmla="*/ 38 h 20000"/>
                <a:gd name="T12" fmla="*/ 85 w 20000"/>
                <a:gd name="T13" fmla="*/ 44 h 20000"/>
                <a:gd name="T14" fmla="*/ 85 w 20000"/>
                <a:gd name="T15" fmla="*/ 48 h 20000"/>
                <a:gd name="T16" fmla="*/ 78 w 20000"/>
                <a:gd name="T17" fmla="*/ 50 h 20000"/>
                <a:gd name="T18" fmla="*/ 78 w 20000"/>
                <a:gd name="T19" fmla="*/ 54 h 20000"/>
                <a:gd name="T20" fmla="*/ 70 w 20000"/>
                <a:gd name="T21" fmla="*/ 54 h 20000"/>
                <a:gd name="T22" fmla="*/ 58 w 20000"/>
                <a:gd name="T23" fmla="*/ 54 h 20000"/>
                <a:gd name="T24" fmla="*/ 54 w 20000"/>
                <a:gd name="T25" fmla="*/ 57 h 20000"/>
                <a:gd name="T26" fmla="*/ 42 w 20000"/>
                <a:gd name="T27" fmla="*/ 57 h 20000"/>
                <a:gd name="T28" fmla="*/ 37 w 20000"/>
                <a:gd name="T29" fmla="*/ 61 h 20000"/>
                <a:gd name="T30" fmla="*/ 35 w 20000"/>
                <a:gd name="T31" fmla="*/ 65 h 20000"/>
                <a:gd name="T32" fmla="*/ 20 w 20000"/>
                <a:gd name="T33" fmla="*/ 61 h 20000"/>
                <a:gd name="T34" fmla="*/ 10 w 20000"/>
                <a:gd name="T35" fmla="*/ 54 h 20000"/>
                <a:gd name="T36" fmla="*/ 8 w 20000"/>
                <a:gd name="T37" fmla="*/ 54 h 20000"/>
                <a:gd name="T38" fmla="*/ 8 w 20000"/>
                <a:gd name="T39" fmla="*/ 48 h 20000"/>
                <a:gd name="T40" fmla="*/ 4 w 20000"/>
                <a:gd name="T41" fmla="*/ 44 h 20000"/>
                <a:gd name="T42" fmla="*/ 4 w 20000"/>
                <a:gd name="T43" fmla="*/ 38 h 20000"/>
                <a:gd name="T44" fmla="*/ 4 w 20000"/>
                <a:gd name="T45" fmla="*/ 23 h 20000"/>
                <a:gd name="T46" fmla="*/ 0 w 20000"/>
                <a:gd name="T47" fmla="*/ 21 h 20000"/>
                <a:gd name="T48" fmla="*/ 4 w 20000"/>
                <a:gd name="T49" fmla="*/ 21 h 20000"/>
                <a:gd name="T50" fmla="*/ 10 w 20000"/>
                <a:gd name="T51" fmla="*/ 21 h 20000"/>
                <a:gd name="T52" fmla="*/ 14 w 20000"/>
                <a:gd name="T53" fmla="*/ 16 h 20000"/>
                <a:gd name="T54" fmla="*/ 14 w 20000"/>
                <a:gd name="T55" fmla="*/ 12 h 20000"/>
                <a:gd name="T56" fmla="*/ 16 w 20000"/>
                <a:gd name="T57" fmla="*/ 16 h 20000"/>
                <a:gd name="T58" fmla="*/ 31 w 20000"/>
                <a:gd name="T59" fmla="*/ 21 h 20000"/>
                <a:gd name="T60" fmla="*/ 42 w 20000"/>
                <a:gd name="T61" fmla="*/ 12 h 20000"/>
                <a:gd name="T62" fmla="*/ 54 w 20000"/>
                <a:gd name="T63" fmla="*/ 6 h 20000"/>
                <a:gd name="T64" fmla="*/ 58 w 20000"/>
                <a:gd name="T65" fmla="*/ 6 h 20000"/>
                <a:gd name="T66" fmla="*/ 70 w 20000"/>
                <a:gd name="T67" fmla="*/ 0 h 20000"/>
                <a:gd name="T68" fmla="*/ 74 w 20000"/>
                <a:gd name="T69" fmla="*/ 0 h 20000"/>
                <a:gd name="T70" fmla="*/ 85 w 20000"/>
                <a:gd name="T71" fmla="*/ 0 h 20000"/>
                <a:gd name="T72" fmla="*/ 87 w 20000"/>
                <a:gd name="T73" fmla="*/ 4 h 20000"/>
                <a:gd name="T74" fmla="*/ 95 w 20000"/>
                <a:gd name="T75" fmla="*/ 4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17630" y="1358"/>
                  </a:moveTo>
                  <a:lnTo>
                    <a:pt x="19926" y="3333"/>
                  </a:lnTo>
                  <a:lnTo>
                    <a:pt x="19185" y="3827"/>
                  </a:lnTo>
                  <a:lnTo>
                    <a:pt x="18000" y="5062"/>
                  </a:lnTo>
                  <a:lnTo>
                    <a:pt x="16889" y="7037"/>
                  </a:lnTo>
                  <a:lnTo>
                    <a:pt x="16148" y="11605"/>
                  </a:lnTo>
                  <a:lnTo>
                    <a:pt x="15704" y="13457"/>
                  </a:lnTo>
                  <a:lnTo>
                    <a:pt x="15704" y="14815"/>
                  </a:lnTo>
                  <a:lnTo>
                    <a:pt x="14519" y="15432"/>
                  </a:lnTo>
                  <a:lnTo>
                    <a:pt x="14519" y="16667"/>
                  </a:lnTo>
                  <a:lnTo>
                    <a:pt x="13037" y="16667"/>
                  </a:lnTo>
                  <a:lnTo>
                    <a:pt x="10741" y="16667"/>
                  </a:lnTo>
                  <a:lnTo>
                    <a:pt x="10000" y="17407"/>
                  </a:lnTo>
                  <a:lnTo>
                    <a:pt x="7704" y="17407"/>
                  </a:lnTo>
                  <a:lnTo>
                    <a:pt x="6889" y="18642"/>
                  </a:lnTo>
                  <a:lnTo>
                    <a:pt x="6519" y="19877"/>
                  </a:lnTo>
                  <a:lnTo>
                    <a:pt x="3778" y="18642"/>
                  </a:lnTo>
                  <a:lnTo>
                    <a:pt x="1926" y="16667"/>
                  </a:lnTo>
                  <a:lnTo>
                    <a:pt x="1481" y="16667"/>
                  </a:lnTo>
                  <a:lnTo>
                    <a:pt x="1481" y="14815"/>
                  </a:lnTo>
                  <a:lnTo>
                    <a:pt x="741" y="13457"/>
                  </a:lnTo>
                  <a:lnTo>
                    <a:pt x="741" y="11605"/>
                  </a:lnTo>
                  <a:lnTo>
                    <a:pt x="741" y="7037"/>
                  </a:lnTo>
                  <a:lnTo>
                    <a:pt x="0" y="6543"/>
                  </a:lnTo>
                  <a:lnTo>
                    <a:pt x="741" y="6543"/>
                  </a:lnTo>
                  <a:lnTo>
                    <a:pt x="1926" y="6543"/>
                  </a:lnTo>
                  <a:lnTo>
                    <a:pt x="2667" y="5062"/>
                  </a:lnTo>
                  <a:lnTo>
                    <a:pt x="2667" y="3827"/>
                  </a:lnTo>
                  <a:lnTo>
                    <a:pt x="3037" y="5062"/>
                  </a:lnTo>
                  <a:lnTo>
                    <a:pt x="5704" y="6543"/>
                  </a:lnTo>
                  <a:lnTo>
                    <a:pt x="7704" y="3827"/>
                  </a:lnTo>
                  <a:lnTo>
                    <a:pt x="10000" y="1975"/>
                  </a:lnTo>
                  <a:lnTo>
                    <a:pt x="10741" y="1975"/>
                  </a:lnTo>
                  <a:lnTo>
                    <a:pt x="13037" y="0"/>
                  </a:lnTo>
                  <a:lnTo>
                    <a:pt x="13778" y="0"/>
                  </a:lnTo>
                  <a:lnTo>
                    <a:pt x="15704" y="0"/>
                  </a:lnTo>
                  <a:lnTo>
                    <a:pt x="16148" y="1358"/>
                  </a:lnTo>
                  <a:lnTo>
                    <a:pt x="17630" y="135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8" name="Freeform 52">
              <a:extLst>
                <a:ext uri="{FF2B5EF4-FFF2-40B4-BE49-F238E27FC236}">
                  <a16:creationId xmlns:a16="http://schemas.microsoft.com/office/drawing/2014/main" id="{0EA5573A-5A13-4A83-BDFD-4F8F2AFD7F98}"/>
                </a:ext>
              </a:extLst>
            </p:cNvPr>
            <p:cNvSpPr>
              <a:spLocks/>
            </p:cNvSpPr>
            <p:nvPr/>
          </p:nvSpPr>
          <p:spPr bwMode="auto">
            <a:xfrm>
              <a:off x="3576" y="2223"/>
              <a:ext cx="38" cy="23"/>
            </a:xfrm>
            <a:custGeom>
              <a:avLst/>
              <a:gdLst>
                <a:gd name="T0" fmla="*/ 15 w 20000"/>
                <a:gd name="T1" fmla="*/ 23 h 20000"/>
                <a:gd name="T2" fmla="*/ 4 w 20000"/>
                <a:gd name="T3" fmla="*/ 21 h 20000"/>
                <a:gd name="T4" fmla="*/ 0 w 20000"/>
                <a:gd name="T5" fmla="*/ 12 h 20000"/>
                <a:gd name="T6" fmla="*/ 4 w 20000"/>
                <a:gd name="T7" fmla="*/ 12 h 20000"/>
                <a:gd name="T8" fmla="*/ 6 w 20000"/>
                <a:gd name="T9" fmla="*/ 11 h 20000"/>
                <a:gd name="T10" fmla="*/ 11 w 20000"/>
                <a:gd name="T11" fmla="*/ 11 h 20000"/>
                <a:gd name="T12" fmla="*/ 15 w 20000"/>
                <a:gd name="T13" fmla="*/ 6 h 20000"/>
                <a:gd name="T14" fmla="*/ 21 w 20000"/>
                <a:gd name="T15" fmla="*/ 6 h 20000"/>
                <a:gd name="T16" fmla="*/ 38 w 20000"/>
                <a:gd name="T17" fmla="*/ 0 h 20000"/>
                <a:gd name="T18" fmla="*/ 31 w 20000"/>
                <a:gd name="T19" fmla="*/ 11 h 20000"/>
                <a:gd name="T20" fmla="*/ 31 w 20000"/>
                <a:gd name="T21" fmla="*/ 12 h 20000"/>
                <a:gd name="T22" fmla="*/ 27 w 20000"/>
                <a:gd name="T23" fmla="*/ 12 h 20000"/>
                <a:gd name="T24" fmla="*/ 21 w 20000"/>
                <a:gd name="T25" fmla="*/ 21 h 20000"/>
                <a:gd name="T26" fmla="*/ 15 w 20000"/>
                <a:gd name="T27" fmla="*/ 21 h 20000"/>
                <a:gd name="T28" fmla="*/ 15 w 20000"/>
                <a:gd name="T29" fmla="*/ 23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7660" y="19655"/>
                  </a:moveTo>
                  <a:lnTo>
                    <a:pt x="2128" y="17931"/>
                  </a:lnTo>
                  <a:lnTo>
                    <a:pt x="0" y="10690"/>
                  </a:lnTo>
                  <a:lnTo>
                    <a:pt x="2128" y="10690"/>
                  </a:lnTo>
                  <a:lnTo>
                    <a:pt x="3404" y="9310"/>
                  </a:lnTo>
                  <a:lnTo>
                    <a:pt x="5532" y="9310"/>
                  </a:lnTo>
                  <a:lnTo>
                    <a:pt x="7660" y="5517"/>
                  </a:lnTo>
                  <a:lnTo>
                    <a:pt x="10851" y="5517"/>
                  </a:lnTo>
                  <a:lnTo>
                    <a:pt x="19787" y="0"/>
                  </a:lnTo>
                  <a:lnTo>
                    <a:pt x="16383" y="9310"/>
                  </a:lnTo>
                  <a:lnTo>
                    <a:pt x="16383" y="10690"/>
                  </a:lnTo>
                  <a:lnTo>
                    <a:pt x="14255" y="10690"/>
                  </a:lnTo>
                  <a:lnTo>
                    <a:pt x="10851" y="17931"/>
                  </a:lnTo>
                  <a:lnTo>
                    <a:pt x="7660" y="17931"/>
                  </a:lnTo>
                  <a:lnTo>
                    <a:pt x="7660" y="1965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39" name="Freeform 53">
              <a:extLst>
                <a:ext uri="{FF2B5EF4-FFF2-40B4-BE49-F238E27FC236}">
                  <a16:creationId xmlns:a16="http://schemas.microsoft.com/office/drawing/2014/main" id="{64CC9897-54A9-4E5C-B351-5A461E54CE3A}"/>
                </a:ext>
              </a:extLst>
            </p:cNvPr>
            <p:cNvSpPr>
              <a:spLocks/>
            </p:cNvSpPr>
            <p:nvPr/>
          </p:nvSpPr>
          <p:spPr bwMode="auto">
            <a:xfrm>
              <a:off x="3365" y="2093"/>
              <a:ext cx="112" cy="114"/>
            </a:xfrm>
            <a:custGeom>
              <a:avLst/>
              <a:gdLst>
                <a:gd name="T0" fmla="*/ 74 w 20000"/>
                <a:gd name="T1" fmla="*/ 6 h 20000"/>
                <a:gd name="T2" fmla="*/ 84 w 20000"/>
                <a:gd name="T3" fmla="*/ 10 h 20000"/>
                <a:gd name="T4" fmla="*/ 101 w 20000"/>
                <a:gd name="T5" fmla="*/ 10 h 20000"/>
                <a:gd name="T6" fmla="*/ 103 w 20000"/>
                <a:gd name="T7" fmla="*/ 0 h 20000"/>
                <a:gd name="T8" fmla="*/ 112 w 20000"/>
                <a:gd name="T9" fmla="*/ 10 h 20000"/>
                <a:gd name="T10" fmla="*/ 107 w 20000"/>
                <a:gd name="T11" fmla="*/ 20 h 20000"/>
                <a:gd name="T12" fmla="*/ 101 w 20000"/>
                <a:gd name="T13" fmla="*/ 27 h 20000"/>
                <a:gd name="T14" fmla="*/ 84 w 20000"/>
                <a:gd name="T15" fmla="*/ 20 h 20000"/>
                <a:gd name="T16" fmla="*/ 74 w 20000"/>
                <a:gd name="T17" fmla="*/ 20 h 20000"/>
                <a:gd name="T18" fmla="*/ 68 w 20000"/>
                <a:gd name="T19" fmla="*/ 23 h 20000"/>
                <a:gd name="T20" fmla="*/ 68 w 20000"/>
                <a:gd name="T21" fmla="*/ 37 h 20000"/>
                <a:gd name="T22" fmla="*/ 59 w 20000"/>
                <a:gd name="T23" fmla="*/ 33 h 20000"/>
                <a:gd name="T24" fmla="*/ 64 w 20000"/>
                <a:gd name="T25" fmla="*/ 39 h 20000"/>
                <a:gd name="T26" fmla="*/ 43 w 20000"/>
                <a:gd name="T27" fmla="*/ 31 h 20000"/>
                <a:gd name="T28" fmla="*/ 47 w 20000"/>
                <a:gd name="T29" fmla="*/ 27 h 20000"/>
                <a:gd name="T30" fmla="*/ 41 w 20000"/>
                <a:gd name="T31" fmla="*/ 39 h 20000"/>
                <a:gd name="T32" fmla="*/ 47 w 20000"/>
                <a:gd name="T33" fmla="*/ 64 h 20000"/>
                <a:gd name="T34" fmla="*/ 51 w 20000"/>
                <a:gd name="T35" fmla="*/ 66 h 20000"/>
                <a:gd name="T36" fmla="*/ 68 w 20000"/>
                <a:gd name="T37" fmla="*/ 91 h 20000"/>
                <a:gd name="T38" fmla="*/ 51 w 20000"/>
                <a:gd name="T39" fmla="*/ 87 h 20000"/>
                <a:gd name="T40" fmla="*/ 54 w 20000"/>
                <a:gd name="T41" fmla="*/ 97 h 20000"/>
                <a:gd name="T42" fmla="*/ 54 w 20000"/>
                <a:gd name="T43" fmla="*/ 107 h 20000"/>
                <a:gd name="T44" fmla="*/ 54 w 20000"/>
                <a:gd name="T45" fmla="*/ 114 h 20000"/>
                <a:gd name="T46" fmla="*/ 43 w 20000"/>
                <a:gd name="T47" fmla="*/ 110 h 20000"/>
                <a:gd name="T48" fmla="*/ 41 w 20000"/>
                <a:gd name="T49" fmla="*/ 114 h 20000"/>
                <a:gd name="T50" fmla="*/ 31 w 20000"/>
                <a:gd name="T51" fmla="*/ 103 h 20000"/>
                <a:gd name="T52" fmla="*/ 31 w 20000"/>
                <a:gd name="T53" fmla="*/ 107 h 20000"/>
                <a:gd name="T54" fmla="*/ 27 w 20000"/>
                <a:gd name="T55" fmla="*/ 93 h 20000"/>
                <a:gd name="T56" fmla="*/ 24 w 20000"/>
                <a:gd name="T57" fmla="*/ 81 h 20000"/>
                <a:gd name="T58" fmla="*/ 47 w 20000"/>
                <a:gd name="T59" fmla="*/ 83 h 20000"/>
                <a:gd name="T60" fmla="*/ 41 w 20000"/>
                <a:gd name="T61" fmla="*/ 74 h 20000"/>
                <a:gd name="T62" fmla="*/ 16 w 20000"/>
                <a:gd name="T63" fmla="*/ 76 h 20000"/>
                <a:gd name="T64" fmla="*/ 16 w 20000"/>
                <a:gd name="T65" fmla="*/ 64 h 20000"/>
                <a:gd name="T66" fmla="*/ 10 w 20000"/>
                <a:gd name="T67" fmla="*/ 60 h 20000"/>
                <a:gd name="T68" fmla="*/ 8 w 20000"/>
                <a:gd name="T69" fmla="*/ 43 h 20000"/>
                <a:gd name="T70" fmla="*/ 20 w 20000"/>
                <a:gd name="T71" fmla="*/ 20 h 20000"/>
                <a:gd name="T72" fmla="*/ 33 w 20000"/>
                <a:gd name="T73" fmla="*/ 12 h 20000"/>
                <a:gd name="T74" fmla="*/ 47 w 20000"/>
                <a:gd name="T75" fmla="*/ 10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8470" y="1825"/>
                  </a:moveTo>
                  <a:lnTo>
                    <a:pt x="13238" y="1123"/>
                  </a:lnTo>
                  <a:lnTo>
                    <a:pt x="13950" y="1825"/>
                  </a:lnTo>
                  <a:lnTo>
                    <a:pt x="15089" y="1825"/>
                  </a:lnTo>
                  <a:lnTo>
                    <a:pt x="16157" y="2175"/>
                  </a:lnTo>
                  <a:lnTo>
                    <a:pt x="18007" y="1825"/>
                  </a:lnTo>
                  <a:lnTo>
                    <a:pt x="18007" y="0"/>
                  </a:lnTo>
                  <a:lnTo>
                    <a:pt x="18434" y="0"/>
                  </a:lnTo>
                  <a:lnTo>
                    <a:pt x="19929" y="1123"/>
                  </a:lnTo>
                  <a:lnTo>
                    <a:pt x="19929" y="1825"/>
                  </a:lnTo>
                  <a:lnTo>
                    <a:pt x="19146" y="2175"/>
                  </a:lnTo>
                  <a:lnTo>
                    <a:pt x="19146" y="3579"/>
                  </a:lnTo>
                  <a:lnTo>
                    <a:pt x="18007" y="4000"/>
                  </a:lnTo>
                  <a:lnTo>
                    <a:pt x="18007" y="4702"/>
                  </a:lnTo>
                  <a:lnTo>
                    <a:pt x="17295" y="4000"/>
                  </a:lnTo>
                  <a:lnTo>
                    <a:pt x="15089" y="3579"/>
                  </a:lnTo>
                  <a:lnTo>
                    <a:pt x="14377" y="2877"/>
                  </a:lnTo>
                  <a:lnTo>
                    <a:pt x="13238" y="3579"/>
                  </a:lnTo>
                  <a:lnTo>
                    <a:pt x="12527" y="3579"/>
                  </a:lnTo>
                  <a:lnTo>
                    <a:pt x="12171" y="4000"/>
                  </a:lnTo>
                  <a:lnTo>
                    <a:pt x="10605" y="4702"/>
                  </a:lnTo>
                  <a:lnTo>
                    <a:pt x="12171" y="6456"/>
                  </a:lnTo>
                  <a:lnTo>
                    <a:pt x="11459" y="5754"/>
                  </a:lnTo>
                  <a:lnTo>
                    <a:pt x="10605" y="5754"/>
                  </a:lnTo>
                  <a:lnTo>
                    <a:pt x="11459" y="6456"/>
                  </a:lnTo>
                  <a:lnTo>
                    <a:pt x="11459" y="6877"/>
                  </a:lnTo>
                  <a:lnTo>
                    <a:pt x="9609" y="6456"/>
                  </a:lnTo>
                  <a:lnTo>
                    <a:pt x="7687" y="5474"/>
                  </a:lnTo>
                  <a:lnTo>
                    <a:pt x="8470" y="5474"/>
                  </a:lnTo>
                  <a:lnTo>
                    <a:pt x="8470" y="4702"/>
                  </a:lnTo>
                  <a:lnTo>
                    <a:pt x="7402" y="5474"/>
                  </a:lnTo>
                  <a:lnTo>
                    <a:pt x="7402" y="6877"/>
                  </a:lnTo>
                  <a:lnTo>
                    <a:pt x="9609" y="9754"/>
                  </a:lnTo>
                  <a:lnTo>
                    <a:pt x="8470" y="11228"/>
                  </a:lnTo>
                  <a:lnTo>
                    <a:pt x="7402" y="11228"/>
                  </a:lnTo>
                  <a:lnTo>
                    <a:pt x="9181" y="11579"/>
                  </a:lnTo>
                  <a:lnTo>
                    <a:pt x="11459" y="13404"/>
                  </a:lnTo>
                  <a:lnTo>
                    <a:pt x="12171" y="15930"/>
                  </a:lnTo>
                  <a:lnTo>
                    <a:pt x="10320" y="14526"/>
                  </a:lnTo>
                  <a:lnTo>
                    <a:pt x="9181" y="15228"/>
                  </a:lnTo>
                  <a:lnTo>
                    <a:pt x="10320" y="17053"/>
                  </a:lnTo>
                  <a:lnTo>
                    <a:pt x="9609" y="17053"/>
                  </a:lnTo>
                  <a:lnTo>
                    <a:pt x="7687" y="15930"/>
                  </a:lnTo>
                  <a:lnTo>
                    <a:pt x="9609" y="18807"/>
                  </a:lnTo>
                  <a:lnTo>
                    <a:pt x="9609" y="19228"/>
                  </a:lnTo>
                  <a:lnTo>
                    <a:pt x="9609" y="19930"/>
                  </a:lnTo>
                  <a:lnTo>
                    <a:pt x="7687" y="18807"/>
                  </a:lnTo>
                  <a:lnTo>
                    <a:pt x="7687" y="19228"/>
                  </a:lnTo>
                  <a:lnTo>
                    <a:pt x="7687" y="19930"/>
                  </a:lnTo>
                  <a:lnTo>
                    <a:pt x="7402" y="19930"/>
                  </a:lnTo>
                  <a:lnTo>
                    <a:pt x="6619" y="18105"/>
                  </a:lnTo>
                  <a:lnTo>
                    <a:pt x="5480" y="18105"/>
                  </a:lnTo>
                  <a:lnTo>
                    <a:pt x="5907" y="19228"/>
                  </a:lnTo>
                  <a:lnTo>
                    <a:pt x="5480" y="18807"/>
                  </a:lnTo>
                  <a:lnTo>
                    <a:pt x="4769" y="17404"/>
                  </a:lnTo>
                  <a:lnTo>
                    <a:pt x="4769" y="16351"/>
                  </a:lnTo>
                  <a:lnTo>
                    <a:pt x="2918" y="15228"/>
                  </a:lnTo>
                  <a:lnTo>
                    <a:pt x="4342" y="14175"/>
                  </a:lnTo>
                  <a:lnTo>
                    <a:pt x="5907" y="13404"/>
                  </a:lnTo>
                  <a:lnTo>
                    <a:pt x="8470" y="14526"/>
                  </a:lnTo>
                  <a:lnTo>
                    <a:pt x="9181" y="14175"/>
                  </a:lnTo>
                  <a:lnTo>
                    <a:pt x="7402" y="13053"/>
                  </a:lnTo>
                  <a:lnTo>
                    <a:pt x="5907" y="13053"/>
                  </a:lnTo>
                  <a:lnTo>
                    <a:pt x="2918" y="13404"/>
                  </a:lnTo>
                  <a:lnTo>
                    <a:pt x="1851" y="11228"/>
                  </a:lnTo>
                  <a:lnTo>
                    <a:pt x="2918" y="11228"/>
                  </a:lnTo>
                  <a:lnTo>
                    <a:pt x="2918" y="10526"/>
                  </a:lnTo>
                  <a:lnTo>
                    <a:pt x="1851" y="10526"/>
                  </a:lnTo>
                  <a:lnTo>
                    <a:pt x="0" y="8702"/>
                  </a:lnTo>
                  <a:lnTo>
                    <a:pt x="1423" y="7579"/>
                  </a:lnTo>
                  <a:lnTo>
                    <a:pt x="2562" y="4702"/>
                  </a:lnTo>
                  <a:lnTo>
                    <a:pt x="3630" y="3579"/>
                  </a:lnTo>
                  <a:lnTo>
                    <a:pt x="5480" y="3579"/>
                  </a:lnTo>
                  <a:lnTo>
                    <a:pt x="5907" y="2175"/>
                  </a:lnTo>
                  <a:lnTo>
                    <a:pt x="7402" y="2877"/>
                  </a:lnTo>
                  <a:lnTo>
                    <a:pt x="8470" y="182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0" name="Freeform 54">
              <a:extLst>
                <a:ext uri="{FF2B5EF4-FFF2-40B4-BE49-F238E27FC236}">
                  <a16:creationId xmlns:a16="http://schemas.microsoft.com/office/drawing/2014/main" id="{D2F43C99-1178-4479-AA09-EF05EB21EDBD}"/>
                </a:ext>
              </a:extLst>
            </p:cNvPr>
            <p:cNvSpPr>
              <a:spLocks/>
            </p:cNvSpPr>
            <p:nvPr/>
          </p:nvSpPr>
          <p:spPr bwMode="auto">
            <a:xfrm>
              <a:off x="3425" y="2223"/>
              <a:ext cx="48" cy="13"/>
            </a:xfrm>
            <a:custGeom>
              <a:avLst/>
              <a:gdLst>
                <a:gd name="T0" fmla="*/ 25 w 20000"/>
                <a:gd name="T1" fmla="*/ 13 h 20000"/>
                <a:gd name="T2" fmla="*/ 21 w 20000"/>
                <a:gd name="T3" fmla="*/ 11 h 20000"/>
                <a:gd name="T4" fmla="*/ 8 w 20000"/>
                <a:gd name="T5" fmla="*/ 11 h 20000"/>
                <a:gd name="T6" fmla="*/ 0 w 20000"/>
                <a:gd name="T7" fmla="*/ 11 h 20000"/>
                <a:gd name="T8" fmla="*/ 0 w 20000"/>
                <a:gd name="T9" fmla="*/ 4 h 20000"/>
                <a:gd name="T10" fmla="*/ 8 w 20000"/>
                <a:gd name="T11" fmla="*/ 4 h 20000"/>
                <a:gd name="T12" fmla="*/ 11 w 20000"/>
                <a:gd name="T13" fmla="*/ 0 h 20000"/>
                <a:gd name="T14" fmla="*/ 15 w 20000"/>
                <a:gd name="T15" fmla="*/ 6 h 20000"/>
                <a:gd name="T16" fmla="*/ 25 w 20000"/>
                <a:gd name="T17" fmla="*/ 6 h 20000"/>
                <a:gd name="T18" fmla="*/ 27 w 20000"/>
                <a:gd name="T19" fmla="*/ 6 h 20000"/>
                <a:gd name="T20" fmla="*/ 37 w 20000"/>
                <a:gd name="T21" fmla="*/ 6 h 20000"/>
                <a:gd name="T22" fmla="*/ 41 w 20000"/>
                <a:gd name="T23" fmla="*/ 11 h 20000"/>
                <a:gd name="T24" fmla="*/ 48 w 20000"/>
                <a:gd name="T25" fmla="*/ 11 h 20000"/>
                <a:gd name="T26" fmla="*/ 48 w 20000"/>
                <a:gd name="T27" fmla="*/ 13 h 20000"/>
                <a:gd name="T28" fmla="*/ 25 w 20000"/>
                <a:gd name="T29" fmla="*/ 13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0333" y="19375"/>
                  </a:moveTo>
                  <a:lnTo>
                    <a:pt x="8667" y="16250"/>
                  </a:lnTo>
                  <a:lnTo>
                    <a:pt x="3500" y="16250"/>
                  </a:lnTo>
                  <a:lnTo>
                    <a:pt x="0" y="16250"/>
                  </a:lnTo>
                  <a:lnTo>
                    <a:pt x="0" y="6875"/>
                  </a:lnTo>
                  <a:lnTo>
                    <a:pt x="3500" y="6875"/>
                  </a:lnTo>
                  <a:lnTo>
                    <a:pt x="4500" y="0"/>
                  </a:lnTo>
                  <a:lnTo>
                    <a:pt x="6167" y="9375"/>
                  </a:lnTo>
                  <a:lnTo>
                    <a:pt x="10333" y="9375"/>
                  </a:lnTo>
                  <a:lnTo>
                    <a:pt x="11333" y="9375"/>
                  </a:lnTo>
                  <a:lnTo>
                    <a:pt x="15500" y="9375"/>
                  </a:lnTo>
                  <a:lnTo>
                    <a:pt x="17167" y="16250"/>
                  </a:lnTo>
                  <a:lnTo>
                    <a:pt x="19833" y="16250"/>
                  </a:lnTo>
                  <a:lnTo>
                    <a:pt x="19833" y="19375"/>
                  </a:lnTo>
                  <a:lnTo>
                    <a:pt x="10333"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1" name="Freeform 55">
              <a:extLst>
                <a:ext uri="{FF2B5EF4-FFF2-40B4-BE49-F238E27FC236}">
                  <a16:creationId xmlns:a16="http://schemas.microsoft.com/office/drawing/2014/main" id="{D875FEE1-2AD5-4929-8BFF-3F4B4DBA0075}"/>
                </a:ext>
              </a:extLst>
            </p:cNvPr>
            <p:cNvSpPr>
              <a:spLocks/>
            </p:cNvSpPr>
            <p:nvPr/>
          </p:nvSpPr>
          <p:spPr bwMode="auto">
            <a:xfrm>
              <a:off x="3417" y="2153"/>
              <a:ext cx="23" cy="23"/>
            </a:xfrm>
            <a:custGeom>
              <a:avLst/>
              <a:gdLst>
                <a:gd name="T0" fmla="*/ 12 w 20000"/>
                <a:gd name="T1" fmla="*/ 16 h 20000"/>
                <a:gd name="T2" fmla="*/ 6 w 20000"/>
                <a:gd name="T3" fmla="*/ 10 h 20000"/>
                <a:gd name="T4" fmla="*/ 0 w 20000"/>
                <a:gd name="T5" fmla="*/ 4 h 20000"/>
                <a:gd name="T6" fmla="*/ 2 w 20000"/>
                <a:gd name="T7" fmla="*/ 0 h 20000"/>
                <a:gd name="T8" fmla="*/ 8 w 20000"/>
                <a:gd name="T9" fmla="*/ 6 h 20000"/>
                <a:gd name="T10" fmla="*/ 16 w 20000"/>
                <a:gd name="T11" fmla="*/ 6 h 20000"/>
                <a:gd name="T12" fmla="*/ 19 w 20000"/>
                <a:gd name="T13" fmla="*/ 16 h 20000"/>
                <a:gd name="T14" fmla="*/ 23 w 20000"/>
                <a:gd name="T15" fmla="*/ 20 h 20000"/>
                <a:gd name="T16" fmla="*/ 23 w 20000"/>
                <a:gd name="T17" fmla="*/ 23 h 20000"/>
                <a:gd name="T18" fmla="*/ 19 w 20000"/>
                <a:gd name="T19" fmla="*/ 23 h 20000"/>
                <a:gd name="T20" fmla="*/ 12 w 20000"/>
                <a:gd name="T21" fmla="*/ 16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0690" y="14138"/>
                  </a:moveTo>
                  <a:lnTo>
                    <a:pt x="5517" y="8966"/>
                  </a:lnTo>
                  <a:lnTo>
                    <a:pt x="0" y="3448"/>
                  </a:lnTo>
                  <a:lnTo>
                    <a:pt x="2069" y="0"/>
                  </a:lnTo>
                  <a:lnTo>
                    <a:pt x="6897" y="5172"/>
                  </a:lnTo>
                  <a:lnTo>
                    <a:pt x="14138" y="5172"/>
                  </a:lnTo>
                  <a:lnTo>
                    <a:pt x="16207" y="14138"/>
                  </a:lnTo>
                  <a:lnTo>
                    <a:pt x="19655" y="17586"/>
                  </a:lnTo>
                  <a:lnTo>
                    <a:pt x="19655" y="19655"/>
                  </a:lnTo>
                  <a:lnTo>
                    <a:pt x="16207" y="19655"/>
                  </a:lnTo>
                  <a:lnTo>
                    <a:pt x="10690" y="1413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2" name="Freeform 56">
              <a:extLst>
                <a:ext uri="{FF2B5EF4-FFF2-40B4-BE49-F238E27FC236}">
                  <a16:creationId xmlns:a16="http://schemas.microsoft.com/office/drawing/2014/main" id="{AC2E4B20-D635-4438-8A70-608D56C25980}"/>
                </a:ext>
              </a:extLst>
            </p:cNvPr>
            <p:cNvSpPr>
              <a:spLocks/>
            </p:cNvSpPr>
            <p:nvPr/>
          </p:nvSpPr>
          <p:spPr bwMode="auto">
            <a:xfrm>
              <a:off x="3460" y="2147"/>
              <a:ext cx="13" cy="7"/>
            </a:xfrm>
            <a:custGeom>
              <a:avLst/>
              <a:gdLst>
                <a:gd name="T0" fmla="*/ 13 w 20000"/>
                <a:gd name="T1" fmla="*/ 7 h 20000"/>
                <a:gd name="T2" fmla="*/ 6 w 20000"/>
                <a:gd name="T3" fmla="*/ 7 h 20000"/>
                <a:gd name="T4" fmla="*/ 6 w 20000"/>
                <a:gd name="T5" fmla="*/ 2 h 20000"/>
                <a:gd name="T6" fmla="*/ 2 w 20000"/>
                <a:gd name="T7" fmla="*/ 7 h 20000"/>
                <a:gd name="T8" fmla="*/ 0 w 20000"/>
                <a:gd name="T9" fmla="*/ 2 h 20000"/>
                <a:gd name="T10" fmla="*/ 9 w 20000"/>
                <a:gd name="T11" fmla="*/ 0 h 20000"/>
                <a:gd name="T12" fmla="*/ 13 w 20000"/>
                <a:gd name="T13" fmla="*/ 2 h 20000"/>
                <a:gd name="T14" fmla="*/ 13 w 20000"/>
                <a:gd name="T15" fmla="*/ 7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9375" y="18824"/>
                  </a:moveTo>
                  <a:lnTo>
                    <a:pt x="9375" y="18824"/>
                  </a:lnTo>
                  <a:lnTo>
                    <a:pt x="9375" y="5882"/>
                  </a:lnTo>
                  <a:lnTo>
                    <a:pt x="3750" y="18824"/>
                  </a:lnTo>
                  <a:lnTo>
                    <a:pt x="0" y="5882"/>
                  </a:lnTo>
                  <a:lnTo>
                    <a:pt x="13125" y="0"/>
                  </a:lnTo>
                  <a:lnTo>
                    <a:pt x="19375" y="5882"/>
                  </a:lnTo>
                  <a:lnTo>
                    <a:pt x="19375"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3" name="Freeform 57">
              <a:extLst>
                <a:ext uri="{FF2B5EF4-FFF2-40B4-BE49-F238E27FC236}">
                  <a16:creationId xmlns:a16="http://schemas.microsoft.com/office/drawing/2014/main" id="{94ECE5DF-35E0-4FCA-838C-B7674ADCF9C2}"/>
                </a:ext>
              </a:extLst>
            </p:cNvPr>
            <p:cNvSpPr>
              <a:spLocks/>
            </p:cNvSpPr>
            <p:nvPr/>
          </p:nvSpPr>
          <p:spPr bwMode="auto">
            <a:xfrm>
              <a:off x="3500" y="2211"/>
              <a:ext cx="6" cy="9"/>
            </a:xfrm>
            <a:custGeom>
              <a:avLst/>
              <a:gdLst>
                <a:gd name="T0" fmla="*/ 0 w 20000"/>
                <a:gd name="T1" fmla="*/ 9 h 20000"/>
                <a:gd name="T2" fmla="*/ 0 w 20000"/>
                <a:gd name="T3" fmla="*/ 2 h 20000"/>
                <a:gd name="T4" fmla="*/ 6 w 20000"/>
                <a:gd name="T5" fmla="*/ 0 h 20000"/>
                <a:gd name="T6" fmla="*/ 4 w 20000"/>
                <a:gd name="T7" fmla="*/ 6 h 20000"/>
                <a:gd name="T8" fmla="*/ 0 w 20000"/>
                <a:gd name="T9" fmla="*/ 9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048"/>
                  </a:moveTo>
                  <a:lnTo>
                    <a:pt x="0" y="3810"/>
                  </a:lnTo>
                  <a:lnTo>
                    <a:pt x="18824" y="0"/>
                  </a:lnTo>
                  <a:lnTo>
                    <a:pt x="11765" y="13333"/>
                  </a:lnTo>
                  <a:lnTo>
                    <a:pt x="0" y="1904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4" name="Freeform 58">
              <a:extLst>
                <a:ext uri="{FF2B5EF4-FFF2-40B4-BE49-F238E27FC236}">
                  <a16:creationId xmlns:a16="http://schemas.microsoft.com/office/drawing/2014/main" id="{D52823D0-0110-4C9E-B9D3-DC68577841F7}"/>
                </a:ext>
              </a:extLst>
            </p:cNvPr>
            <p:cNvSpPr>
              <a:spLocks/>
            </p:cNvSpPr>
            <p:nvPr/>
          </p:nvSpPr>
          <p:spPr bwMode="auto">
            <a:xfrm>
              <a:off x="3462" y="2163"/>
              <a:ext cx="7" cy="7"/>
            </a:xfrm>
            <a:custGeom>
              <a:avLst/>
              <a:gdLst>
                <a:gd name="T0" fmla="*/ 7 w 20000"/>
                <a:gd name="T1" fmla="*/ 7 h 20000"/>
                <a:gd name="T2" fmla="*/ 0 w 20000"/>
                <a:gd name="T3" fmla="*/ 7 h 20000"/>
                <a:gd name="T4" fmla="*/ 4 w 20000"/>
                <a:gd name="T5" fmla="*/ 7 h 20000"/>
                <a:gd name="T6" fmla="*/ 0 w 20000"/>
                <a:gd name="T7" fmla="*/ 0 h 20000"/>
                <a:gd name="T8" fmla="*/ 4 w 20000"/>
                <a:gd name="T9" fmla="*/ 4 h 20000"/>
                <a:gd name="T10" fmla="*/ 7 w 20000"/>
                <a:gd name="T11" fmla="*/ 7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8824" y="18824"/>
                  </a:moveTo>
                  <a:lnTo>
                    <a:pt x="0" y="18824"/>
                  </a:lnTo>
                  <a:lnTo>
                    <a:pt x="11765" y="18824"/>
                  </a:lnTo>
                  <a:lnTo>
                    <a:pt x="0" y="0"/>
                  </a:lnTo>
                  <a:lnTo>
                    <a:pt x="11765" y="11765"/>
                  </a:lnTo>
                  <a:lnTo>
                    <a:pt x="18824"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5" name="Freeform 59">
              <a:extLst>
                <a:ext uri="{FF2B5EF4-FFF2-40B4-BE49-F238E27FC236}">
                  <a16:creationId xmlns:a16="http://schemas.microsoft.com/office/drawing/2014/main" id="{3FC55504-AA46-41D8-A913-C96F054BB652}"/>
                </a:ext>
              </a:extLst>
            </p:cNvPr>
            <p:cNvSpPr>
              <a:spLocks/>
            </p:cNvSpPr>
            <p:nvPr/>
          </p:nvSpPr>
          <p:spPr bwMode="auto">
            <a:xfrm>
              <a:off x="3147" y="2054"/>
              <a:ext cx="5" cy="6"/>
            </a:xfrm>
            <a:custGeom>
              <a:avLst/>
              <a:gdLst>
                <a:gd name="T0" fmla="*/ 5 w 20000"/>
                <a:gd name="T1" fmla="*/ 2 h 20000"/>
                <a:gd name="T2" fmla="*/ 0 w 20000"/>
                <a:gd name="T3" fmla="*/ 2 h 20000"/>
                <a:gd name="T4" fmla="*/ 0 w 20000"/>
                <a:gd name="T5" fmla="*/ 6 h 20000"/>
                <a:gd name="T6" fmla="*/ 0 w 20000"/>
                <a:gd name="T7" fmla="*/ 2 h 20000"/>
                <a:gd name="T8" fmla="*/ 0 w 20000"/>
                <a:gd name="T9" fmla="*/ 0 h 20000"/>
                <a:gd name="T10" fmla="*/ 5 w 20000"/>
                <a:gd name="T11" fmla="*/ 2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8182" y="5882"/>
                  </a:moveTo>
                  <a:lnTo>
                    <a:pt x="0" y="5882"/>
                  </a:lnTo>
                  <a:lnTo>
                    <a:pt x="0" y="18824"/>
                  </a:lnTo>
                  <a:lnTo>
                    <a:pt x="0" y="5882"/>
                  </a:lnTo>
                  <a:lnTo>
                    <a:pt x="0" y="0"/>
                  </a:lnTo>
                  <a:lnTo>
                    <a:pt x="18182" y="588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6" name="Freeform 60">
              <a:extLst>
                <a:ext uri="{FF2B5EF4-FFF2-40B4-BE49-F238E27FC236}">
                  <a16:creationId xmlns:a16="http://schemas.microsoft.com/office/drawing/2014/main" id="{A357C663-A97D-4ED6-BBFB-3097AAC919D6}"/>
                </a:ext>
              </a:extLst>
            </p:cNvPr>
            <p:cNvSpPr>
              <a:spLocks/>
            </p:cNvSpPr>
            <p:nvPr/>
          </p:nvSpPr>
          <p:spPr bwMode="auto">
            <a:xfrm>
              <a:off x="3190" y="1983"/>
              <a:ext cx="9" cy="3"/>
            </a:xfrm>
            <a:custGeom>
              <a:avLst/>
              <a:gdLst>
                <a:gd name="T0" fmla="*/ 9 w 20000"/>
                <a:gd name="T1" fmla="*/ 3 h 20000"/>
                <a:gd name="T2" fmla="*/ 5 w 20000"/>
                <a:gd name="T3" fmla="*/ 0 h 20000"/>
                <a:gd name="T4" fmla="*/ 0 w 20000"/>
                <a:gd name="T5" fmla="*/ 0 h 20000"/>
                <a:gd name="T6" fmla="*/ 9 w 20000"/>
                <a:gd name="T7" fmla="*/ 0 h 20000"/>
                <a:gd name="T8" fmla="*/ 9 w 20000"/>
                <a:gd name="T9" fmla="*/ 3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091" y="17143"/>
                  </a:moveTo>
                  <a:lnTo>
                    <a:pt x="10000" y="0"/>
                  </a:lnTo>
                  <a:lnTo>
                    <a:pt x="0" y="0"/>
                  </a:lnTo>
                  <a:lnTo>
                    <a:pt x="19091" y="0"/>
                  </a:lnTo>
                  <a:lnTo>
                    <a:pt x="19091" y="1714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7" name="Freeform 61">
              <a:extLst>
                <a:ext uri="{FF2B5EF4-FFF2-40B4-BE49-F238E27FC236}">
                  <a16:creationId xmlns:a16="http://schemas.microsoft.com/office/drawing/2014/main" id="{062096BF-DA3A-42CE-9CF1-99E72D6ACF71}"/>
                </a:ext>
              </a:extLst>
            </p:cNvPr>
            <p:cNvSpPr>
              <a:spLocks/>
            </p:cNvSpPr>
            <p:nvPr/>
          </p:nvSpPr>
          <p:spPr bwMode="auto">
            <a:xfrm>
              <a:off x="3760" y="2103"/>
              <a:ext cx="75" cy="51"/>
            </a:xfrm>
            <a:custGeom>
              <a:avLst/>
              <a:gdLst>
                <a:gd name="T0" fmla="*/ 33 w 20000"/>
                <a:gd name="T1" fmla="*/ 46 h 20000"/>
                <a:gd name="T2" fmla="*/ 21 w 20000"/>
                <a:gd name="T3" fmla="*/ 29 h 20000"/>
                <a:gd name="T4" fmla="*/ 4 w 20000"/>
                <a:gd name="T5" fmla="*/ 23 h 20000"/>
                <a:gd name="T6" fmla="*/ 4 w 20000"/>
                <a:gd name="T7" fmla="*/ 11 h 20000"/>
                <a:gd name="T8" fmla="*/ 0 w 20000"/>
                <a:gd name="T9" fmla="*/ 0 h 20000"/>
                <a:gd name="T10" fmla="*/ 58 w 20000"/>
                <a:gd name="T11" fmla="*/ 2 h 20000"/>
                <a:gd name="T12" fmla="*/ 60 w 20000"/>
                <a:gd name="T13" fmla="*/ 21 h 20000"/>
                <a:gd name="T14" fmla="*/ 75 w 20000"/>
                <a:gd name="T15" fmla="*/ 23 h 20000"/>
                <a:gd name="T16" fmla="*/ 67 w 20000"/>
                <a:gd name="T17" fmla="*/ 29 h 20000"/>
                <a:gd name="T18" fmla="*/ 71 w 20000"/>
                <a:gd name="T19" fmla="*/ 46 h 20000"/>
                <a:gd name="T20" fmla="*/ 58 w 20000"/>
                <a:gd name="T21" fmla="*/ 51 h 20000"/>
                <a:gd name="T22" fmla="*/ 33 w 20000"/>
                <a:gd name="T23" fmla="*/ 46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8770" y="18095"/>
                  </a:moveTo>
                  <a:lnTo>
                    <a:pt x="5561" y="11429"/>
                  </a:lnTo>
                  <a:lnTo>
                    <a:pt x="1070" y="9048"/>
                  </a:lnTo>
                  <a:lnTo>
                    <a:pt x="1070" y="4127"/>
                  </a:lnTo>
                  <a:lnTo>
                    <a:pt x="0" y="0"/>
                  </a:lnTo>
                  <a:lnTo>
                    <a:pt x="15508" y="952"/>
                  </a:lnTo>
                  <a:lnTo>
                    <a:pt x="16043" y="8254"/>
                  </a:lnTo>
                  <a:lnTo>
                    <a:pt x="19893" y="9048"/>
                  </a:lnTo>
                  <a:lnTo>
                    <a:pt x="17754" y="11429"/>
                  </a:lnTo>
                  <a:lnTo>
                    <a:pt x="18824" y="18095"/>
                  </a:lnTo>
                  <a:lnTo>
                    <a:pt x="15508" y="19841"/>
                  </a:lnTo>
                  <a:lnTo>
                    <a:pt x="8770" y="1809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8" name="Freeform 62">
              <a:extLst>
                <a:ext uri="{FF2B5EF4-FFF2-40B4-BE49-F238E27FC236}">
                  <a16:creationId xmlns:a16="http://schemas.microsoft.com/office/drawing/2014/main" id="{B9A4176F-64B0-4335-AC68-5EB8BF05BE6C}"/>
                </a:ext>
              </a:extLst>
            </p:cNvPr>
            <p:cNvSpPr>
              <a:spLocks/>
            </p:cNvSpPr>
            <p:nvPr/>
          </p:nvSpPr>
          <p:spPr bwMode="auto">
            <a:xfrm>
              <a:off x="3818" y="2093"/>
              <a:ext cx="57" cy="66"/>
            </a:xfrm>
            <a:custGeom>
              <a:avLst/>
              <a:gdLst>
                <a:gd name="T0" fmla="*/ 25 w 20000"/>
                <a:gd name="T1" fmla="*/ 0 h 20000"/>
                <a:gd name="T2" fmla="*/ 39 w 20000"/>
                <a:gd name="T3" fmla="*/ 16 h 20000"/>
                <a:gd name="T4" fmla="*/ 57 w 20000"/>
                <a:gd name="T5" fmla="*/ 23 h 20000"/>
                <a:gd name="T6" fmla="*/ 39 w 20000"/>
                <a:gd name="T7" fmla="*/ 31 h 20000"/>
                <a:gd name="T8" fmla="*/ 39 w 20000"/>
                <a:gd name="T9" fmla="*/ 43 h 20000"/>
                <a:gd name="T10" fmla="*/ 39 w 20000"/>
                <a:gd name="T11" fmla="*/ 49 h 20000"/>
                <a:gd name="T12" fmla="*/ 35 w 20000"/>
                <a:gd name="T13" fmla="*/ 47 h 20000"/>
                <a:gd name="T14" fmla="*/ 29 w 20000"/>
                <a:gd name="T15" fmla="*/ 49 h 20000"/>
                <a:gd name="T16" fmla="*/ 35 w 20000"/>
                <a:gd name="T17" fmla="*/ 66 h 20000"/>
                <a:gd name="T18" fmla="*/ 12 w 20000"/>
                <a:gd name="T19" fmla="*/ 55 h 20000"/>
                <a:gd name="T20" fmla="*/ 8 w 20000"/>
                <a:gd name="T21" fmla="*/ 39 h 20000"/>
                <a:gd name="T22" fmla="*/ 16 w 20000"/>
                <a:gd name="T23" fmla="*/ 33 h 20000"/>
                <a:gd name="T24" fmla="*/ 2 w 20000"/>
                <a:gd name="T25" fmla="*/ 31 h 20000"/>
                <a:gd name="T26" fmla="*/ 0 w 20000"/>
                <a:gd name="T27" fmla="*/ 12 h 20000"/>
                <a:gd name="T28" fmla="*/ 0 w 20000"/>
                <a:gd name="T29" fmla="*/ 4 h 20000"/>
                <a:gd name="T30" fmla="*/ 25 w 20000"/>
                <a:gd name="T31" fmla="*/ 0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8873" y="0"/>
                  </a:moveTo>
                  <a:lnTo>
                    <a:pt x="13803" y="4940"/>
                  </a:lnTo>
                  <a:lnTo>
                    <a:pt x="19859" y="6867"/>
                  </a:lnTo>
                  <a:lnTo>
                    <a:pt x="13803" y="9398"/>
                  </a:lnTo>
                  <a:lnTo>
                    <a:pt x="13803" y="13012"/>
                  </a:lnTo>
                  <a:lnTo>
                    <a:pt x="13803" y="14940"/>
                  </a:lnTo>
                  <a:lnTo>
                    <a:pt x="12394" y="14337"/>
                  </a:lnTo>
                  <a:lnTo>
                    <a:pt x="10282" y="14940"/>
                  </a:lnTo>
                  <a:lnTo>
                    <a:pt x="12394" y="19880"/>
                  </a:lnTo>
                  <a:lnTo>
                    <a:pt x="4366" y="16747"/>
                  </a:lnTo>
                  <a:lnTo>
                    <a:pt x="2958" y="11807"/>
                  </a:lnTo>
                  <a:lnTo>
                    <a:pt x="5775" y="9880"/>
                  </a:lnTo>
                  <a:lnTo>
                    <a:pt x="845" y="9398"/>
                  </a:lnTo>
                  <a:lnTo>
                    <a:pt x="0" y="3735"/>
                  </a:lnTo>
                  <a:lnTo>
                    <a:pt x="0" y="1205"/>
                  </a:lnTo>
                  <a:lnTo>
                    <a:pt x="8873"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49" name="Freeform 63">
              <a:extLst>
                <a:ext uri="{FF2B5EF4-FFF2-40B4-BE49-F238E27FC236}">
                  <a16:creationId xmlns:a16="http://schemas.microsoft.com/office/drawing/2014/main" id="{CB798851-E3B6-4F48-AEC0-A8766589A845}"/>
                </a:ext>
              </a:extLst>
            </p:cNvPr>
            <p:cNvSpPr>
              <a:spLocks/>
            </p:cNvSpPr>
            <p:nvPr/>
          </p:nvSpPr>
          <p:spPr bwMode="auto">
            <a:xfrm>
              <a:off x="3398" y="1762"/>
              <a:ext cx="156" cy="126"/>
            </a:xfrm>
            <a:custGeom>
              <a:avLst/>
              <a:gdLst>
                <a:gd name="T0" fmla="*/ 15 w 20000"/>
                <a:gd name="T1" fmla="*/ 114 h 20000"/>
                <a:gd name="T2" fmla="*/ 10 w 20000"/>
                <a:gd name="T3" fmla="*/ 101 h 20000"/>
                <a:gd name="T4" fmla="*/ 0 w 20000"/>
                <a:gd name="T5" fmla="*/ 91 h 20000"/>
                <a:gd name="T6" fmla="*/ 15 w 20000"/>
                <a:gd name="T7" fmla="*/ 83 h 20000"/>
                <a:gd name="T8" fmla="*/ 10 w 20000"/>
                <a:gd name="T9" fmla="*/ 70 h 20000"/>
                <a:gd name="T10" fmla="*/ 4 w 20000"/>
                <a:gd name="T11" fmla="*/ 58 h 20000"/>
                <a:gd name="T12" fmla="*/ 27 w 20000"/>
                <a:gd name="T13" fmla="*/ 47 h 20000"/>
                <a:gd name="T14" fmla="*/ 42 w 20000"/>
                <a:gd name="T15" fmla="*/ 33 h 20000"/>
                <a:gd name="T16" fmla="*/ 46 w 20000"/>
                <a:gd name="T17" fmla="*/ 12 h 20000"/>
                <a:gd name="T18" fmla="*/ 71 w 20000"/>
                <a:gd name="T19" fmla="*/ 4 h 20000"/>
                <a:gd name="T20" fmla="*/ 79 w 20000"/>
                <a:gd name="T21" fmla="*/ 0 h 20000"/>
                <a:gd name="T22" fmla="*/ 122 w 20000"/>
                <a:gd name="T23" fmla="*/ 6 h 20000"/>
                <a:gd name="T24" fmla="*/ 135 w 20000"/>
                <a:gd name="T25" fmla="*/ 43 h 20000"/>
                <a:gd name="T26" fmla="*/ 150 w 20000"/>
                <a:gd name="T27" fmla="*/ 58 h 20000"/>
                <a:gd name="T28" fmla="*/ 156 w 20000"/>
                <a:gd name="T29" fmla="*/ 80 h 20000"/>
                <a:gd name="T30" fmla="*/ 141 w 20000"/>
                <a:gd name="T31" fmla="*/ 74 h 20000"/>
                <a:gd name="T32" fmla="*/ 135 w 20000"/>
                <a:gd name="T33" fmla="*/ 76 h 20000"/>
                <a:gd name="T34" fmla="*/ 145 w 20000"/>
                <a:gd name="T35" fmla="*/ 97 h 20000"/>
                <a:gd name="T36" fmla="*/ 141 w 20000"/>
                <a:gd name="T37" fmla="*/ 118 h 20000"/>
                <a:gd name="T38" fmla="*/ 129 w 20000"/>
                <a:gd name="T39" fmla="*/ 118 h 20000"/>
                <a:gd name="T40" fmla="*/ 122 w 20000"/>
                <a:gd name="T41" fmla="*/ 124 h 20000"/>
                <a:gd name="T42" fmla="*/ 122 w 20000"/>
                <a:gd name="T43" fmla="*/ 126 h 20000"/>
                <a:gd name="T44" fmla="*/ 91 w 20000"/>
                <a:gd name="T45" fmla="*/ 119 h 20000"/>
                <a:gd name="T46" fmla="*/ 91 w 20000"/>
                <a:gd name="T47" fmla="*/ 114 h 20000"/>
                <a:gd name="T48" fmla="*/ 27 w 20000"/>
                <a:gd name="T49" fmla="*/ 118 h 20000"/>
                <a:gd name="T50" fmla="*/ 21 w 20000"/>
                <a:gd name="T51" fmla="*/ 114 h 20000"/>
                <a:gd name="T52" fmla="*/ 15 w 20000"/>
                <a:gd name="T53" fmla="*/ 114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1902" y="18044"/>
                  </a:moveTo>
                  <a:lnTo>
                    <a:pt x="1337" y="16025"/>
                  </a:lnTo>
                  <a:lnTo>
                    <a:pt x="0" y="14385"/>
                  </a:lnTo>
                  <a:lnTo>
                    <a:pt x="1902" y="13123"/>
                  </a:lnTo>
                  <a:lnTo>
                    <a:pt x="1337" y="11104"/>
                  </a:lnTo>
                  <a:lnTo>
                    <a:pt x="514" y="9148"/>
                  </a:lnTo>
                  <a:lnTo>
                    <a:pt x="3445" y="7508"/>
                  </a:lnTo>
                  <a:lnTo>
                    <a:pt x="5347" y="5237"/>
                  </a:lnTo>
                  <a:lnTo>
                    <a:pt x="5861" y="1956"/>
                  </a:lnTo>
                  <a:lnTo>
                    <a:pt x="9049" y="631"/>
                  </a:lnTo>
                  <a:lnTo>
                    <a:pt x="10129" y="0"/>
                  </a:lnTo>
                  <a:lnTo>
                    <a:pt x="15681" y="1009"/>
                  </a:lnTo>
                  <a:lnTo>
                    <a:pt x="17326" y="6877"/>
                  </a:lnTo>
                  <a:lnTo>
                    <a:pt x="19177" y="9148"/>
                  </a:lnTo>
                  <a:lnTo>
                    <a:pt x="19949" y="12744"/>
                  </a:lnTo>
                  <a:lnTo>
                    <a:pt x="18098" y="11735"/>
                  </a:lnTo>
                  <a:lnTo>
                    <a:pt x="17326" y="12114"/>
                  </a:lnTo>
                  <a:lnTo>
                    <a:pt x="18612" y="15331"/>
                  </a:lnTo>
                  <a:lnTo>
                    <a:pt x="18098" y="18675"/>
                  </a:lnTo>
                  <a:lnTo>
                    <a:pt x="16504" y="18675"/>
                  </a:lnTo>
                  <a:lnTo>
                    <a:pt x="15681" y="19621"/>
                  </a:lnTo>
                  <a:lnTo>
                    <a:pt x="15681" y="19937"/>
                  </a:lnTo>
                  <a:lnTo>
                    <a:pt x="11671" y="18927"/>
                  </a:lnTo>
                  <a:lnTo>
                    <a:pt x="11671" y="18044"/>
                  </a:lnTo>
                  <a:lnTo>
                    <a:pt x="3445" y="18675"/>
                  </a:lnTo>
                  <a:lnTo>
                    <a:pt x="2674" y="18044"/>
                  </a:lnTo>
                  <a:lnTo>
                    <a:pt x="1902" y="1804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0" name="Freeform 64">
              <a:extLst>
                <a:ext uri="{FF2B5EF4-FFF2-40B4-BE49-F238E27FC236}">
                  <a16:creationId xmlns:a16="http://schemas.microsoft.com/office/drawing/2014/main" id="{C4A8D0C6-9D16-4D9A-8BD9-788435C2874E}"/>
                </a:ext>
              </a:extLst>
            </p:cNvPr>
            <p:cNvSpPr>
              <a:spLocks/>
            </p:cNvSpPr>
            <p:nvPr/>
          </p:nvSpPr>
          <p:spPr bwMode="auto">
            <a:xfrm>
              <a:off x="3385" y="1664"/>
              <a:ext cx="71" cy="55"/>
            </a:xfrm>
            <a:custGeom>
              <a:avLst/>
              <a:gdLst>
                <a:gd name="T0" fmla="*/ 16 w 20000"/>
                <a:gd name="T1" fmla="*/ 50 h 20000"/>
                <a:gd name="T2" fmla="*/ 16 w 20000"/>
                <a:gd name="T3" fmla="*/ 38 h 20000"/>
                <a:gd name="T4" fmla="*/ 12 w 20000"/>
                <a:gd name="T5" fmla="*/ 42 h 20000"/>
                <a:gd name="T6" fmla="*/ 4 w 20000"/>
                <a:gd name="T7" fmla="*/ 27 h 20000"/>
                <a:gd name="T8" fmla="*/ 0 w 20000"/>
                <a:gd name="T9" fmla="*/ 15 h 20000"/>
                <a:gd name="T10" fmla="*/ 38 w 20000"/>
                <a:gd name="T11" fmla="*/ 0 h 20000"/>
                <a:gd name="T12" fmla="*/ 58 w 20000"/>
                <a:gd name="T13" fmla="*/ 4 h 20000"/>
                <a:gd name="T14" fmla="*/ 54 w 20000"/>
                <a:gd name="T15" fmla="*/ 6 h 20000"/>
                <a:gd name="T16" fmla="*/ 60 w 20000"/>
                <a:gd name="T17" fmla="*/ 21 h 20000"/>
                <a:gd name="T18" fmla="*/ 60 w 20000"/>
                <a:gd name="T19" fmla="*/ 32 h 20000"/>
                <a:gd name="T20" fmla="*/ 71 w 20000"/>
                <a:gd name="T21" fmla="*/ 48 h 20000"/>
                <a:gd name="T22" fmla="*/ 54 w 20000"/>
                <a:gd name="T23" fmla="*/ 55 h 20000"/>
                <a:gd name="T24" fmla="*/ 31 w 20000"/>
                <a:gd name="T25" fmla="*/ 50 h 20000"/>
                <a:gd name="T26" fmla="*/ 16 w 20000"/>
                <a:gd name="T27" fmla="*/ 50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4633" y="18235"/>
                  </a:moveTo>
                  <a:lnTo>
                    <a:pt x="4633" y="13824"/>
                  </a:lnTo>
                  <a:lnTo>
                    <a:pt x="3503" y="15294"/>
                  </a:lnTo>
                  <a:lnTo>
                    <a:pt x="1130" y="9853"/>
                  </a:lnTo>
                  <a:lnTo>
                    <a:pt x="0" y="5441"/>
                  </a:lnTo>
                  <a:lnTo>
                    <a:pt x="10621" y="0"/>
                  </a:lnTo>
                  <a:lnTo>
                    <a:pt x="16384" y="1471"/>
                  </a:lnTo>
                  <a:lnTo>
                    <a:pt x="15254" y="2353"/>
                  </a:lnTo>
                  <a:lnTo>
                    <a:pt x="16949" y="7500"/>
                  </a:lnTo>
                  <a:lnTo>
                    <a:pt x="16949" y="11471"/>
                  </a:lnTo>
                  <a:lnTo>
                    <a:pt x="19887" y="17500"/>
                  </a:lnTo>
                  <a:lnTo>
                    <a:pt x="15254" y="19853"/>
                  </a:lnTo>
                  <a:lnTo>
                    <a:pt x="8814" y="18235"/>
                  </a:lnTo>
                  <a:lnTo>
                    <a:pt x="4633" y="1823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1" name="Freeform 65">
              <a:extLst>
                <a:ext uri="{FF2B5EF4-FFF2-40B4-BE49-F238E27FC236}">
                  <a16:creationId xmlns:a16="http://schemas.microsoft.com/office/drawing/2014/main" id="{D8B9EEC8-3CB6-454F-8811-FCDFE1BF7CE5}"/>
                </a:ext>
              </a:extLst>
            </p:cNvPr>
            <p:cNvSpPr>
              <a:spLocks/>
            </p:cNvSpPr>
            <p:nvPr/>
          </p:nvSpPr>
          <p:spPr bwMode="auto">
            <a:xfrm>
              <a:off x="3694" y="2056"/>
              <a:ext cx="125" cy="50"/>
            </a:xfrm>
            <a:custGeom>
              <a:avLst/>
              <a:gdLst>
                <a:gd name="T0" fmla="*/ 67 w 20000"/>
                <a:gd name="T1" fmla="*/ 47 h 20000"/>
                <a:gd name="T2" fmla="*/ 54 w 20000"/>
                <a:gd name="T3" fmla="*/ 37 h 20000"/>
                <a:gd name="T4" fmla="*/ 29 w 20000"/>
                <a:gd name="T5" fmla="*/ 41 h 20000"/>
                <a:gd name="T6" fmla="*/ 29 w 20000"/>
                <a:gd name="T7" fmla="*/ 27 h 20000"/>
                <a:gd name="T8" fmla="*/ 19 w 20000"/>
                <a:gd name="T9" fmla="*/ 11 h 20000"/>
                <a:gd name="T10" fmla="*/ 0 w 20000"/>
                <a:gd name="T11" fmla="*/ 0 h 20000"/>
                <a:gd name="T12" fmla="*/ 60 w 20000"/>
                <a:gd name="T13" fmla="*/ 0 h 20000"/>
                <a:gd name="T14" fmla="*/ 110 w 20000"/>
                <a:gd name="T15" fmla="*/ 27 h 20000"/>
                <a:gd name="T16" fmla="*/ 125 w 20000"/>
                <a:gd name="T17" fmla="*/ 41 h 20000"/>
                <a:gd name="T18" fmla="*/ 125 w 20000"/>
                <a:gd name="T19" fmla="*/ 50 h 20000"/>
                <a:gd name="T20" fmla="*/ 67 w 20000"/>
                <a:gd name="T21" fmla="*/ 47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0641" y="18889"/>
                  </a:moveTo>
                  <a:lnTo>
                    <a:pt x="8654" y="14921"/>
                  </a:lnTo>
                  <a:lnTo>
                    <a:pt x="4615" y="16508"/>
                  </a:lnTo>
                  <a:lnTo>
                    <a:pt x="4615" y="10794"/>
                  </a:lnTo>
                  <a:lnTo>
                    <a:pt x="3013" y="4286"/>
                  </a:lnTo>
                  <a:lnTo>
                    <a:pt x="0" y="0"/>
                  </a:lnTo>
                  <a:lnTo>
                    <a:pt x="9615" y="0"/>
                  </a:lnTo>
                  <a:lnTo>
                    <a:pt x="17628" y="10794"/>
                  </a:lnTo>
                  <a:lnTo>
                    <a:pt x="19936" y="16508"/>
                  </a:lnTo>
                  <a:lnTo>
                    <a:pt x="19936" y="19841"/>
                  </a:lnTo>
                  <a:lnTo>
                    <a:pt x="10641" y="1888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2" name="Freeform 66">
              <a:extLst>
                <a:ext uri="{FF2B5EF4-FFF2-40B4-BE49-F238E27FC236}">
                  <a16:creationId xmlns:a16="http://schemas.microsoft.com/office/drawing/2014/main" id="{91A0F638-9BF0-4154-B38C-83E76AAD0FFB}"/>
                </a:ext>
              </a:extLst>
            </p:cNvPr>
            <p:cNvSpPr>
              <a:spLocks/>
            </p:cNvSpPr>
            <p:nvPr/>
          </p:nvSpPr>
          <p:spPr bwMode="auto">
            <a:xfrm>
              <a:off x="3352" y="1712"/>
              <a:ext cx="132" cy="62"/>
            </a:xfrm>
            <a:custGeom>
              <a:avLst/>
              <a:gdLst>
                <a:gd name="T0" fmla="*/ 0 w 20000"/>
                <a:gd name="T1" fmla="*/ 43 h 20000"/>
                <a:gd name="T2" fmla="*/ 6 w 20000"/>
                <a:gd name="T3" fmla="*/ 16 h 20000"/>
                <a:gd name="T4" fmla="*/ 23 w 20000"/>
                <a:gd name="T5" fmla="*/ 2 h 20000"/>
                <a:gd name="T6" fmla="*/ 37 w 20000"/>
                <a:gd name="T7" fmla="*/ 23 h 20000"/>
                <a:gd name="T8" fmla="*/ 43 w 20000"/>
                <a:gd name="T9" fmla="*/ 23 h 20000"/>
                <a:gd name="T10" fmla="*/ 50 w 20000"/>
                <a:gd name="T11" fmla="*/ 19 h 20000"/>
                <a:gd name="T12" fmla="*/ 50 w 20000"/>
                <a:gd name="T13" fmla="*/ 2 h 20000"/>
                <a:gd name="T14" fmla="*/ 65 w 20000"/>
                <a:gd name="T15" fmla="*/ 2 h 20000"/>
                <a:gd name="T16" fmla="*/ 88 w 20000"/>
                <a:gd name="T17" fmla="*/ 6 h 20000"/>
                <a:gd name="T18" fmla="*/ 104 w 20000"/>
                <a:gd name="T19" fmla="*/ 0 h 20000"/>
                <a:gd name="T20" fmla="*/ 117 w 20000"/>
                <a:gd name="T21" fmla="*/ 2 h 20000"/>
                <a:gd name="T22" fmla="*/ 132 w 20000"/>
                <a:gd name="T23" fmla="*/ 19 h 20000"/>
                <a:gd name="T24" fmla="*/ 125 w 20000"/>
                <a:gd name="T25" fmla="*/ 49 h 20000"/>
                <a:gd name="T26" fmla="*/ 117 w 20000"/>
                <a:gd name="T27" fmla="*/ 53 h 20000"/>
                <a:gd name="T28" fmla="*/ 92 w 20000"/>
                <a:gd name="T29" fmla="*/ 62 h 20000"/>
                <a:gd name="T30" fmla="*/ 84 w 20000"/>
                <a:gd name="T31" fmla="*/ 55 h 20000"/>
                <a:gd name="T32" fmla="*/ 77 w 20000"/>
                <a:gd name="T33" fmla="*/ 53 h 20000"/>
                <a:gd name="T34" fmla="*/ 67 w 20000"/>
                <a:gd name="T35" fmla="*/ 45 h 20000"/>
                <a:gd name="T36" fmla="*/ 43 w 20000"/>
                <a:gd name="T37" fmla="*/ 39 h 20000"/>
                <a:gd name="T38" fmla="*/ 27 w 20000"/>
                <a:gd name="T39" fmla="*/ 39 h 20000"/>
                <a:gd name="T40" fmla="*/ 0 w 20000"/>
                <a:gd name="T41" fmla="*/ 43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0" y="13846"/>
                  </a:moveTo>
                  <a:lnTo>
                    <a:pt x="976" y="5256"/>
                  </a:lnTo>
                  <a:lnTo>
                    <a:pt x="3476" y="513"/>
                  </a:lnTo>
                  <a:lnTo>
                    <a:pt x="5671" y="7308"/>
                  </a:lnTo>
                  <a:lnTo>
                    <a:pt x="6585" y="7308"/>
                  </a:lnTo>
                  <a:lnTo>
                    <a:pt x="7561" y="6026"/>
                  </a:lnTo>
                  <a:lnTo>
                    <a:pt x="7561" y="513"/>
                  </a:lnTo>
                  <a:lnTo>
                    <a:pt x="9817" y="513"/>
                  </a:lnTo>
                  <a:lnTo>
                    <a:pt x="13293" y="2051"/>
                  </a:lnTo>
                  <a:lnTo>
                    <a:pt x="15793" y="0"/>
                  </a:lnTo>
                  <a:lnTo>
                    <a:pt x="17683" y="513"/>
                  </a:lnTo>
                  <a:lnTo>
                    <a:pt x="19939" y="6026"/>
                  </a:lnTo>
                  <a:lnTo>
                    <a:pt x="18963" y="15897"/>
                  </a:lnTo>
                  <a:lnTo>
                    <a:pt x="17683" y="17179"/>
                  </a:lnTo>
                  <a:lnTo>
                    <a:pt x="13902" y="19872"/>
                  </a:lnTo>
                  <a:lnTo>
                    <a:pt x="12683" y="17821"/>
                  </a:lnTo>
                  <a:lnTo>
                    <a:pt x="11707" y="17179"/>
                  </a:lnTo>
                  <a:lnTo>
                    <a:pt x="10122" y="14615"/>
                  </a:lnTo>
                  <a:lnTo>
                    <a:pt x="6585" y="12564"/>
                  </a:lnTo>
                  <a:lnTo>
                    <a:pt x="4085" y="12564"/>
                  </a:lnTo>
                  <a:lnTo>
                    <a:pt x="0" y="1384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3" name="Freeform 67">
              <a:extLst>
                <a:ext uri="{FF2B5EF4-FFF2-40B4-BE49-F238E27FC236}">
                  <a16:creationId xmlns:a16="http://schemas.microsoft.com/office/drawing/2014/main" id="{7B0C6704-EC58-4AB8-A7B8-5D47442BC7DE}"/>
                </a:ext>
              </a:extLst>
            </p:cNvPr>
            <p:cNvSpPr>
              <a:spLocks/>
            </p:cNvSpPr>
            <p:nvPr/>
          </p:nvSpPr>
          <p:spPr bwMode="auto">
            <a:xfrm>
              <a:off x="3338" y="1752"/>
              <a:ext cx="106" cy="68"/>
            </a:xfrm>
            <a:custGeom>
              <a:avLst/>
              <a:gdLst>
                <a:gd name="T0" fmla="*/ 64 w 20000"/>
                <a:gd name="T1" fmla="*/ 68 h 20000"/>
                <a:gd name="T2" fmla="*/ 54 w 20000"/>
                <a:gd name="T3" fmla="*/ 49 h 20000"/>
                <a:gd name="T4" fmla="*/ 0 w 20000"/>
                <a:gd name="T5" fmla="*/ 49 h 20000"/>
                <a:gd name="T6" fmla="*/ 11 w 20000"/>
                <a:gd name="T7" fmla="*/ 43 h 20000"/>
                <a:gd name="T8" fmla="*/ 0 w 20000"/>
                <a:gd name="T9" fmla="*/ 47 h 20000"/>
                <a:gd name="T10" fmla="*/ 4 w 20000"/>
                <a:gd name="T11" fmla="*/ 41 h 20000"/>
                <a:gd name="T12" fmla="*/ 25 w 20000"/>
                <a:gd name="T13" fmla="*/ 41 h 20000"/>
                <a:gd name="T14" fmla="*/ 15 w 20000"/>
                <a:gd name="T15" fmla="*/ 4 h 20000"/>
                <a:gd name="T16" fmla="*/ 42 w 20000"/>
                <a:gd name="T17" fmla="*/ 0 h 20000"/>
                <a:gd name="T18" fmla="*/ 58 w 20000"/>
                <a:gd name="T19" fmla="*/ 0 h 20000"/>
                <a:gd name="T20" fmla="*/ 81 w 20000"/>
                <a:gd name="T21" fmla="*/ 6 h 20000"/>
                <a:gd name="T22" fmla="*/ 91 w 20000"/>
                <a:gd name="T23" fmla="*/ 14 h 20000"/>
                <a:gd name="T24" fmla="*/ 98 w 20000"/>
                <a:gd name="T25" fmla="*/ 16 h 20000"/>
                <a:gd name="T26" fmla="*/ 106 w 20000"/>
                <a:gd name="T27" fmla="*/ 23 h 20000"/>
                <a:gd name="T28" fmla="*/ 102 w 20000"/>
                <a:gd name="T29" fmla="*/ 43 h 20000"/>
                <a:gd name="T30" fmla="*/ 87 w 20000"/>
                <a:gd name="T31" fmla="*/ 57 h 20000"/>
                <a:gd name="T32" fmla="*/ 64 w 20000"/>
                <a:gd name="T33" fmla="*/ 68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2075" y="19884"/>
                  </a:moveTo>
                  <a:lnTo>
                    <a:pt x="10189" y="14419"/>
                  </a:lnTo>
                  <a:lnTo>
                    <a:pt x="0" y="14419"/>
                  </a:lnTo>
                  <a:lnTo>
                    <a:pt x="2038" y="12558"/>
                  </a:lnTo>
                  <a:lnTo>
                    <a:pt x="0" y="13953"/>
                  </a:lnTo>
                  <a:lnTo>
                    <a:pt x="830" y="12093"/>
                  </a:lnTo>
                  <a:lnTo>
                    <a:pt x="4679" y="12093"/>
                  </a:lnTo>
                  <a:lnTo>
                    <a:pt x="2792" y="1163"/>
                  </a:lnTo>
                  <a:lnTo>
                    <a:pt x="7849" y="0"/>
                  </a:lnTo>
                  <a:lnTo>
                    <a:pt x="10943" y="0"/>
                  </a:lnTo>
                  <a:lnTo>
                    <a:pt x="15321" y="1860"/>
                  </a:lnTo>
                  <a:lnTo>
                    <a:pt x="17208" y="4186"/>
                  </a:lnTo>
                  <a:lnTo>
                    <a:pt x="18415" y="4767"/>
                  </a:lnTo>
                  <a:lnTo>
                    <a:pt x="19925" y="6628"/>
                  </a:lnTo>
                  <a:lnTo>
                    <a:pt x="19170" y="12558"/>
                  </a:lnTo>
                  <a:lnTo>
                    <a:pt x="16377" y="16860"/>
                  </a:lnTo>
                  <a:lnTo>
                    <a:pt x="12075" y="1988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4" name="Freeform 68">
              <a:extLst>
                <a:ext uri="{FF2B5EF4-FFF2-40B4-BE49-F238E27FC236}">
                  <a16:creationId xmlns:a16="http://schemas.microsoft.com/office/drawing/2014/main" id="{124CCC6E-99D8-4D74-9116-8BC9061DAC1C}"/>
                </a:ext>
              </a:extLst>
            </p:cNvPr>
            <p:cNvSpPr>
              <a:spLocks/>
            </p:cNvSpPr>
            <p:nvPr/>
          </p:nvSpPr>
          <p:spPr bwMode="auto">
            <a:xfrm>
              <a:off x="3468" y="1952"/>
              <a:ext cx="59" cy="61"/>
            </a:xfrm>
            <a:custGeom>
              <a:avLst/>
              <a:gdLst>
                <a:gd name="T0" fmla="*/ 0 w 20000"/>
                <a:gd name="T1" fmla="*/ 0 h 20000"/>
                <a:gd name="T2" fmla="*/ 21 w 20000"/>
                <a:gd name="T3" fmla="*/ 6 h 20000"/>
                <a:gd name="T4" fmla="*/ 32 w 20000"/>
                <a:gd name="T5" fmla="*/ 6 h 20000"/>
                <a:gd name="T6" fmla="*/ 42 w 20000"/>
                <a:gd name="T7" fmla="*/ 23 h 20000"/>
                <a:gd name="T8" fmla="*/ 44 w 20000"/>
                <a:gd name="T9" fmla="*/ 31 h 20000"/>
                <a:gd name="T10" fmla="*/ 59 w 20000"/>
                <a:gd name="T11" fmla="*/ 42 h 20000"/>
                <a:gd name="T12" fmla="*/ 38 w 20000"/>
                <a:gd name="T13" fmla="*/ 44 h 20000"/>
                <a:gd name="T14" fmla="*/ 32 w 20000"/>
                <a:gd name="T15" fmla="*/ 50 h 20000"/>
                <a:gd name="T16" fmla="*/ 25 w 20000"/>
                <a:gd name="T17" fmla="*/ 61 h 20000"/>
                <a:gd name="T18" fmla="*/ 21 w 20000"/>
                <a:gd name="T19" fmla="*/ 27 h 20000"/>
                <a:gd name="T20" fmla="*/ 19 w 20000"/>
                <a:gd name="T21" fmla="*/ 27 h 20000"/>
                <a:gd name="T22" fmla="*/ 0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0" y="0"/>
                  </a:moveTo>
                  <a:lnTo>
                    <a:pt x="6986" y="2105"/>
                  </a:lnTo>
                  <a:lnTo>
                    <a:pt x="10685" y="2105"/>
                  </a:lnTo>
                  <a:lnTo>
                    <a:pt x="14247" y="7500"/>
                  </a:lnTo>
                  <a:lnTo>
                    <a:pt x="14932" y="10263"/>
                  </a:lnTo>
                  <a:lnTo>
                    <a:pt x="19863" y="13684"/>
                  </a:lnTo>
                  <a:lnTo>
                    <a:pt x="12877" y="14474"/>
                  </a:lnTo>
                  <a:lnTo>
                    <a:pt x="10685" y="16447"/>
                  </a:lnTo>
                  <a:lnTo>
                    <a:pt x="8493" y="19868"/>
                  </a:lnTo>
                  <a:lnTo>
                    <a:pt x="6986" y="8947"/>
                  </a:lnTo>
                  <a:lnTo>
                    <a:pt x="6438" y="8947"/>
                  </a:lnTo>
                  <a:lnTo>
                    <a:pt x="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5" name="Freeform 69">
              <a:extLst>
                <a:ext uri="{FF2B5EF4-FFF2-40B4-BE49-F238E27FC236}">
                  <a16:creationId xmlns:a16="http://schemas.microsoft.com/office/drawing/2014/main" id="{7BFD5CDF-F8D0-44FB-B7D3-EB6FF23F0E44}"/>
                </a:ext>
              </a:extLst>
            </p:cNvPr>
            <p:cNvSpPr>
              <a:spLocks/>
            </p:cNvSpPr>
            <p:nvPr/>
          </p:nvSpPr>
          <p:spPr bwMode="auto">
            <a:xfrm>
              <a:off x="3429" y="926"/>
              <a:ext cx="2376" cy="1171"/>
            </a:xfrm>
            <a:custGeom>
              <a:avLst/>
              <a:gdLst>
                <a:gd name="T0" fmla="*/ 190 w 20000"/>
                <a:gd name="T1" fmla="*/ 509 h 20000"/>
                <a:gd name="T2" fmla="*/ 136 w 20000"/>
                <a:gd name="T3" fmla="*/ 569 h 20000"/>
                <a:gd name="T4" fmla="*/ 207 w 20000"/>
                <a:gd name="T5" fmla="*/ 465 h 20000"/>
                <a:gd name="T6" fmla="*/ 342 w 20000"/>
                <a:gd name="T7" fmla="*/ 457 h 20000"/>
                <a:gd name="T8" fmla="*/ 402 w 20000"/>
                <a:gd name="T9" fmla="*/ 449 h 20000"/>
                <a:gd name="T10" fmla="*/ 545 w 20000"/>
                <a:gd name="T11" fmla="*/ 412 h 20000"/>
                <a:gd name="T12" fmla="*/ 522 w 20000"/>
                <a:gd name="T13" fmla="*/ 327 h 20000"/>
                <a:gd name="T14" fmla="*/ 615 w 20000"/>
                <a:gd name="T15" fmla="*/ 482 h 20000"/>
                <a:gd name="T16" fmla="*/ 727 w 20000"/>
                <a:gd name="T17" fmla="*/ 439 h 20000"/>
                <a:gd name="T18" fmla="*/ 592 w 20000"/>
                <a:gd name="T19" fmla="*/ 283 h 20000"/>
                <a:gd name="T20" fmla="*/ 696 w 20000"/>
                <a:gd name="T21" fmla="*/ 304 h 20000"/>
                <a:gd name="T22" fmla="*/ 744 w 20000"/>
                <a:gd name="T23" fmla="*/ 347 h 20000"/>
                <a:gd name="T24" fmla="*/ 739 w 20000"/>
                <a:gd name="T25" fmla="*/ 233 h 20000"/>
                <a:gd name="T26" fmla="*/ 719 w 20000"/>
                <a:gd name="T27" fmla="*/ 180 h 20000"/>
                <a:gd name="T28" fmla="*/ 820 w 20000"/>
                <a:gd name="T29" fmla="*/ 130 h 20000"/>
                <a:gd name="T30" fmla="*/ 851 w 20000"/>
                <a:gd name="T31" fmla="*/ 77 h 20000"/>
                <a:gd name="T32" fmla="*/ 897 w 20000"/>
                <a:gd name="T33" fmla="*/ 58 h 20000"/>
                <a:gd name="T34" fmla="*/ 1034 w 20000"/>
                <a:gd name="T35" fmla="*/ 81 h 20000"/>
                <a:gd name="T36" fmla="*/ 988 w 20000"/>
                <a:gd name="T37" fmla="*/ 174 h 20000"/>
                <a:gd name="T38" fmla="*/ 1048 w 20000"/>
                <a:gd name="T39" fmla="*/ 157 h 20000"/>
                <a:gd name="T40" fmla="*/ 1118 w 20000"/>
                <a:gd name="T41" fmla="*/ 147 h 20000"/>
                <a:gd name="T42" fmla="*/ 1212 w 20000"/>
                <a:gd name="T43" fmla="*/ 114 h 20000"/>
                <a:gd name="T44" fmla="*/ 1336 w 20000"/>
                <a:gd name="T45" fmla="*/ 153 h 20000"/>
                <a:gd name="T46" fmla="*/ 1469 w 20000"/>
                <a:gd name="T47" fmla="*/ 120 h 20000"/>
                <a:gd name="T48" fmla="*/ 1549 w 20000"/>
                <a:gd name="T49" fmla="*/ 58 h 20000"/>
                <a:gd name="T50" fmla="*/ 1593 w 20000"/>
                <a:gd name="T51" fmla="*/ 58 h 20000"/>
                <a:gd name="T52" fmla="*/ 1842 w 20000"/>
                <a:gd name="T53" fmla="*/ 91 h 20000"/>
                <a:gd name="T54" fmla="*/ 1957 w 20000"/>
                <a:gd name="T55" fmla="*/ 39 h 20000"/>
                <a:gd name="T56" fmla="*/ 2216 w 20000"/>
                <a:gd name="T57" fmla="*/ 31 h 20000"/>
                <a:gd name="T58" fmla="*/ 2299 w 20000"/>
                <a:gd name="T59" fmla="*/ 37 h 20000"/>
                <a:gd name="T60" fmla="*/ 2376 w 20000"/>
                <a:gd name="T61" fmla="*/ 151 h 20000"/>
                <a:gd name="T62" fmla="*/ 2253 w 20000"/>
                <a:gd name="T63" fmla="*/ 130 h 20000"/>
                <a:gd name="T64" fmla="*/ 2202 w 20000"/>
                <a:gd name="T65" fmla="*/ 174 h 20000"/>
                <a:gd name="T66" fmla="*/ 2270 w 20000"/>
                <a:gd name="T67" fmla="*/ 227 h 20000"/>
                <a:gd name="T68" fmla="*/ 2239 w 20000"/>
                <a:gd name="T69" fmla="*/ 345 h 20000"/>
                <a:gd name="T70" fmla="*/ 2173 w 20000"/>
                <a:gd name="T71" fmla="*/ 407 h 20000"/>
                <a:gd name="T72" fmla="*/ 2150 w 20000"/>
                <a:gd name="T73" fmla="*/ 519 h 20000"/>
                <a:gd name="T74" fmla="*/ 2194 w 20000"/>
                <a:gd name="T75" fmla="*/ 641 h 20000"/>
                <a:gd name="T76" fmla="*/ 2065 w 20000"/>
                <a:gd name="T77" fmla="*/ 585 h 20000"/>
                <a:gd name="T78" fmla="*/ 2098 w 20000"/>
                <a:gd name="T79" fmla="*/ 337 h 20000"/>
                <a:gd name="T80" fmla="*/ 2048 w 20000"/>
                <a:gd name="T81" fmla="*/ 413 h 20000"/>
                <a:gd name="T82" fmla="*/ 1972 w 20000"/>
                <a:gd name="T83" fmla="*/ 511 h 20000"/>
                <a:gd name="T84" fmla="*/ 1891 w 20000"/>
                <a:gd name="T85" fmla="*/ 521 h 20000"/>
                <a:gd name="T86" fmla="*/ 1798 w 20000"/>
                <a:gd name="T87" fmla="*/ 736 h 20000"/>
                <a:gd name="T88" fmla="*/ 1874 w 20000"/>
                <a:gd name="T89" fmla="*/ 744 h 20000"/>
                <a:gd name="T90" fmla="*/ 1804 w 20000"/>
                <a:gd name="T91" fmla="*/ 1073 h 20000"/>
                <a:gd name="T92" fmla="*/ 1798 w 20000"/>
                <a:gd name="T93" fmla="*/ 912 h 20000"/>
                <a:gd name="T94" fmla="*/ 1630 w 20000"/>
                <a:gd name="T95" fmla="*/ 786 h 20000"/>
                <a:gd name="T96" fmla="*/ 1543 w 20000"/>
                <a:gd name="T97" fmla="*/ 873 h 20000"/>
                <a:gd name="T98" fmla="*/ 1365 w 20000"/>
                <a:gd name="T99" fmla="*/ 910 h 20000"/>
                <a:gd name="T100" fmla="*/ 1206 w 20000"/>
                <a:gd name="T101" fmla="*/ 922 h 20000"/>
                <a:gd name="T102" fmla="*/ 1042 w 20000"/>
                <a:gd name="T103" fmla="*/ 950 h 20000"/>
                <a:gd name="T104" fmla="*/ 565 w 20000"/>
                <a:gd name="T105" fmla="*/ 858 h 20000"/>
                <a:gd name="T106" fmla="*/ 370 w 20000"/>
                <a:gd name="T107" fmla="*/ 1100 h 20000"/>
                <a:gd name="T108" fmla="*/ 248 w 20000"/>
                <a:gd name="T109" fmla="*/ 1117 h 20000"/>
                <a:gd name="T110" fmla="*/ 218 w 20000"/>
                <a:gd name="T111" fmla="*/ 989 h 20000"/>
                <a:gd name="T112" fmla="*/ 54 w 20000"/>
                <a:gd name="T113" fmla="*/ 805 h 20000"/>
                <a:gd name="T114" fmla="*/ 37 w 20000"/>
                <a:gd name="T115" fmla="*/ 722 h 20000"/>
                <a:gd name="T116" fmla="*/ 33 w 20000"/>
                <a:gd name="T117" fmla="*/ 585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138" y="7702"/>
                  </a:moveTo>
                  <a:lnTo>
                    <a:pt x="192" y="7702"/>
                  </a:lnTo>
                  <a:lnTo>
                    <a:pt x="259" y="7702"/>
                  </a:lnTo>
                  <a:lnTo>
                    <a:pt x="226" y="7661"/>
                  </a:lnTo>
                  <a:lnTo>
                    <a:pt x="488" y="7661"/>
                  </a:lnTo>
                  <a:lnTo>
                    <a:pt x="401" y="7702"/>
                  </a:lnTo>
                  <a:lnTo>
                    <a:pt x="542" y="7771"/>
                  </a:lnTo>
                  <a:lnTo>
                    <a:pt x="542" y="7948"/>
                  </a:lnTo>
                  <a:lnTo>
                    <a:pt x="556" y="7812"/>
                  </a:lnTo>
                  <a:lnTo>
                    <a:pt x="785" y="7812"/>
                  </a:lnTo>
                  <a:lnTo>
                    <a:pt x="1377" y="8262"/>
                  </a:lnTo>
                  <a:lnTo>
                    <a:pt x="1603" y="8692"/>
                  </a:lnTo>
                  <a:lnTo>
                    <a:pt x="1465" y="9082"/>
                  </a:lnTo>
                  <a:lnTo>
                    <a:pt x="1273" y="9252"/>
                  </a:lnTo>
                  <a:lnTo>
                    <a:pt x="488" y="8795"/>
                  </a:lnTo>
                  <a:lnTo>
                    <a:pt x="872" y="9430"/>
                  </a:lnTo>
                  <a:lnTo>
                    <a:pt x="852" y="9710"/>
                  </a:lnTo>
                  <a:lnTo>
                    <a:pt x="923" y="10174"/>
                  </a:lnTo>
                  <a:lnTo>
                    <a:pt x="1273" y="10454"/>
                  </a:lnTo>
                  <a:lnTo>
                    <a:pt x="1360" y="10386"/>
                  </a:lnTo>
                  <a:lnTo>
                    <a:pt x="1290" y="10174"/>
                  </a:lnTo>
                  <a:lnTo>
                    <a:pt x="1219" y="10099"/>
                  </a:lnTo>
                  <a:lnTo>
                    <a:pt x="1094" y="9894"/>
                  </a:lnTo>
                  <a:lnTo>
                    <a:pt x="1148" y="9710"/>
                  </a:lnTo>
                  <a:lnTo>
                    <a:pt x="1323" y="9894"/>
                  </a:lnTo>
                  <a:lnTo>
                    <a:pt x="1323" y="9990"/>
                  </a:lnTo>
                  <a:lnTo>
                    <a:pt x="1636" y="9990"/>
                  </a:lnTo>
                  <a:lnTo>
                    <a:pt x="1498" y="9464"/>
                  </a:lnTo>
                  <a:lnTo>
                    <a:pt x="1586" y="9252"/>
                  </a:lnTo>
                  <a:lnTo>
                    <a:pt x="1727" y="8972"/>
                  </a:lnTo>
                  <a:lnTo>
                    <a:pt x="1879" y="8972"/>
                  </a:lnTo>
                  <a:lnTo>
                    <a:pt x="2003" y="9150"/>
                  </a:lnTo>
                  <a:lnTo>
                    <a:pt x="2003" y="8720"/>
                  </a:lnTo>
                  <a:lnTo>
                    <a:pt x="1879" y="8549"/>
                  </a:lnTo>
                  <a:lnTo>
                    <a:pt x="1865" y="8051"/>
                  </a:lnTo>
                  <a:lnTo>
                    <a:pt x="1741" y="7948"/>
                  </a:lnTo>
                  <a:lnTo>
                    <a:pt x="2091" y="7982"/>
                  </a:lnTo>
                  <a:lnTo>
                    <a:pt x="2195" y="8228"/>
                  </a:lnTo>
                  <a:lnTo>
                    <a:pt x="2024" y="8330"/>
                  </a:lnTo>
                  <a:lnTo>
                    <a:pt x="2024" y="8440"/>
                  </a:lnTo>
                  <a:lnTo>
                    <a:pt x="2229" y="8720"/>
                  </a:lnTo>
                  <a:lnTo>
                    <a:pt x="2370" y="8617"/>
                  </a:lnTo>
                  <a:lnTo>
                    <a:pt x="2370" y="8330"/>
                  </a:lnTo>
                  <a:lnTo>
                    <a:pt x="2475" y="8262"/>
                  </a:lnTo>
                  <a:lnTo>
                    <a:pt x="2424" y="8160"/>
                  </a:lnTo>
                  <a:lnTo>
                    <a:pt x="2788" y="7771"/>
                  </a:lnTo>
                  <a:lnTo>
                    <a:pt x="2842" y="7948"/>
                  </a:lnTo>
                  <a:lnTo>
                    <a:pt x="2875" y="7812"/>
                  </a:lnTo>
                  <a:lnTo>
                    <a:pt x="2822" y="7771"/>
                  </a:lnTo>
                  <a:lnTo>
                    <a:pt x="2980" y="7525"/>
                  </a:lnTo>
                  <a:lnTo>
                    <a:pt x="3051" y="7525"/>
                  </a:lnTo>
                  <a:lnTo>
                    <a:pt x="2966" y="7593"/>
                  </a:lnTo>
                  <a:lnTo>
                    <a:pt x="3013" y="7812"/>
                  </a:lnTo>
                  <a:lnTo>
                    <a:pt x="2966" y="7982"/>
                  </a:lnTo>
                  <a:lnTo>
                    <a:pt x="2980" y="8051"/>
                  </a:lnTo>
                  <a:lnTo>
                    <a:pt x="3104" y="7880"/>
                  </a:lnTo>
                  <a:lnTo>
                    <a:pt x="3155" y="7948"/>
                  </a:lnTo>
                  <a:lnTo>
                    <a:pt x="3155" y="7702"/>
                  </a:lnTo>
                  <a:lnTo>
                    <a:pt x="3242" y="7661"/>
                  </a:lnTo>
                  <a:lnTo>
                    <a:pt x="3380" y="7661"/>
                  </a:lnTo>
                  <a:lnTo>
                    <a:pt x="3606" y="7422"/>
                  </a:lnTo>
                  <a:lnTo>
                    <a:pt x="3660" y="7702"/>
                  </a:lnTo>
                  <a:lnTo>
                    <a:pt x="3710" y="7702"/>
                  </a:lnTo>
                  <a:lnTo>
                    <a:pt x="3710" y="7525"/>
                  </a:lnTo>
                  <a:lnTo>
                    <a:pt x="3801" y="7422"/>
                  </a:lnTo>
                  <a:lnTo>
                    <a:pt x="3660" y="7060"/>
                  </a:lnTo>
                  <a:lnTo>
                    <a:pt x="3697" y="6958"/>
                  </a:lnTo>
                  <a:lnTo>
                    <a:pt x="4219" y="7060"/>
                  </a:lnTo>
                  <a:lnTo>
                    <a:pt x="4569" y="7238"/>
                  </a:lnTo>
                  <a:lnTo>
                    <a:pt x="4758" y="7525"/>
                  </a:lnTo>
                  <a:lnTo>
                    <a:pt x="4791" y="7129"/>
                  </a:lnTo>
                  <a:lnTo>
                    <a:pt x="4586" y="7033"/>
                  </a:lnTo>
                  <a:lnTo>
                    <a:pt x="4586" y="6849"/>
                  </a:lnTo>
                  <a:lnTo>
                    <a:pt x="4428" y="6849"/>
                  </a:lnTo>
                  <a:lnTo>
                    <a:pt x="4391" y="6671"/>
                  </a:lnTo>
                  <a:lnTo>
                    <a:pt x="4428" y="6671"/>
                  </a:lnTo>
                  <a:lnTo>
                    <a:pt x="4444" y="6637"/>
                  </a:lnTo>
                  <a:lnTo>
                    <a:pt x="4377" y="6221"/>
                  </a:lnTo>
                  <a:lnTo>
                    <a:pt x="4306" y="6323"/>
                  </a:lnTo>
                  <a:lnTo>
                    <a:pt x="4306" y="6111"/>
                  </a:lnTo>
                  <a:lnTo>
                    <a:pt x="4253" y="6180"/>
                  </a:lnTo>
                  <a:lnTo>
                    <a:pt x="4290" y="6002"/>
                  </a:lnTo>
                  <a:lnTo>
                    <a:pt x="4377" y="5900"/>
                  </a:lnTo>
                  <a:lnTo>
                    <a:pt x="4391" y="5579"/>
                  </a:lnTo>
                  <a:lnTo>
                    <a:pt x="4343" y="5012"/>
                  </a:lnTo>
                  <a:lnTo>
                    <a:pt x="4758" y="5012"/>
                  </a:lnTo>
                  <a:lnTo>
                    <a:pt x="4811" y="5299"/>
                  </a:lnTo>
                  <a:lnTo>
                    <a:pt x="4811" y="5722"/>
                  </a:lnTo>
                  <a:lnTo>
                    <a:pt x="4983" y="6043"/>
                  </a:lnTo>
                  <a:lnTo>
                    <a:pt x="5212" y="7060"/>
                  </a:lnTo>
                  <a:lnTo>
                    <a:pt x="5387" y="7204"/>
                  </a:lnTo>
                  <a:lnTo>
                    <a:pt x="5316" y="7313"/>
                  </a:lnTo>
                  <a:lnTo>
                    <a:pt x="5387" y="7593"/>
                  </a:lnTo>
                  <a:lnTo>
                    <a:pt x="5266" y="7982"/>
                  </a:lnTo>
                  <a:lnTo>
                    <a:pt x="5300" y="8119"/>
                  </a:lnTo>
                  <a:lnTo>
                    <a:pt x="5178" y="8228"/>
                  </a:lnTo>
                  <a:lnTo>
                    <a:pt x="5074" y="8051"/>
                  </a:lnTo>
                  <a:lnTo>
                    <a:pt x="4933" y="8160"/>
                  </a:lnTo>
                  <a:lnTo>
                    <a:pt x="5162" y="8330"/>
                  </a:lnTo>
                  <a:lnTo>
                    <a:pt x="5438" y="8262"/>
                  </a:lnTo>
                  <a:lnTo>
                    <a:pt x="5404" y="8119"/>
                  </a:lnTo>
                  <a:lnTo>
                    <a:pt x="5542" y="7880"/>
                  </a:lnTo>
                  <a:lnTo>
                    <a:pt x="5576" y="7525"/>
                  </a:lnTo>
                  <a:lnTo>
                    <a:pt x="5438" y="7060"/>
                  </a:lnTo>
                  <a:lnTo>
                    <a:pt x="5667" y="6849"/>
                  </a:lnTo>
                  <a:lnTo>
                    <a:pt x="5805" y="7033"/>
                  </a:lnTo>
                  <a:lnTo>
                    <a:pt x="5859" y="7422"/>
                  </a:lnTo>
                  <a:lnTo>
                    <a:pt x="6118" y="7491"/>
                  </a:lnTo>
                  <a:lnTo>
                    <a:pt x="5912" y="7422"/>
                  </a:lnTo>
                  <a:lnTo>
                    <a:pt x="5892" y="7204"/>
                  </a:lnTo>
                  <a:lnTo>
                    <a:pt x="5912" y="7129"/>
                  </a:lnTo>
                  <a:lnTo>
                    <a:pt x="5805" y="6849"/>
                  </a:lnTo>
                  <a:lnTo>
                    <a:pt x="5525" y="6740"/>
                  </a:lnTo>
                  <a:lnTo>
                    <a:pt x="5316" y="6924"/>
                  </a:lnTo>
                  <a:lnTo>
                    <a:pt x="5212" y="6501"/>
                  </a:lnTo>
                  <a:lnTo>
                    <a:pt x="5178" y="6002"/>
                  </a:lnTo>
                  <a:lnTo>
                    <a:pt x="4949" y="5722"/>
                  </a:lnTo>
                  <a:lnTo>
                    <a:pt x="4949" y="5469"/>
                  </a:lnTo>
                  <a:lnTo>
                    <a:pt x="5037" y="5367"/>
                  </a:lnTo>
                  <a:lnTo>
                    <a:pt x="4983" y="4841"/>
                  </a:lnTo>
                  <a:lnTo>
                    <a:pt x="5162" y="5189"/>
                  </a:lnTo>
                  <a:lnTo>
                    <a:pt x="5162" y="5442"/>
                  </a:lnTo>
                  <a:lnTo>
                    <a:pt x="5212" y="5654"/>
                  </a:lnTo>
                  <a:lnTo>
                    <a:pt x="5316" y="5722"/>
                  </a:lnTo>
                  <a:lnTo>
                    <a:pt x="5721" y="5831"/>
                  </a:lnTo>
                  <a:lnTo>
                    <a:pt x="5246" y="5367"/>
                  </a:lnTo>
                  <a:lnTo>
                    <a:pt x="5266" y="5258"/>
                  </a:lnTo>
                  <a:lnTo>
                    <a:pt x="5492" y="5258"/>
                  </a:lnTo>
                  <a:lnTo>
                    <a:pt x="5387" y="5189"/>
                  </a:lnTo>
                  <a:lnTo>
                    <a:pt x="5438" y="5012"/>
                  </a:lnTo>
                  <a:lnTo>
                    <a:pt x="5542" y="4978"/>
                  </a:lnTo>
                  <a:lnTo>
                    <a:pt x="5859" y="5189"/>
                  </a:lnTo>
                  <a:lnTo>
                    <a:pt x="6084" y="5189"/>
                  </a:lnTo>
                  <a:lnTo>
                    <a:pt x="6084" y="5367"/>
                  </a:lnTo>
                  <a:lnTo>
                    <a:pt x="6030" y="5442"/>
                  </a:lnTo>
                  <a:lnTo>
                    <a:pt x="6051" y="5579"/>
                  </a:lnTo>
                  <a:lnTo>
                    <a:pt x="6135" y="5756"/>
                  </a:lnTo>
                  <a:lnTo>
                    <a:pt x="6135" y="5654"/>
                  </a:lnTo>
                  <a:lnTo>
                    <a:pt x="6222" y="6043"/>
                  </a:lnTo>
                  <a:lnTo>
                    <a:pt x="6347" y="6111"/>
                  </a:lnTo>
                  <a:lnTo>
                    <a:pt x="6505" y="6221"/>
                  </a:lnTo>
                  <a:lnTo>
                    <a:pt x="6572" y="6111"/>
                  </a:lnTo>
                  <a:lnTo>
                    <a:pt x="6347" y="6043"/>
                  </a:lnTo>
                  <a:lnTo>
                    <a:pt x="6259" y="5934"/>
                  </a:lnTo>
                  <a:lnTo>
                    <a:pt x="6313" y="5756"/>
                  </a:lnTo>
                  <a:lnTo>
                    <a:pt x="6135" y="5469"/>
                  </a:lnTo>
                  <a:lnTo>
                    <a:pt x="6084" y="5162"/>
                  </a:lnTo>
                  <a:lnTo>
                    <a:pt x="5980" y="5087"/>
                  </a:lnTo>
                  <a:lnTo>
                    <a:pt x="5892" y="4910"/>
                  </a:lnTo>
                  <a:lnTo>
                    <a:pt x="5684" y="4841"/>
                  </a:lnTo>
                  <a:lnTo>
                    <a:pt x="5542" y="4561"/>
                  </a:lnTo>
                  <a:lnTo>
                    <a:pt x="5492" y="4268"/>
                  </a:lnTo>
                  <a:lnTo>
                    <a:pt x="6135" y="3878"/>
                  </a:lnTo>
                  <a:lnTo>
                    <a:pt x="6168" y="3960"/>
                  </a:lnTo>
                  <a:lnTo>
                    <a:pt x="6135" y="4063"/>
                  </a:lnTo>
                  <a:lnTo>
                    <a:pt x="6222" y="3988"/>
                  </a:lnTo>
                  <a:lnTo>
                    <a:pt x="6118" y="3708"/>
                  </a:lnTo>
                  <a:lnTo>
                    <a:pt x="6222" y="3776"/>
                  </a:lnTo>
                  <a:lnTo>
                    <a:pt x="6209" y="3708"/>
                  </a:lnTo>
                  <a:lnTo>
                    <a:pt x="5946" y="3598"/>
                  </a:lnTo>
                  <a:lnTo>
                    <a:pt x="6051" y="3496"/>
                  </a:lnTo>
                  <a:lnTo>
                    <a:pt x="5912" y="3428"/>
                  </a:lnTo>
                  <a:lnTo>
                    <a:pt x="5912" y="3319"/>
                  </a:lnTo>
                  <a:lnTo>
                    <a:pt x="5980" y="3319"/>
                  </a:lnTo>
                  <a:lnTo>
                    <a:pt x="5997" y="3141"/>
                  </a:lnTo>
                  <a:lnTo>
                    <a:pt x="6051" y="3141"/>
                  </a:lnTo>
                  <a:lnTo>
                    <a:pt x="5912" y="3073"/>
                  </a:lnTo>
                  <a:lnTo>
                    <a:pt x="6051" y="3073"/>
                  </a:lnTo>
                  <a:lnTo>
                    <a:pt x="6084" y="2684"/>
                  </a:lnTo>
                  <a:lnTo>
                    <a:pt x="6118" y="2786"/>
                  </a:lnTo>
                  <a:lnTo>
                    <a:pt x="6209" y="2608"/>
                  </a:lnTo>
                  <a:lnTo>
                    <a:pt x="6397" y="2581"/>
                  </a:lnTo>
                  <a:lnTo>
                    <a:pt x="6397" y="2472"/>
                  </a:lnTo>
                  <a:lnTo>
                    <a:pt x="6589" y="2301"/>
                  </a:lnTo>
                  <a:lnTo>
                    <a:pt x="6451" y="2219"/>
                  </a:lnTo>
                  <a:lnTo>
                    <a:pt x="6623" y="2117"/>
                  </a:lnTo>
                  <a:lnTo>
                    <a:pt x="6801" y="2048"/>
                  </a:lnTo>
                  <a:lnTo>
                    <a:pt x="6801" y="2219"/>
                  </a:lnTo>
                  <a:lnTo>
                    <a:pt x="6902" y="2117"/>
                  </a:lnTo>
                  <a:lnTo>
                    <a:pt x="6902" y="2219"/>
                  </a:lnTo>
                  <a:lnTo>
                    <a:pt x="6953" y="2048"/>
                  </a:lnTo>
                  <a:lnTo>
                    <a:pt x="6993" y="2048"/>
                  </a:lnTo>
                  <a:lnTo>
                    <a:pt x="7007" y="1728"/>
                  </a:lnTo>
                  <a:lnTo>
                    <a:pt x="7044" y="1871"/>
                  </a:lnTo>
                  <a:lnTo>
                    <a:pt x="7131" y="1837"/>
                  </a:lnTo>
                  <a:lnTo>
                    <a:pt x="6902" y="1482"/>
                  </a:lnTo>
                  <a:lnTo>
                    <a:pt x="7044" y="1550"/>
                  </a:lnTo>
                  <a:lnTo>
                    <a:pt x="7165" y="1407"/>
                  </a:lnTo>
                  <a:lnTo>
                    <a:pt x="7357" y="1482"/>
                  </a:lnTo>
                  <a:lnTo>
                    <a:pt x="7357" y="1202"/>
                  </a:lnTo>
                  <a:lnTo>
                    <a:pt x="7236" y="1379"/>
                  </a:lnTo>
                  <a:lnTo>
                    <a:pt x="7165" y="1311"/>
                  </a:lnTo>
                  <a:lnTo>
                    <a:pt x="7044" y="1093"/>
                  </a:lnTo>
                  <a:lnTo>
                    <a:pt x="7007" y="457"/>
                  </a:lnTo>
                  <a:lnTo>
                    <a:pt x="7077" y="348"/>
                  </a:lnTo>
                  <a:lnTo>
                    <a:pt x="7215" y="389"/>
                  </a:lnTo>
                  <a:lnTo>
                    <a:pt x="7269" y="560"/>
                  </a:lnTo>
                  <a:lnTo>
                    <a:pt x="7182" y="737"/>
                  </a:lnTo>
                  <a:lnTo>
                    <a:pt x="7303" y="813"/>
                  </a:lnTo>
                  <a:lnTo>
                    <a:pt x="7323" y="737"/>
                  </a:lnTo>
                  <a:lnTo>
                    <a:pt x="7374" y="813"/>
                  </a:lnTo>
                  <a:lnTo>
                    <a:pt x="7407" y="990"/>
                  </a:lnTo>
                  <a:lnTo>
                    <a:pt x="7461" y="847"/>
                  </a:lnTo>
                  <a:lnTo>
                    <a:pt x="7549" y="990"/>
                  </a:lnTo>
                  <a:lnTo>
                    <a:pt x="7586" y="1311"/>
                  </a:lnTo>
                  <a:lnTo>
                    <a:pt x="7670" y="1202"/>
                  </a:lnTo>
                  <a:lnTo>
                    <a:pt x="7636" y="1017"/>
                  </a:lnTo>
                  <a:lnTo>
                    <a:pt x="7862" y="847"/>
                  </a:lnTo>
                  <a:lnTo>
                    <a:pt x="7949" y="990"/>
                  </a:lnTo>
                  <a:lnTo>
                    <a:pt x="7949" y="847"/>
                  </a:lnTo>
                  <a:lnTo>
                    <a:pt x="8141" y="737"/>
                  </a:lnTo>
                  <a:lnTo>
                    <a:pt x="8455" y="915"/>
                  </a:lnTo>
                  <a:lnTo>
                    <a:pt x="8508" y="1017"/>
                  </a:lnTo>
                  <a:lnTo>
                    <a:pt x="8508" y="915"/>
                  </a:lnTo>
                  <a:lnTo>
                    <a:pt x="8680" y="1093"/>
                  </a:lnTo>
                  <a:lnTo>
                    <a:pt x="8700" y="1379"/>
                  </a:lnTo>
                  <a:lnTo>
                    <a:pt x="8542" y="1270"/>
                  </a:lnTo>
                  <a:lnTo>
                    <a:pt x="8630" y="1482"/>
                  </a:lnTo>
                  <a:lnTo>
                    <a:pt x="8680" y="1407"/>
                  </a:lnTo>
                  <a:lnTo>
                    <a:pt x="8785" y="1550"/>
                  </a:lnTo>
                  <a:lnTo>
                    <a:pt x="8771" y="1939"/>
                  </a:lnTo>
                  <a:lnTo>
                    <a:pt x="8785" y="2008"/>
                  </a:lnTo>
                  <a:lnTo>
                    <a:pt x="8700" y="2048"/>
                  </a:lnTo>
                  <a:lnTo>
                    <a:pt x="8680" y="2328"/>
                  </a:lnTo>
                  <a:lnTo>
                    <a:pt x="8542" y="2397"/>
                  </a:lnTo>
                  <a:lnTo>
                    <a:pt x="8630" y="2472"/>
                  </a:lnTo>
                  <a:lnTo>
                    <a:pt x="8404" y="2970"/>
                  </a:lnTo>
                  <a:lnTo>
                    <a:pt x="8316" y="2970"/>
                  </a:lnTo>
                  <a:lnTo>
                    <a:pt x="8333" y="3039"/>
                  </a:lnTo>
                  <a:lnTo>
                    <a:pt x="8316" y="3530"/>
                  </a:lnTo>
                  <a:lnTo>
                    <a:pt x="8475" y="3428"/>
                  </a:lnTo>
                  <a:lnTo>
                    <a:pt x="8404" y="3360"/>
                  </a:lnTo>
                  <a:lnTo>
                    <a:pt x="8542" y="3141"/>
                  </a:lnTo>
                  <a:lnTo>
                    <a:pt x="8562" y="3209"/>
                  </a:lnTo>
                  <a:lnTo>
                    <a:pt x="8562" y="3073"/>
                  </a:lnTo>
                  <a:lnTo>
                    <a:pt x="8700" y="3039"/>
                  </a:lnTo>
                  <a:lnTo>
                    <a:pt x="8680" y="2895"/>
                  </a:lnTo>
                  <a:lnTo>
                    <a:pt x="8818" y="2970"/>
                  </a:lnTo>
                  <a:lnTo>
                    <a:pt x="8963" y="2684"/>
                  </a:lnTo>
                  <a:lnTo>
                    <a:pt x="8818" y="2684"/>
                  </a:lnTo>
                  <a:lnTo>
                    <a:pt x="8700" y="2786"/>
                  </a:lnTo>
                  <a:lnTo>
                    <a:pt x="8680" y="2684"/>
                  </a:lnTo>
                  <a:lnTo>
                    <a:pt x="8700" y="2506"/>
                  </a:lnTo>
                  <a:lnTo>
                    <a:pt x="8963" y="2472"/>
                  </a:lnTo>
                  <a:lnTo>
                    <a:pt x="8963" y="2581"/>
                  </a:lnTo>
                  <a:lnTo>
                    <a:pt x="9101" y="2581"/>
                  </a:lnTo>
                  <a:lnTo>
                    <a:pt x="9101" y="2472"/>
                  </a:lnTo>
                  <a:lnTo>
                    <a:pt x="9205" y="2581"/>
                  </a:lnTo>
                  <a:lnTo>
                    <a:pt x="9327" y="2895"/>
                  </a:lnTo>
                  <a:lnTo>
                    <a:pt x="9380" y="2752"/>
                  </a:lnTo>
                  <a:lnTo>
                    <a:pt x="9273" y="2608"/>
                  </a:lnTo>
                  <a:lnTo>
                    <a:pt x="9414" y="2506"/>
                  </a:lnTo>
                  <a:lnTo>
                    <a:pt x="9781" y="2328"/>
                  </a:lnTo>
                  <a:lnTo>
                    <a:pt x="9798" y="2397"/>
                  </a:lnTo>
                  <a:lnTo>
                    <a:pt x="9747" y="2472"/>
                  </a:lnTo>
                  <a:lnTo>
                    <a:pt x="9781" y="2581"/>
                  </a:lnTo>
                  <a:lnTo>
                    <a:pt x="10007" y="2581"/>
                  </a:lnTo>
                  <a:lnTo>
                    <a:pt x="9973" y="2506"/>
                  </a:lnTo>
                  <a:lnTo>
                    <a:pt x="10057" y="2472"/>
                  </a:lnTo>
                  <a:lnTo>
                    <a:pt x="10236" y="2397"/>
                  </a:lnTo>
                  <a:lnTo>
                    <a:pt x="10340" y="2151"/>
                  </a:lnTo>
                  <a:lnTo>
                    <a:pt x="10148" y="2048"/>
                  </a:lnTo>
                  <a:lnTo>
                    <a:pt x="10148" y="1871"/>
                  </a:lnTo>
                  <a:lnTo>
                    <a:pt x="10202" y="1939"/>
                  </a:lnTo>
                  <a:lnTo>
                    <a:pt x="10202" y="1837"/>
                  </a:lnTo>
                  <a:lnTo>
                    <a:pt x="10286" y="1728"/>
                  </a:lnTo>
                  <a:lnTo>
                    <a:pt x="10428" y="1837"/>
                  </a:lnTo>
                  <a:lnTo>
                    <a:pt x="10933" y="1769"/>
                  </a:lnTo>
                  <a:lnTo>
                    <a:pt x="10966" y="1871"/>
                  </a:lnTo>
                  <a:lnTo>
                    <a:pt x="10879" y="2008"/>
                  </a:lnTo>
                  <a:lnTo>
                    <a:pt x="10896" y="2117"/>
                  </a:lnTo>
                  <a:lnTo>
                    <a:pt x="10791" y="2397"/>
                  </a:lnTo>
                  <a:lnTo>
                    <a:pt x="10896" y="2608"/>
                  </a:lnTo>
                  <a:lnTo>
                    <a:pt x="10966" y="2608"/>
                  </a:lnTo>
                  <a:lnTo>
                    <a:pt x="10879" y="2397"/>
                  </a:lnTo>
                  <a:lnTo>
                    <a:pt x="11246" y="2608"/>
                  </a:lnTo>
                  <a:lnTo>
                    <a:pt x="11246" y="2472"/>
                  </a:lnTo>
                  <a:lnTo>
                    <a:pt x="11350" y="2581"/>
                  </a:lnTo>
                  <a:lnTo>
                    <a:pt x="11296" y="2684"/>
                  </a:lnTo>
                  <a:lnTo>
                    <a:pt x="11751" y="3039"/>
                  </a:lnTo>
                  <a:lnTo>
                    <a:pt x="11785" y="2970"/>
                  </a:lnTo>
                  <a:lnTo>
                    <a:pt x="11751" y="2608"/>
                  </a:lnTo>
                  <a:lnTo>
                    <a:pt x="11626" y="2219"/>
                  </a:lnTo>
                  <a:lnTo>
                    <a:pt x="11889" y="2472"/>
                  </a:lnTo>
                  <a:lnTo>
                    <a:pt x="11993" y="2397"/>
                  </a:lnTo>
                  <a:lnTo>
                    <a:pt x="12081" y="2151"/>
                  </a:lnTo>
                  <a:lnTo>
                    <a:pt x="12431" y="2301"/>
                  </a:lnTo>
                  <a:lnTo>
                    <a:pt x="12364" y="2048"/>
                  </a:lnTo>
                  <a:lnTo>
                    <a:pt x="12397" y="1939"/>
                  </a:lnTo>
                  <a:lnTo>
                    <a:pt x="12515" y="2048"/>
                  </a:lnTo>
                  <a:lnTo>
                    <a:pt x="12569" y="1871"/>
                  </a:lnTo>
                  <a:lnTo>
                    <a:pt x="12397" y="1769"/>
                  </a:lnTo>
                  <a:lnTo>
                    <a:pt x="12431" y="1728"/>
                  </a:lnTo>
                  <a:lnTo>
                    <a:pt x="12364" y="1591"/>
                  </a:lnTo>
                  <a:lnTo>
                    <a:pt x="12310" y="1659"/>
                  </a:lnTo>
                  <a:lnTo>
                    <a:pt x="12256" y="1482"/>
                  </a:lnTo>
                  <a:lnTo>
                    <a:pt x="12397" y="1379"/>
                  </a:lnTo>
                  <a:lnTo>
                    <a:pt x="12256" y="1127"/>
                  </a:lnTo>
                  <a:lnTo>
                    <a:pt x="12256" y="1093"/>
                  </a:lnTo>
                  <a:lnTo>
                    <a:pt x="13040" y="990"/>
                  </a:lnTo>
                  <a:lnTo>
                    <a:pt x="13108" y="1093"/>
                  </a:lnTo>
                  <a:lnTo>
                    <a:pt x="12936" y="1017"/>
                  </a:lnTo>
                  <a:lnTo>
                    <a:pt x="12902" y="1270"/>
                  </a:lnTo>
                  <a:lnTo>
                    <a:pt x="13024" y="1127"/>
                  </a:lnTo>
                  <a:lnTo>
                    <a:pt x="13074" y="1270"/>
                  </a:lnTo>
                  <a:lnTo>
                    <a:pt x="12990" y="1311"/>
                  </a:lnTo>
                  <a:lnTo>
                    <a:pt x="13108" y="1482"/>
                  </a:lnTo>
                  <a:lnTo>
                    <a:pt x="13128" y="915"/>
                  </a:lnTo>
                  <a:lnTo>
                    <a:pt x="13444" y="847"/>
                  </a:lnTo>
                  <a:lnTo>
                    <a:pt x="13545" y="990"/>
                  </a:lnTo>
                  <a:lnTo>
                    <a:pt x="13545" y="1017"/>
                  </a:lnTo>
                  <a:lnTo>
                    <a:pt x="13407" y="990"/>
                  </a:lnTo>
                  <a:lnTo>
                    <a:pt x="13444" y="1093"/>
                  </a:lnTo>
                  <a:lnTo>
                    <a:pt x="13754" y="1202"/>
                  </a:lnTo>
                  <a:lnTo>
                    <a:pt x="13774" y="1379"/>
                  </a:lnTo>
                  <a:lnTo>
                    <a:pt x="13808" y="1202"/>
                  </a:lnTo>
                  <a:lnTo>
                    <a:pt x="14051" y="1311"/>
                  </a:lnTo>
                  <a:lnTo>
                    <a:pt x="14000" y="1379"/>
                  </a:lnTo>
                  <a:lnTo>
                    <a:pt x="14175" y="1407"/>
                  </a:lnTo>
                  <a:lnTo>
                    <a:pt x="14505" y="915"/>
                  </a:lnTo>
                  <a:lnTo>
                    <a:pt x="14785" y="847"/>
                  </a:lnTo>
                  <a:lnTo>
                    <a:pt x="15081" y="990"/>
                  </a:lnTo>
                  <a:lnTo>
                    <a:pt x="15273" y="1407"/>
                  </a:lnTo>
                  <a:lnTo>
                    <a:pt x="15502" y="1550"/>
                  </a:lnTo>
                  <a:lnTo>
                    <a:pt x="15502" y="1379"/>
                  </a:lnTo>
                  <a:lnTo>
                    <a:pt x="15586" y="1550"/>
                  </a:lnTo>
                  <a:lnTo>
                    <a:pt x="15586" y="1311"/>
                  </a:lnTo>
                  <a:lnTo>
                    <a:pt x="15778" y="1093"/>
                  </a:lnTo>
                  <a:lnTo>
                    <a:pt x="15916" y="1127"/>
                  </a:lnTo>
                  <a:lnTo>
                    <a:pt x="16145" y="1017"/>
                  </a:lnTo>
                  <a:lnTo>
                    <a:pt x="16178" y="813"/>
                  </a:lnTo>
                  <a:lnTo>
                    <a:pt x="16404" y="1017"/>
                  </a:lnTo>
                  <a:lnTo>
                    <a:pt x="16791" y="1127"/>
                  </a:lnTo>
                  <a:lnTo>
                    <a:pt x="16700" y="847"/>
                  </a:lnTo>
                  <a:lnTo>
                    <a:pt x="16562" y="635"/>
                  </a:lnTo>
                  <a:lnTo>
                    <a:pt x="16475" y="669"/>
                  </a:lnTo>
                  <a:lnTo>
                    <a:pt x="16475" y="526"/>
                  </a:lnTo>
                  <a:lnTo>
                    <a:pt x="16370" y="280"/>
                  </a:lnTo>
                  <a:lnTo>
                    <a:pt x="16771" y="280"/>
                  </a:lnTo>
                  <a:lnTo>
                    <a:pt x="17017" y="0"/>
                  </a:lnTo>
                  <a:lnTo>
                    <a:pt x="17101" y="68"/>
                  </a:lnTo>
                  <a:lnTo>
                    <a:pt x="17067" y="0"/>
                  </a:lnTo>
                  <a:lnTo>
                    <a:pt x="17801" y="178"/>
                  </a:lnTo>
                  <a:lnTo>
                    <a:pt x="17835" y="68"/>
                  </a:lnTo>
                  <a:lnTo>
                    <a:pt x="18098" y="280"/>
                  </a:lnTo>
                  <a:lnTo>
                    <a:pt x="18532" y="457"/>
                  </a:lnTo>
                  <a:lnTo>
                    <a:pt x="18670" y="635"/>
                  </a:lnTo>
                  <a:lnTo>
                    <a:pt x="18657" y="526"/>
                  </a:lnTo>
                  <a:lnTo>
                    <a:pt x="18882" y="669"/>
                  </a:lnTo>
                  <a:lnTo>
                    <a:pt x="19074" y="1093"/>
                  </a:lnTo>
                  <a:lnTo>
                    <a:pt x="19249" y="1270"/>
                  </a:lnTo>
                  <a:lnTo>
                    <a:pt x="19249" y="1127"/>
                  </a:lnTo>
                  <a:lnTo>
                    <a:pt x="19303" y="1311"/>
                  </a:lnTo>
                  <a:lnTo>
                    <a:pt x="19249" y="1017"/>
                  </a:lnTo>
                  <a:lnTo>
                    <a:pt x="19020" y="737"/>
                  </a:lnTo>
                  <a:lnTo>
                    <a:pt x="19108" y="737"/>
                  </a:lnTo>
                  <a:lnTo>
                    <a:pt x="19212" y="813"/>
                  </a:lnTo>
                  <a:lnTo>
                    <a:pt x="19266" y="737"/>
                  </a:lnTo>
                  <a:lnTo>
                    <a:pt x="19212" y="669"/>
                  </a:lnTo>
                  <a:lnTo>
                    <a:pt x="19354" y="635"/>
                  </a:lnTo>
                  <a:lnTo>
                    <a:pt x="19859" y="990"/>
                  </a:lnTo>
                  <a:lnTo>
                    <a:pt x="19805" y="1270"/>
                  </a:lnTo>
                  <a:lnTo>
                    <a:pt x="19896" y="1482"/>
                  </a:lnTo>
                  <a:lnTo>
                    <a:pt x="19700" y="1311"/>
                  </a:lnTo>
                  <a:lnTo>
                    <a:pt x="19859" y="1659"/>
                  </a:lnTo>
                  <a:lnTo>
                    <a:pt x="19579" y="1591"/>
                  </a:lnTo>
                  <a:lnTo>
                    <a:pt x="19717" y="1728"/>
                  </a:lnTo>
                  <a:lnTo>
                    <a:pt x="19751" y="1837"/>
                  </a:lnTo>
                  <a:lnTo>
                    <a:pt x="19717" y="1939"/>
                  </a:lnTo>
                  <a:lnTo>
                    <a:pt x="19842" y="2048"/>
                  </a:lnTo>
                  <a:lnTo>
                    <a:pt x="19791" y="2328"/>
                  </a:lnTo>
                  <a:lnTo>
                    <a:pt x="19997" y="2581"/>
                  </a:lnTo>
                  <a:lnTo>
                    <a:pt x="19929" y="2506"/>
                  </a:lnTo>
                  <a:lnTo>
                    <a:pt x="19943" y="2752"/>
                  </a:lnTo>
                  <a:lnTo>
                    <a:pt x="19805" y="2506"/>
                  </a:lnTo>
                  <a:lnTo>
                    <a:pt x="19859" y="2752"/>
                  </a:lnTo>
                  <a:lnTo>
                    <a:pt x="19579" y="2397"/>
                  </a:lnTo>
                  <a:lnTo>
                    <a:pt x="19562" y="2506"/>
                  </a:lnTo>
                  <a:lnTo>
                    <a:pt x="19421" y="2397"/>
                  </a:lnTo>
                  <a:lnTo>
                    <a:pt x="19266" y="2048"/>
                  </a:lnTo>
                  <a:lnTo>
                    <a:pt x="19125" y="2048"/>
                  </a:lnTo>
                  <a:lnTo>
                    <a:pt x="19108" y="1939"/>
                  </a:lnTo>
                  <a:lnTo>
                    <a:pt x="19108" y="2151"/>
                  </a:lnTo>
                  <a:lnTo>
                    <a:pt x="18966" y="2219"/>
                  </a:lnTo>
                  <a:lnTo>
                    <a:pt x="18795" y="1939"/>
                  </a:lnTo>
                  <a:lnTo>
                    <a:pt x="18710" y="1550"/>
                  </a:lnTo>
                  <a:lnTo>
                    <a:pt x="18744" y="1769"/>
                  </a:lnTo>
                  <a:lnTo>
                    <a:pt x="18657" y="1659"/>
                  </a:lnTo>
                  <a:lnTo>
                    <a:pt x="18670" y="1769"/>
                  </a:lnTo>
                  <a:lnTo>
                    <a:pt x="18657" y="1837"/>
                  </a:lnTo>
                  <a:lnTo>
                    <a:pt x="18882" y="2328"/>
                  </a:lnTo>
                  <a:lnTo>
                    <a:pt x="18899" y="2970"/>
                  </a:lnTo>
                  <a:lnTo>
                    <a:pt x="18882" y="3209"/>
                  </a:lnTo>
                  <a:lnTo>
                    <a:pt x="18848" y="3141"/>
                  </a:lnTo>
                  <a:lnTo>
                    <a:pt x="18761" y="3209"/>
                  </a:lnTo>
                  <a:lnTo>
                    <a:pt x="18532" y="2970"/>
                  </a:lnTo>
                  <a:lnTo>
                    <a:pt x="18481" y="3073"/>
                  </a:lnTo>
                  <a:lnTo>
                    <a:pt x="18603" y="3039"/>
                  </a:lnTo>
                  <a:lnTo>
                    <a:pt x="18620" y="3141"/>
                  </a:lnTo>
                  <a:lnTo>
                    <a:pt x="18519" y="3141"/>
                  </a:lnTo>
                  <a:lnTo>
                    <a:pt x="18566" y="3496"/>
                  </a:lnTo>
                  <a:lnTo>
                    <a:pt x="18657" y="3209"/>
                  </a:lnTo>
                  <a:lnTo>
                    <a:pt x="18828" y="3496"/>
                  </a:lnTo>
                  <a:lnTo>
                    <a:pt x="18882" y="3360"/>
                  </a:lnTo>
                  <a:lnTo>
                    <a:pt x="18966" y="3530"/>
                  </a:lnTo>
                  <a:lnTo>
                    <a:pt x="18966" y="3639"/>
                  </a:lnTo>
                  <a:lnTo>
                    <a:pt x="19020" y="3639"/>
                  </a:lnTo>
                  <a:lnTo>
                    <a:pt x="19108" y="3878"/>
                  </a:lnTo>
                  <a:lnTo>
                    <a:pt x="19074" y="3878"/>
                  </a:lnTo>
                  <a:lnTo>
                    <a:pt x="19074" y="3988"/>
                  </a:lnTo>
                  <a:lnTo>
                    <a:pt x="19125" y="3988"/>
                  </a:lnTo>
                  <a:lnTo>
                    <a:pt x="19421" y="4452"/>
                  </a:lnTo>
                  <a:lnTo>
                    <a:pt x="19441" y="4841"/>
                  </a:lnTo>
                  <a:lnTo>
                    <a:pt x="19158" y="4630"/>
                  </a:lnTo>
                  <a:lnTo>
                    <a:pt x="19195" y="4800"/>
                  </a:lnTo>
                  <a:lnTo>
                    <a:pt x="18987" y="5189"/>
                  </a:lnTo>
                  <a:lnTo>
                    <a:pt x="18966" y="5545"/>
                  </a:lnTo>
                  <a:lnTo>
                    <a:pt x="18899" y="5654"/>
                  </a:lnTo>
                  <a:lnTo>
                    <a:pt x="18848" y="5579"/>
                  </a:lnTo>
                  <a:lnTo>
                    <a:pt x="18848" y="5900"/>
                  </a:lnTo>
                  <a:lnTo>
                    <a:pt x="18828" y="5900"/>
                  </a:lnTo>
                  <a:lnTo>
                    <a:pt x="18848" y="5934"/>
                  </a:lnTo>
                  <a:lnTo>
                    <a:pt x="18828" y="6002"/>
                  </a:lnTo>
                  <a:lnTo>
                    <a:pt x="18848" y="6180"/>
                  </a:lnTo>
                  <a:lnTo>
                    <a:pt x="18795" y="6180"/>
                  </a:lnTo>
                  <a:lnTo>
                    <a:pt x="18828" y="6221"/>
                  </a:lnTo>
                  <a:lnTo>
                    <a:pt x="18744" y="6740"/>
                  </a:lnTo>
                  <a:lnTo>
                    <a:pt x="18795" y="7060"/>
                  </a:lnTo>
                  <a:lnTo>
                    <a:pt x="18710" y="7033"/>
                  </a:lnTo>
                  <a:lnTo>
                    <a:pt x="18519" y="6671"/>
                  </a:lnTo>
                  <a:lnTo>
                    <a:pt x="18394" y="6740"/>
                  </a:lnTo>
                  <a:lnTo>
                    <a:pt x="18290" y="6958"/>
                  </a:lnTo>
                  <a:lnTo>
                    <a:pt x="18256" y="7491"/>
                  </a:lnTo>
                  <a:lnTo>
                    <a:pt x="18168" y="6958"/>
                  </a:lnTo>
                  <a:lnTo>
                    <a:pt x="18098" y="7525"/>
                  </a:lnTo>
                  <a:lnTo>
                    <a:pt x="18010" y="7422"/>
                  </a:lnTo>
                  <a:lnTo>
                    <a:pt x="17926" y="7491"/>
                  </a:lnTo>
                  <a:lnTo>
                    <a:pt x="17886" y="7593"/>
                  </a:lnTo>
                  <a:lnTo>
                    <a:pt x="18010" y="8051"/>
                  </a:lnTo>
                  <a:lnTo>
                    <a:pt x="17939" y="8051"/>
                  </a:lnTo>
                  <a:lnTo>
                    <a:pt x="17976" y="8617"/>
                  </a:lnTo>
                  <a:lnTo>
                    <a:pt x="18064" y="8904"/>
                  </a:lnTo>
                  <a:lnTo>
                    <a:pt x="18114" y="8972"/>
                  </a:lnTo>
                  <a:lnTo>
                    <a:pt x="18098" y="8863"/>
                  </a:lnTo>
                  <a:lnTo>
                    <a:pt x="18236" y="8904"/>
                  </a:lnTo>
                  <a:lnTo>
                    <a:pt x="18290" y="9464"/>
                  </a:lnTo>
                  <a:lnTo>
                    <a:pt x="18306" y="9607"/>
                  </a:lnTo>
                  <a:lnTo>
                    <a:pt x="18374" y="9539"/>
                  </a:lnTo>
                  <a:lnTo>
                    <a:pt x="18465" y="9894"/>
                  </a:lnTo>
                  <a:lnTo>
                    <a:pt x="18428" y="9990"/>
                  </a:lnTo>
                  <a:lnTo>
                    <a:pt x="18374" y="9921"/>
                  </a:lnTo>
                  <a:lnTo>
                    <a:pt x="18374" y="9642"/>
                  </a:lnTo>
                  <a:lnTo>
                    <a:pt x="18306" y="9751"/>
                  </a:lnTo>
                  <a:lnTo>
                    <a:pt x="18374" y="10563"/>
                  </a:lnTo>
                  <a:lnTo>
                    <a:pt x="18481" y="10741"/>
                  </a:lnTo>
                  <a:lnTo>
                    <a:pt x="18465" y="10953"/>
                  </a:lnTo>
                  <a:lnTo>
                    <a:pt x="18374" y="10912"/>
                  </a:lnTo>
                  <a:lnTo>
                    <a:pt x="18290" y="11192"/>
                  </a:lnTo>
                  <a:lnTo>
                    <a:pt x="18306" y="11512"/>
                  </a:lnTo>
                  <a:lnTo>
                    <a:pt x="18428" y="11833"/>
                  </a:lnTo>
                  <a:lnTo>
                    <a:pt x="18340" y="11833"/>
                  </a:lnTo>
                  <a:lnTo>
                    <a:pt x="18256" y="11970"/>
                  </a:lnTo>
                  <a:lnTo>
                    <a:pt x="18202" y="11943"/>
                  </a:lnTo>
                  <a:lnTo>
                    <a:pt x="18290" y="12571"/>
                  </a:lnTo>
                  <a:lnTo>
                    <a:pt x="18290" y="12864"/>
                  </a:lnTo>
                  <a:lnTo>
                    <a:pt x="18202" y="13247"/>
                  </a:lnTo>
                  <a:lnTo>
                    <a:pt x="17556" y="10843"/>
                  </a:lnTo>
                  <a:lnTo>
                    <a:pt x="17384" y="9990"/>
                  </a:lnTo>
                  <a:lnTo>
                    <a:pt x="17438" y="9539"/>
                  </a:lnTo>
                  <a:lnTo>
                    <a:pt x="17367" y="9184"/>
                  </a:lnTo>
                  <a:lnTo>
                    <a:pt x="17438" y="9252"/>
                  </a:lnTo>
                  <a:lnTo>
                    <a:pt x="17438" y="9082"/>
                  </a:lnTo>
                  <a:lnTo>
                    <a:pt x="17505" y="9013"/>
                  </a:lnTo>
                  <a:lnTo>
                    <a:pt x="17609" y="7880"/>
                  </a:lnTo>
                  <a:lnTo>
                    <a:pt x="17609" y="7238"/>
                  </a:lnTo>
                  <a:lnTo>
                    <a:pt x="17781" y="6849"/>
                  </a:lnTo>
                  <a:lnTo>
                    <a:pt x="17697" y="6780"/>
                  </a:lnTo>
                  <a:lnTo>
                    <a:pt x="17731" y="6637"/>
                  </a:lnTo>
                  <a:lnTo>
                    <a:pt x="17556" y="5900"/>
                  </a:lnTo>
                  <a:lnTo>
                    <a:pt x="17663" y="5756"/>
                  </a:lnTo>
                  <a:lnTo>
                    <a:pt x="17697" y="5722"/>
                  </a:lnTo>
                  <a:lnTo>
                    <a:pt x="17522" y="5579"/>
                  </a:lnTo>
                  <a:lnTo>
                    <a:pt x="17418" y="5756"/>
                  </a:lnTo>
                  <a:lnTo>
                    <a:pt x="17522" y="6323"/>
                  </a:lnTo>
                  <a:lnTo>
                    <a:pt x="17576" y="6391"/>
                  </a:lnTo>
                  <a:lnTo>
                    <a:pt x="17556" y="6501"/>
                  </a:lnTo>
                  <a:lnTo>
                    <a:pt x="17505" y="6391"/>
                  </a:lnTo>
                  <a:lnTo>
                    <a:pt x="17471" y="6460"/>
                  </a:lnTo>
                  <a:lnTo>
                    <a:pt x="17384" y="7129"/>
                  </a:lnTo>
                  <a:lnTo>
                    <a:pt x="17330" y="7238"/>
                  </a:lnTo>
                  <a:lnTo>
                    <a:pt x="17293" y="7033"/>
                  </a:lnTo>
                  <a:lnTo>
                    <a:pt x="17242" y="7060"/>
                  </a:lnTo>
                  <a:lnTo>
                    <a:pt x="17141" y="6391"/>
                  </a:lnTo>
                  <a:lnTo>
                    <a:pt x="17067" y="6637"/>
                  </a:lnTo>
                  <a:lnTo>
                    <a:pt x="16963" y="6501"/>
                  </a:lnTo>
                  <a:lnTo>
                    <a:pt x="16879" y="6740"/>
                  </a:lnTo>
                  <a:lnTo>
                    <a:pt x="16791" y="6671"/>
                  </a:lnTo>
                  <a:lnTo>
                    <a:pt x="16700" y="8119"/>
                  </a:lnTo>
                  <a:lnTo>
                    <a:pt x="16737" y="8412"/>
                  </a:lnTo>
                  <a:lnTo>
                    <a:pt x="16845" y="8330"/>
                  </a:lnTo>
                  <a:lnTo>
                    <a:pt x="16912" y="8515"/>
                  </a:lnTo>
                  <a:lnTo>
                    <a:pt x="16687" y="8549"/>
                  </a:lnTo>
                  <a:lnTo>
                    <a:pt x="16650" y="8795"/>
                  </a:lnTo>
                  <a:lnTo>
                    <a:pt x="16599" y="8720"/>
                  </a:lnTo>
                  <a:lnTo>
                    <a:pt x="16458" y="8904"/>
                  </a:lnTo>
                  <a:lnTo>
                    <a:pt x="16404" y="8795"/>
                  </a:lnTo>
                  <a:lnTo>
                    <a:pt x="16549" y="8617"/>
                  </a:lnTo>
                  <a:lnTo>
                    <a:pt x="16370" y="8515"/>
                  </a:lnTo>
                  <a:lnTo>
                    <a:pt x="16320" y="8515"/>
                  </a:lnTo>
                  <a:lnTo>
                    <a:pt x="16320" y="8617"/>
                  </a:lnTo>
                  <a:lnTo>
                    <a:pt x="16108" y="8515"/>
                  </a:lnTo>
                  <a:lnTo>
                    <a:pt x="16054" y="8617"/>
                  </a:lnTo>
                  <a:lnTo>
                    <a:pt x="16054" y="8795"/>
                  </a:lnTo>
                  <a:lnTo>
                    <a:pt x="16040" y="8863"/>
                  </a:lnTo>
                  <a:lnTo>
                    <a:pt x="15970" y="8795"/>
                  </a:lnTo>
                  <a:lnTo>
                    <a:pt x="15916" y="8904"/>
                  </a:lnTo>
                  <a:lnTo>
                    <a:pt x="15744" y="8863"/>
                  </a:lnTo>
                  <a:lnTo>
                    <a:pt x="15724" y="9013"/>
                  </a:lnTo>
                  <a:lnTo>
                    <a:pt x="15673" y="8904"/>
                  </a:lnTo>
                  <a:lnTo>
                    <a:pt x="15310" y="9082"/>
                  </a:lnTo>
                  <a:lnTo>
                    <a:pt x="15013" y="10843"/>
                  </a:lnTo>
                  <a:lnTo>
                    <a:pt x="15013" y="10953"/>
                  </a:lnTo>
                  <a:lnTo>
                    <a:pt x="15081" y="11021"/>
                  </a:lnTo>
                  <a:lnTo>
                    <a:pt x="14993" y="11089"/>
                  </a:lnTo>
                  <a:lnTo>
                    <a:pt x="14822" y="12113"/>
                  </a:lnTo>
                  <a:lnTo>
                    <a:pt x="14939" y="12154"/>
                  </a:lnTo>
                  <a:lnTo>
                    <a:pt x="15081" y="12113"/>
                  </a:lnTo>
                  <a:lnTo>
                    <a:pt x="15131" y="12571"/>
                  </a:lnTo>
                  <a:lnTo>
                    <a:pt x="15185" y="12434"/>
                  </a:lnTo>
                  <a:lnTo>
                    <a:pt x="15152" y="12332"/>
                  </a:lnTo>
                  <a:lnTo>
                    <a:pt x="15219" y="12223"/>
                  </a:lnTo>
                  <a:lnTo>
                    <a:pt x="15239" y="12612"/>
                  </a:lnTo>
                  <a:lnTo>
                    <a:pt x="15360" y="12400"/>
                  </a:lnTo>
                  <a:lnTo>
                    <a:pt x="15377" y="12612"/>
                  </a:lnTo>
                  <a:lnTo>
                    <a:pt x="15414" y="12434"/>
                  </a:lnTo>
                  <a:lnTo>
                    <a:pt x="15360" y="12154"/>
                  </a:lnTo>
                  <a:lnTo>
                    <a:pt x="15515" y="12113"/>
                  </a:lnTo>
                  <a:lnTo>
                    <a:pt x="15832" y="12612"/>
                  </a:lnTo>
                  <a:lnTo>
                    <a:pt x="15832" y="12714"/>
                  </a:lnTo>
                  <a:lnTo>
                    <a:pt x="15778" y="12714"/>
                  </a:lnTo>
                  <a:lnTo>
                    <a:pt x="15953" y="13172"/>
                  </a:lnTo>
                  <a:lnTo>
                    <a:pt x="15916" y="13602"/>
                  </a:lnTo>
                  <a:lnTo>
                    <a:pt x="16108" y="15193"/>
                  </a:lnTo>
                  <a:lnTo>
                    <a:pt x="16007" y="15862"/>
                  </a:lnTo>
                  <a:lnTo>
                    <a:pt x="16007" y="16422"/>
                  </a:lnTo>
                  <a:lnTo>
                    <a:pt x="15811" y="17596"/>
                  </a:lnTo>
                  <a:lnTo>
                    <a:pt x="15640" y="17986"/>
                  </a:lnTo>
                  <a:lnTo>
                    <a:pt x="15515" y="18054"/>
                  </a:lnTo>
                  <a:lnTo>
                    <a:pt x="15414" y="17986"/>
                  </a:lnTo>
                  <a:lnTo>
                    <a:pt x="15377" y="17876"/>
                  </a:lnTo>
                  <a:lnTo>
                    <a:pt x="15310" y="17876"/>
                  </a:lnTo>
                  <a:lnTo>
                    <a:pt x="15185" y="18334"/>
                  </a:lnTo>
                  <a:lnTo>
                    <a:pt x="15185" y="18266"/>
                  </a:lnTo>
                  <a:lnTo>
                    <a:pt x="15185" y="18156"/>
                  </a:lnTo>
                  <a:lnTo>
                    <a:pt x="15219" y="17801"/>
                  </a:lnTo>
                  <a:lnTo>
                    <a:pt x="15098" y="17132"/>
                  </a:lnTo>
                  <a:lnTo>
                    <a:pt x="15185" y="16886"/>
                  </a:lnTo>
                  <a:lnTo>
                    <a:pt x="15360" y="17023"/>
                  </a:lnTo>
                  <a:lnTo>
                    <a:pt x="15360" y="16033"/>
                  </a:lnTo>
                  <a:lnTo>
                    <a:pt x="15377" y="15930"/>
                  </a:lnTo>
                  <a:lnTo>
                    <a:pt x="15377" y="15644"/>
                  </a:lnTo>
                  <a:lnTo>
                    <a:pt x="15377" y="15364"/>
                  </a:lnTo>
                  <a:lnTo>
                    <a:pt x="15273" y="15473"/>
                  </a:lnTo>
                  <a:lnTo>
                    <a:pt x="15131" y="15575"/>
                  </a:lnTo>
                  <a:lnTo>
                    <a:pt x="15081" y="15753"/>
                  </a:lnTo>
                  <a:lnTo>
                    <a:pt x="14939" y="15821"/>
                  </a:lnTo>
                  <a:lnTo>
                    <a:pt x="14872" y="15821"/>
                  </a:lnTo>
                  <a:lnTo>
                    <a:pt x="14731" y="15261"/>
                  </a:lnTo>
                  <a:lnTo>
                    <a:pt x="14505" y="15015"/>
                  </a:lnTo>
                  <a:lnTo>
                    <a:pt x="14421" y="15015"/>
                  </a:lnTo>
                  <a:lnTo>
                    <a:pt x="14279" y="15015"/>
                  </a:lnTo>
                  <a:lnTo>
                    <a:pt x="14229" y="14906"/>
                  </a:lnTo>
                  <a:lnTo>
                    <a:pt x="14175" y="14735"/>
                  </a:lnTo>
                  <a:lnTo>
                    <a:pt x="14088" y="14374"/>
                  </a:lnTo>
                  <a:lnTo>
                    <a:pt x="13983" y="14162"/>
                  </a:lnTo>
                  <a:lnTo>
                    <a:pt x="13721" y="13424"/>
                  </a:lnTo>
                  <a:lnTo>
                    <a:pt x="13670" y="13349"/>
                  </a:lnTo>
                  <a:lnTo>
                    <a:pt x="13582" y="13315"/>
                  </a:lnTo>
                  <a:lnTo>
                    <a:pt x="13407" y="13247"/>
                  </a:lnTo>
                  <a:lnTo>
                    <a:pt x="13320" y="13172"/>
                  </a:lnTo>
                  <a:lnTo>
                    <a:pt x="13253" y="13247"/>
                  </a:lnTo>
                  <a:lnTo>
                    <a:pt x="12990" y="13452"/>
                  </a:lnTo>
                  <a:lnTo>
                    <a:pt x="12936" y="13745"/>
                  </a:lnTo>
                  <a:lnTo>
                    <a:pt x="12990" y="13745"/>
                  </a:lnTo>
                  <a:lnTo>
                    <a:pt x="13040" y="13882"/>
                  </a:lnTo>
                  <a:lnTo>
                    <a:pt x="13074" y="13991"/>
                  </a:lnTo>
                  <a:lnTo>
                    <a:pt x="13024" y="14551"/>
                  </a:lnTo>
                  <a:lnTo>
                    <a:pt x="12990" y="14906"/>
                  </a:lnTo>
                  <a:lnTo>
                    <a:pt x="13040" y="15084"/>
                  </a:lnTo>
                  <a:lnTo>
                    <a:pt x="12902" y="15364"/>
                  </a:lnTo>
                  <a:lnTo>
                    <a:pt x="12798" y="15295"/>
                  </a:lnTo>
                  <a:lnTo>
                    <a:pt x="12727" y="15295"/>
                  </a:lnTo>
                  <a:lnTo>
                    <a:pt x="12569" y="15295"/>
                  </a:lnTo>
                  <a:lnTo>
                    <a:pt x="12310" y="15125"/>
                  </a:lnTo>
                  <a:lnTo>
                    <a:pt x="12219" y="15541"/>
                  </a:lnTo>
                  <a:lnTo>
                    <a:pt x="11923" y="15753"/>
                  </a:lnTo>
                  <a:lnTo>
                    <a:pt x="11717" y="15753"/>
                  </a:lnTo>
                  <a:lnTo>
                    <a:pt x="11626" y="15753"/>
                  </a:lnTo>
                  <a:lnTo>
                    <a:pt x="11525" y="15644"/>
                  </a:lnTo>
                  <a:lnTo>
                    <a:pt x="11488" y="15541"/>
                  </a:lnTo>
                  <a:lnTo>
                    <a:pt x="11246" y="15364"/>
                  </a:lnTo>
                  <a:lnTo>
                    <a:pt x="11125" y="15295"/>
                  </a:lnTo>
                  <a:lnTo>
                    <a:pt x="10879" y="15473"/>
                  </a:lnTo>
                  <a:lnTo>
                    <a:pt x="10741" y="15473"/>
                  </a:lnTo>
                  <a:lnTo>
                    <a:pt x="10532" y="15015"/>
                  </a:lnTo>
                  <a:lnTo>
                    <a:pt x="10094" y="14804"/>
                  </a:lnTo>
                  <a:lnTo>
                    <a:pt x="10094" y="14906"/>
                  </a:lnTo>
                  <a:lnTo>
                    <a:pt x="10024" y="15084"/>
                  </a:lnTo>
                  <a:lnTo>
                    <a:pt x="10007" y="15125"/>
                  </a:lnTo>
                  <a:lnTo>
                    <a:pt x="10057" y="15405"/>
                  </a:lnTo>
                  <a:lnTo>
                    <a:pt x="10094" y="15575"/>
                  </a:lnTo>
                  <a:lnTo>
                    <a:pt x="10148" y="15753"/>
                  </a:lnTo>
                  <a:lnTo>
                    <a:pt x="9886" y="15821"/>
                  </a:lnTo>
                  <a:lnTo>
                    <a:pt x="9694" y="15821"/>
                  </a:lnTo>
                  <a:lnTo>
                    <a:pt x="9569" y="15753"/>
                  </a:lnTo>
                  <a:lnTo>
                    <a:pt x="9556" y="15575"/>
                  </a:lnTo>
                  <a:lnTo>
                    <a:pt x="9380" y="15644"/>
                  </a:lnTo>
                  <a:lnTo>
                    <a:pt x="9327" y="15541"/>
                  </a:lnTo>
                  <a:lnTo>
                    <a:pt x="9155" y="15575"/>
                  </a:lnTo>
                  <a:lnTo>
                    <a:pt x="9067" y="15685"/>
                  </a:lnTo>
                  <a:lnTo>
                    <a:pt x="9047" y="15753"/>
                  </a:lnTo>
                  <a:lnTo>
                    <a:pt x="8963" y="15930"/>
                  </a:lnTo>
                  <a:lnTo>
                    <a:pt x="8963" y="16033"/>
                  </a:lnTo>
                  <a:lnTo>
                    <a:pt x="8771" y="16217"/>
                  </a:lnTo>
                  <a:lnTo>
                    <a:pt x="8734" y="16320"/>
                  </a:lnTo>
                  <a:lnTo>
                    <a:pt x="8646" y="16395"/>
                  </a:lnTo>
                  <a:lnTo>
                    <a:pt x="8404" y="16285"/>
                  </a:lnTo>
                  <a:lnTo>
                    <a:pt x="8141" y="16033"/>
                  </a:lnTo>
                  <a:lnTo>
                    <a:pt x="7737" y="15930"/>
                  </a:lnTo>
                  <a:lnTo>
                    <a:pt x="7441" y="15295"/>
                  </a:lnTo>
                  <a:lnTo>
                    <a:pt x="6953" y="14660"/>
                  </a:lnTo>
                  <a:lnTo>
                    <a:pt x="6505" y="14804"/>
                  </a:lnTo>
                  <a:lnTo>
                    <a:pt x="6209" y="14271"/>
                  </a:lnTo>
                  <a:lnTo>
                    <a:pt x="5805" y="14483"/>
                  </a:lnTo>
                  <a:lnTo>
                    <a:pt x="5387" y="14442"/>
                  </a:lnTo>
                  <a:lnTo>
                    <a:pt x="4758" y="14660"/>
                  </a:lnTo>
                  <a:lnTo>
                    <a:pt x="4653" y="15821"/>
                  </a:lnTo>
                  <a:lnTo>
                    <a:pt x="4758" y="16320"/>
                  </a:lnTo>
                  <a:lnTo>
                    <a:pt x="3835" y="16108"/>
                  </a:lnTo>
                  <a:lnTo>
                    <a:pt x="3488" y="15930"/>
                  </a:lnTo>
                  <a:lnTo>
                    <a:pt x="3189" y="16033"/>
                  </a:lnTo>
                  <a:lnTo>
                    <a:pt x="3013" y="17064"/>
                  </a:lnTo>
                  <a:lnTo>
                    <a:pt x="3155" y="17064"/>
                  </a:lnTo>
                  <a:lnTo>
                    <a:pt x="3330" y="18054"/>
                  </a:lnTo>
                  <a:lnTo>
                    <a:pt x="3468" y="18054"/>
                  </a:lnTo>
                  <a:lnTo>
                    <a:pt x="3347" y="18266"/>
                  </a:lnTo>
                  <a:lnTo>
                    <a:pt x="3209" y="18334"/>
                  </a:lnTo>
                  <a:lnTo>
                    <a:pt x="3118" y="18791"/>
                  </a:lnTo>
                  <a:lnTo>
                    <a:pt x="3209" y="18791"/>
                  </a:lnTo>
                  <a:lnTo>
                    <a:pt x="3155" y="18826"/>
                  </a:lnTo>
                  <a:lnTo>
                    <a:pt x="3242" y="18976"/>
                  </a:lnTo>
                  <a:lnTo>
                    <a:pt x="3276" y="19078"/>
                  </a:lnTo>
                  <a:lnTo>
                    <a:pt x="3276" y="19358"/>
                  </a:lnTo>
                  <a:lnTo>
                    <a:pt x="3347" y="19577"/>
                  </a:lnTo>
                  <a:lnTo>
                    <a:pt x="3488" y="19925"/>
                  </a:lnTo>
                  <a:lnTo>
                    <a:pt x="3276" y="19993"/>
                  </a:lnTo>
                  <a:lnTo>
                    <a:pt x="3155" y="19747"/>
                  </a:lnTo>
                  <a:lnTo>
                    <a:pt x="2737" y="19283"/>
                  </a:lnTo>
                  <a:lnTo>
                    <a:pt x="2229" y="19283"/>
                  </a:lnTo>
                  <a:lnTo>
                    <a:pt x="2091" y="19078"/>
                  </a:lnTo>
                  <a:lnTo>
                    <a:pt x="1970" y="18894"/>
                  </a:lnTo>
                  <a:lnTo>
                    <a:pt x="1778" y="18655"/>
                  </a:lnTo>
                  <a:lnTo>
                    <a:pt x="1778" y="18546"/>
                  </a:lnTo>
                  <a:lnTo>
                    <a:pt x="1970" y="18054"/>
                  </a:lnTo>
                  <a:lnTo>
                    <a:pt x="2057" y="18054"/>
                  </a:lnTo>
                  <a:lnTo>
                    <a:pt x="2091" y="17801"/>
                  </a:lnTo>
                  <a:lnTo>
                    <a:pt x="2024" y="17692"/>
                  </a:lnTo>
                  <a:lnTo>
                    <a:pt x="1879" y="17876"/>
                  </a:lnTo>
                  <a:lnTo>
                    <a:pt x="1832" y="17692"/>
                  </a:lnTo>
                  <a:lnTo>
                    <a:pt x="2162" y="17487"/>
                  </a:lnTo>
                  <a:lnTo>
                    <a:pt x="2057" y="16886"/>
                  </a:lnTo>
                  <a:lnTo>
                    <a:pt x="1832" y="16886"/>
                  </a:lnTo>
                  <a:lnTo>
                    <a:pt x="1586" y="16497"/>
                  </a:lnTo>
                  <a:lnTo>
                    <a:pt x="1239" y="16422"/>
                  </a:lnTo>
                  <a:lnTo>
                    <a:pt x="923" y="16285"/>
                  </a:lnTo>
                  <a:lnTo>
                    <a:pt x="956" y="15930"/>
                  </a:lnTo>
                  <a:lnTo>
                    <a:pt x="872" y="15575"/>
                  </a:lnTo>
                  <a:lnTo>
                    <a:pt x="923" y="15541"/>
                  </a:lnTo>
                  <a:lnTo>
                    <a:pt x="1044" y="15644"/>
                  </a:lnTo>
                  <a:lnTo>
                    <a:pt x="993" y="15261"/>
                  </a:lnTo>
                  <a:lnTo>
                    <a:pt x="872" y="15015"/>
                  </a:lnTo>
                  <a:lnTo>
                    <a:pt x="764" y="14374"/>
                  </a:lnTo>
                  <a:lnTo>
                    <a:pt x="401" y="14271"/>
                  </a:lnTo>
                  <a:lnTo>
                    <a:pt x="455" y="13745"/>
                  </a:lnTo>
                  <a:lnTo>
                    <a:pt x="330" y="13452"/>
                  </a:lnTo>
                  <a:lnTo>
                    <a:pt x="226" y="13424"/>
                  </a:lnTo>
                  <a:lnTo>
                    <a:pt x="138" y="13144"/>
                  </a:lnTo>
                  <a:lnTo>
                    <a:pt x="138" y="12960"/>
                  </a:lnTo>
                  <a:lnTo>
                    <a:pt x="88" y="12714"/>
                  </a:lnTo>
                  <a:lnTo>
                    <a:pt x="121" y="12680"/>
                  </a:lnTo>
                  <a:lnTo>
                    <a:pt x="192" y="12680"/>
                  </a:lnTo>
                  <a:lnTo>
                    <a:pt x="192" y="12571"/>
                  </a:lnTo>
                  <a:lnTo>
                    <a:pt x="330" y="12434"/>
                  </a:lnTo>
                  <a:lnTo>
                    <a:pt x="488" y="12503"/>
                  </a:lnTo>
                  <a:lnTo>
                    <a:pt x="418" y="12332"/>
                  </a:lnTo>
                  <a:lnTo>
                    <a:pt x="313" y="12332"/>
                  </a:lnTo>
                  <a:lnTo>
                    <a:pt x="259" y="12045"/>
                  </a:lnTo>
                  <a:lnTo>
                    <a:pt x="172" y="12154"/>
                  </a:lnTo>
                  <a:lnTo>
                    <a:pt x="455" y="11478"/>
                  </a:lnTo>
                  <a:lnTo>
                    <a:pt x="626" y="10912"/>
                  </a:lnTo>
                  <a:lnTo>
                    <a:pt x="542" y="10775"/>
                  </a:lnTo>
                  <a:lnTo>
                    <a:pt x="488" y="10741"/>
                  </a:lnTo>
                  <a:lnTo>
                    <a:pt x="364" y="10563"/>
                  </a:lnTo>
                  <a:lnTo>
                    <a:pt x="401" y="10283"/>
                  </a:lnTo>
                  <a:lnTo>
                    <a:pt x="330" y="10208"/>
                  </a:lnTo>
                  <a:lnTo>
                    <a:pt x="330" y="10099"/>
                  </a:lnTo>
                  <a:lnTo>
                    <a:pt x="330" y="9990"/>
                  </a:lnTo>
                  <a:lnTo>
                    <a:pt x="276" y="9990"/>
                  </a:lnTo>
                  <a:lnTo>
                    <a:pt x="276" y="9894"/>
                  </a:lnTo>
                  <a:lnTo>
                    <a:pt x="276" y="9819"/>
                  </a:lnTo>
                  <a:lnTo>
                    <a:pt x="313" y="9464"/>
                  </a:lnTo>
                  <a:lnTo>
                    <a:pt x="138" y="8863"/>
                  </a:lnTo>
                  <a:lnTo>
                    <a:pt x="192" y="8549"/>
                  </a:lnTo>
                  <a:lnTo>
                    <a:pt x="138" y="8440"/>
                  </a:lnTo>
                  <a:lnTo>
                    <a:pt x="54" y="8330"/>
                  </a:lnTo>
                  <a:lnTo>
                    <a:pt x="34" y="8160"/>
                  </a:lnTo>
                  <a:lnTo>
                    <a:pt x="0" y="8051"/>
                  </a:lnTo>
                  <a:lnTo>
                    <a:pt x="138" y="770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6" name="Freeform 70">
              <a:extLst>
                <a:ext uri="{FF2B5EF4-FFF2-40B4-BE49-F238E27FC236}">
                  <a16:creationId xmlns:a16="http://schemas.microsoft.com/office/drawing/2014/main" id="{F6A000B6-EB66-4361-BC8B-F4E4F1EB1FFC}"/>
                </a:ext>
              </a:extLst>
            </p:cNvPr>
            <p:cNvSpPr>
              <a:spLocks/>
            </p:cNvSpPr>
            <p:nvPr/>
          </p:nvSpPr>
          <p:spPr bwMode="auto">
            <a:xfrm>
              <a:off x="3390" y="1876"/>
              <a:ext cx="296" cy="162"/>
            </a:xfrm>
            <a:custGeom>
              <a:avLst/>
              <a:gdLst>
                <a:gd name="T0" fmla="*/ 227 w 20000"/>
                <a:gd name="T1" fmla="*/ 110 h 20000"/>
                <a:gd name="T2" fmla="*/ 223 w 20000"/>
                <a:gd name="T3" fmla="*/ 114 h 20000"/>
                <a:gd name="T4" fmla="*/ 209 w 20000"/>
                <a:gd name="T5" fmla="*/ 134 h 20000"/>
                <a:gd name="T6" fmla="*/ 244 w 20000"/>
                <a:gd name="T7" fmla="*/ 143 h 20000"/>
                <a:gd name="T8" fmla="*/ 227 w 20000"/>
                <a:gd name="T9" fmla="*/ 143 h 20000"/>
                <a:gd name="T10" fmla="*/ 200 w 20000"/>
                <a:gd name="T11" fmla="*/ 162 h 20000"/>
                <a:gd name="T12" fmla="*/ 192 w 20000"/>
                <a:gd name="T13" fmla="*/ 147 h 20000"/>
                <a:gd name="T14" fmla="*/ 174 w 20000"/>
                <a:gd name="T15" fmla="*/ 136 h 20000"/>
                <a:gd name="T16" fmla="*/ 192 w 20000"/>
                <a:gd name="T17" fmla="*/ 126 h 20000"/>
                <a:gd name="T18" fmla="*/ 163 w 20000"/>
                <a:gd name="T19" fmla="*/ 120 h 20000"/>
                <a:gd name="T20" fmla="*/ 163 w 20000"/>
                <a:gd name="T21" fmla="*/ 114 h 20000"/>
                <a:gd name="T22" fmla="*/ 159 w 20000"/>
                <a:gd name="T23" fmla="*/ 104 h 20000"/>
                <a:gd name="T24" fmla="*/ 157 w 20000"/>
                <a:gd name="T25" fmla="*/ 108 h 20000"/>
                <a:gd name="T26" fmla="*/ 143 w 20000"/>
                <a:gd name="T27" fmla="*/ 110 h 20000"/>
                <a:gd name="T28" fmla="*/ 126 w 20000"/>
                <a:gd name="T29" fmla="*/ 136 h 20000"/>
                <a:gd name="T30" fmla="*/ 104 w 20000"/>
                <a:gd name="T31" fmla="*/ 136 h 20000"/>
                <a:gd name="T32" fmla="*/ 116 w 20000"/>
                <a:gd name="T33" fmla="*/ 120 h 20000"/>
                <a:gd name="T34" fmla="*/ 122 w 20000"/>
                <a:gd name="T35" fmla="*/ 108 h 20000"/>
                <a:gd name="T36" fmla="*/ 110 w 20000"/>
                <a:gd name="T37" fmla="*/ 82 h 20000"/>
                <a:gd name="T38" fmla="*/ 79 w 20000"/>
                <a:gd name="T39" fmla="*/ 76 h 20000"/>
                <a:gd name="T40" fmla="*/ 50 w 20000"/>
                <a:gd name="T41" fmla="*/ 86 h 20000"/>
                <a:gd name="T42" fmla="*/ 12 w 20000"/>
                <a:gd name="T43" fmla="*/ 81 h 20000"/>
                <a:gd name="T44" fmla="*/ 6 w 20000"/>
                <a:gd name="T45" fmla="*/ 56 h 20000"/>
                <a:gd name="T46" fmla="*/ 6 w 20000"/>
                <a:gd name="T47" fmla="*/ 43 h 20000"/>
                <a:gd name="T48" fmla="*/ 23 w 20000"/>
                <a:gd name="T49" fmla="*/ 0 h 20000"/>
                <a:gd name="T50" fmla="*/ 35 w 20000"/>
                <a:gd name="T51" fmla="*/ 4 h 20000"/>
                <a:gd name="T52" fmla="*/ 99 w 20000"/>
                <a:gd name="T53" fmla="*/ 6 h 20000"/>
                <a:gd name="T54" fmla="*/ 130 w 20000"/>
                <a:gd name="T55" fmla="*/ 10 h 20000"/>
                <a:gd name="T56" fmla="*/ 149 w 20000"/>
                <a:gd name="T57" fmla="*/ 4 h 20000"/>
                <a:gd name="T58" fmla="*/ 227 w 20000"/>
                <a:gd name="T59" fmla="*/ 16 h 20000"/>
                <a:gd name="T60" fmla="*/ 283 w 20000"/>
                <a:gd name="T61" fmla="*/ 39 h 20000"/>
                <a:gd name="T62" fmla="*/ 257 w 20000"/>
                <a:gd name="T63" fmla="*/ 86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7709" y="12000"/>
                  </a:moveTo>
                  <a:lnTo>
                    <a:pt x="15364" y="13531"/>
                  </a:lnTo>
                  <a:lnTo>
                    <a:pt x="15499" y="15605"/>
                  </a:lnTo>
                  <a:lnTo>
                    <a:pt x="15067" y="14074"/>
                  </a:lnTo>
                  <a:lnTo>
                    <a:pt x="13962" y="15309"/>
                  </a:lnTo>
                  <a:lnTo>
                    <a:pt x="14124" y="16593"/>
                  </a:lnTo>
                  <a:lnTo>
                    <a:pt x="16199" y="17333"/>
                  </a:lnTo>
                  <a:lnTo>
                    <a:pt x="16496" y="17630"/>
                  </a:lnTo>
                  <a:lnTo>
                    <a:pt x="15903" y="17630"/>
                  </a:lnTo>
                  <a:lnTo>
                    <a:pt x="15364" y="17630"/>
                  </a:lnTo>
                  <a:lnTo>
                    <a:pt x="14663" y="18617"/>
                  </a:lnTo>
                  <a:lnTo>
                    <a:pt x="13531" y="19951"/>
                  </a:lnTo>
                  <a:lnTo>
                    <a:pt x="12857" y="19407"/>
                  </a:lnTo>
                  <a:lnTo>
                    <a:pt x="12992" y="18123"/>
                  </a:lnTo>
                  <a:lnTo>
                    <a:pt x="12156" y="17333"/>
                  </a:lnTo>
                  <a:lnTo>
                    <a:pt x="11752" y="16840"/>
                  </a:lnTo>
                  <a:lnTo>
                    <a:pt x="12156" y="16593"/>
                  </a:lnTo>
                  <a:lnTo>
                    <a:pt x="12992" y="15605"/>
                  </a:lnTo>
                  <a:lnTo>
                    <a:pt x="12857" y="15309"/>
                  </a:lnTo>
                  <a:lnTo>
                    <a:pt x="11024" y="14815"/>
                  </a:lnTo>
                  <a:lnTo>
                    <a:pt x="10755" y="14074"/>
                  </a:lnTo>
                  <a:lnTo>
                    <a:pt x="11024" y="14074"/>
                  </a:lnTo>
                  <a:lnTo>
                    <a:pt x="11159" y="14074"/>
                  </a:lnTo>
                  <a:lnTo>
                    <a:pt x="10755" y="12790"/>
                  </a:lnTo>
                  <a:lnTo>
                    <a:pt x="10755" y="13531"/>
                  </a:lnTo>
                  <a:lnTo>
                    <a:pt x="10620" y="13284"/>
                  </a:lnTo>
                  <a:lnTo>
                    <a:pt x="10323" y="13284"/>
                  </a:lnTo>
                  <a:lnTo>
                    <a:pt x="9650" y="13531"/>
                  </a:lnTo>
                  <a:lnTo>
                    <a:pt x="8949" y="15605"/>
                  </a:lnTo>
                  <a:lnTo>
                    <a:pt x="8518" y="16840"/>
                  </a:lnTo>
                  <a:lnTo>
                    <a:pt x="7412" y="17630"/>
                  </a:lnTo>
                  <a:lnTo>
                    <a:pt x="7008" y="16840"/>
                  </a:lnTo>
                  <a:lnTo>
                    <a:pt x="7412" y="15605"/>
                  </a:lnTo>
                  <a:lnTo>
                    <a:pt x="7844" y="14815"/>
                  </a:lnTo>
                  <a:lnTo>
                    <a:pt x="9218" y="14568"/>
                  </a:lnTo>
                  <a:lnTo>
                    <a:pt x="8248" y="13284"/>
                  </a:lnTo>
                  <a:lnTo>
                    <a:pt x="8113" y="12247"/>
                  </a:lnTo>
                  <a:lnTo>
                    <a:pt x="7412" y="10173"/>
                  </a:lnTo>
                  <a:lnTo>
                    <a:pt x="6685" y="10173"/>
                  </a:lnTo>
                  <a:lnTo>
                    <a:pt x="5310" y="9432"/>
                  </a:lnTo>
                  <a:lnTo>
                    <a:pt x="4474" y="9975"/>
                  </a:lnTo>
                  <a:lnTo>
                    <a:pt x="3369" y="10667"/>
                  </a:lnTo>
                  <a:lnTo>
                    <a:pt x="1267" y="9975"/>
                  </a:lnTo>
                  <a:lnTo>
                    <a:pt x="836" y="9975"/>
                  </a:lnTo>
                  <a:lnTo>
                    <a:pt x="0" y="9185"/>
                  </a:lnTo>
                  <a:lnTo>
                    <a:pt x="431" y="6864"/>
                  </a:lnTo>
                  <a:lnTo>
                    <a:pt x="566" y="6617"/>
                  </a:lnTo>
                  <a:lnTo>
                    <a:pt x="431" y="5333"/>
                  </a:lnTo>
                  <a:lnTo>
                    <a:pt x="1995" y="1481"/>
                  </a:lnTo>
                  <a:lnTo>
                    <a:pt x="1563" y="0"/>
                  </a:lnTo>
                  <a:lnTo>
                    <a:pt x="1995" y="0"/>
                  </a:lnTo>
                  <a:lnTo>
                    <a:pt x="2372" y="494"/>
                  </a:lnTo>
                  <a:lnTo>
                    <a:pt x="6685" y="0"/>
                  </a:lnTo>
                  <a:lnTo>
                    <a:pt x="6685" y="741"/>
                  </a:lnTo>
                  <a:lnTo>
                    <a:pt x="8787" y="1481"/>
                  </a:lnTo>
                  <a:lnTo>
                    <a:pt x="8787" y="1284"/>
                  </a:lnTo>
                  <a:lnTo>
                    <a:pt x="9218" y="494"/>
                  </a:lnTo>
                  <a:lnTo>
                    <a:pt x="10054" y="494"/>
                  </a:lnTo>
                  <a:lnTo>
                    <a:pt x="12588" y="1481"/>
                  </a:lnTo>
                  <a:lnTo>
                    <a:pt x="15364" y="2025"/>
                  </a:lnTo>
                  <a:lnTo>
                    <a:pt x="17332" y="4840"/>
                  </a:lnTo>
                  <a:lnTo>
                    <a:pt x="19137" y="4840"/>
                  </a:lnTo>
                  <a:lnTo>
                    <a:pt x="19973" y="9185"/>
                  </a:lnTo>
                  <a:lnTo>
                    <a:pt x="17332" y="10667"/>
                  </a:lnTo>
                  <a:lnTo>
                    <a:pt x="17709" y="1200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7" name="Freeform 71">
              <a:extLst>
                <a:ext uri="{FF2B5EF4-FFF2-40B4-BE49-F238E27FC236}">
                  <a16:creationId xmlns:a16="http://schemas.microsoft.com/office/drawing/2014/main" id="{3239AF5F-AB1F-49B5-A0C9-C51DC0C11148}"/>
                </a:ext>
              </a:extLst>
            </p:cNvPr>
            <p:cNvSpPr>
              <a:spLocks/>
            </p:cNvSpPr>
            <p:nvPr/>
          </p:nvSpPr>
          <p:spPr bwMode="auto">
            <a:xfrm>
              <a:off x="3249" y="1983"/>
              <a:ext cx="54" cy="30"/>
            </a:xfrm>
            <a:custGeom>
              <a:avLst/>
              <a:gdLst>
                <a:gd name="T0" fmla="*/ 2 w 20000"/>
                <a:gd name="T1" fmla="*/ 11 h 20000"/>
                <a:gd name="T2" fmla="*/ 18 w 20000"/>
                <a:gd name="T3" fmla="*/ 11 h 20000"/>
                <a:gd name="T4" fmla="*/ 37 w 20000"/>
                <a:gd name="T5" fmla="*/ 6 h 20000"/>
                <a:gd name="T6" fmla="*/ 43 w 20000"/>
                <a:gd name="T7" fmla="*/ 6 h 20000"/>
                <a:gd name="T8" fmla="*/ 43 w 20000"/>
                <a:gd name="T9" fmla="*/ 2 h 20000"/>
                <a:gd name="T10" fmla="*/ 50 w 20000"/>
                <a:gd name="T11" fmla="*/ 0 h 20000"/>
                <a:gd name="T12" fmla="*/ 50 w 20000"/>
                <a:gd name="T13" fmla="*/ 6 h 20000"/>
                <a:gd name="T14" fmla="*/ 54 w 20000"/>
                <a:gd name="T15" fmla="*/ 11 h 20000"/>
                <a:gd name="T16" fmla="*/ 54 w 20000"/>
                <a:gd name="T17" fmla="*/ 17 h 20000"/>
                <a:gd name="T18" fmla="*/ 43 w 20000"/>
                <a:gd name="T19" fmla="*/ 23 h 20000"/>
                <a:gd name="T20" fmla="*/ 37 w 20000"/>
                <a:gd name="T21" fmla="*/ 30 h 20000"/>
                <a:gd name="T22" fmla="*/ 23 w 20000"/>
                <a:gd name="T23" fmla="*/ 27 h 20000"/>
                <a:gd name="T24" fmla="*/ 12 w 20000"/>
                <a:gd name="T25" fmla="*/ 30 h 20000"/>
                <a:gd name="T26" fmla="*/ 10 w 20000"/>
                <a:gd name="T27" fmla="*/ 23 h 20000"/>
                <a:gd name="T28" fmla="*/ 0 w 20000"/>
                <a:gd name="T29" fmla="*/ 13 h 20000"/>
                <a:gd name="T30" fmla="*/ 2 w 20000"/>
                <a:gd name="T31" fmla="*/ 11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593" y="7027"/>
                  </a:moveTo>
                  <a:lnTo>
                    <a:pt x="6815" y="7027"/>
                  </a:lnTo>
                  <a:lnTo>
                    <a:pt x="13778" y="4324"/>
                  </a:lnTo>
                  <a:lnTo>
                    <a:pt x="16000" y="4324"/>
                  </a:lnTo>
                  <a:lnTo>
                    <a:pt x="16000" y="1622"/>
                  </a:lnTo>
                  <a:lnTo>
                    <a:pt x="18370" y="0"/>
                  </a:lnTo>
                  <a:lnTo>
                    <a:pt x="18370" y="4324"/>
                  </a:lnTo>
                  <a:lnTo>
                    <a:pt x="19852" y="7027"/>
                  </a:lnTo>
                  <a:lnTo>
                    <a:pt x="19852" y="11081"/>
                  </a:lnTo>
                  <a:lnTo>
                    <a:pt x="16000" y="15405"/>
                  </a:lnTo>
                  <a:lnTo>
                    <a:pt x="13778" y="19730"/>
                  </a:lnTo>
                  <a:lnTo>
                    <a:pt x="8444" y="18108"/>
                  </a:lnTo>
                  <a:lnTo>
                    <a:pt x="4444" y="19730"/>
                  </a:lnTo>
                  <a:lnTo>
                    <a:pt x="3852" y="15405"/>
                  </a:lnTo>
                  <a:lnTo>
                    <a:pt x="0" y="8378"/>
                  </a:lnTo>
                  <a:lnTo>
                    <a:pt x="593" y="702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8" name="Freeform 72">
              <a:extLst>
                <a:ext uri="{FF2B5EF4-FFF2-40B4-BE49-F238E27FC236}">
                  <a16:creationId xmlns:a16="http://schemas.microsoft.com/office/drawing/2014/main" id="{879189E8-FC49-4ACA-8B22-F4CC11F1620C}"/>
                </a:ext>
              </a:extLst>
            </p:cNvPr>
            <p:cNvSpPr>
              <a:spLocks/>
            </p:cNvSpPr>
            <p:nvPr/>
          </p:nvSpPr>
          <p:spPr bwMode="auto">
            <a:xfrm>
              <a:off x="3249" y="2000"/>
              <a:ext cx="93" cy="73"/>
            </a:xfrm>
            <a:custGeom>
              <a:avLst/>
              <a:gdLst>
                <a:gd name="T0" fmla="*/ 53 w 20000"/>
                <a:gd name="T1" fmla="*/ 0 h 20000"/>
                <a:gd name="T2" fmla="*/ 55 w 20000"/>
                <a:gd name="T3" fmla="*/ 0 h 20000"/>
                <a:gd name="T4" fmla="*/ 66 w 20000"/>
                <a:gd name="T5" fmla="*/ 6 h 20000"/>
                <a:gd name="T6" fmla="*/ 80 w 20000"/>
                <a:gd name="T7" fmla="*/ 10 h 20000"/>
                <a:gd name="T8" fmla="*/ 82 w 20000"/>
                <a:gd name="T9" fmla="*/ 6 h 20000"/>
                <a:gd name="T10" fmla="*/ 86 w 20000"/>
                <a:gd name="T11" fmla="*/ 2 h 20000"/>
                <a:gd name="T12" fmla="*/ 88 w 20000"/>
                <a:gd name="T13" fmla="*/ 12 h 20000"/>
                <a:gd name="T14" fmla="*/ 93 w 20000"/>
                <a:gd name="T15" fmla="*/ 27 h 20000"/>
                <a:gd name="T16" fmla="*/ 86 w 20000"/>
                <a:gd name="T17" fmla="*/ 27 h 20000"/>
                <a:gd name="T18" fmla="*/ 66 w 20000"/>
                <a:gd name="T19" fmla="*/ 27 h 20000"/>
                <a:gd name="T20" fmla="*/ 45 w 20000"/>
                <a:gd name="T21" fmla="*/ 27 h 20000"/>
                <a:gd name="T22" fmla="*/ 53 w 20000"/>
                <a:gd name="T23" fmla="*/ 45 h 20000"/>
                <a:gd name="T24" fmla="*/ 70 w 20000"/>
                <a:gd name="T25" fmla="*/ 62 h 20000"/>
                <a:gd name="T26" fmla="*/ 70 w 20000"/>
                <a:gd name="T27" fmla="*/ 73 h 20000"/>
                <a:gd name="T28" fmla="*/ 59 w 20000"/>
                <a:gd name="T29" fmla="*/ 62 h 20000"/>
                <a:gd name="T30" fmla="*/ 49 w 20000"/>
                <a:gd name="T31" fmla="*/ 60 h 20000"/>
                <a:gd name="T32" fmla="*/ 43 w 20000"/>
                <a:gd name="T33" fmla="*/ 62 h 20000"/>
                <a:gd name="T34" fmla="*/ 27 w 20000"/>
                <a:gd name="T35" fmla="*/ 45 h 20000"/>
                <a:gd name="T36" fmla="*/ 37 w 20000"/>
                <a:gd name="T37" fmla="*/ 43 h 20000"/>
                <a:gd name="T38" fmla="*/ 23 w 20000"/>
                <a:gd name="T39" fmla="*/ 33 h 20000"/>
                <a:gd name="T40" fmla="*/ 23 w 20000"/>
                <a:gd name="T41" fmla="*/ 27 h 20000"/>
                <a:gd name="T42" fmla="*/ 12 w 20000"/>
                <a:gd name="T43" fmla="*/ 19 h 20000"/>
                <a:gd name="T44" fmla="*/ 6 w 20000"/>
                <a:gd name="T45" fmla="*/ 29 h 20000"/>
                <a:gd name="T46" fmla="*/ 0 w 20000"/>
                <a:gd name="T47" fmla="*/ 16 h 20000"/>
                <a:gd name="T48" fmla="*/ 2 w 20000"/>
                <a:gd name="T49" fmla="*/ 12 h 20000"/>
                <a:gd name="T50" fmla="*/ 10 w 20000"/>
                <a:gd name="T51" fmla="*/ 16 h 20000"/>
                <a:gd name="T52" fmla="*/ 12 w 20000"/>
                <a:gd name="T53" fmla="*/ 12 h 20000"/>
                <a:gd name="T54" fmla="*/ 23 w 20000"/>
                <a:gd name="T55" fmla="*/ 10 h 20000"/>
                <a:gd name="T56" fmla="*/ 37 w 20000"/>
                <a:gd name="T57" fmla="*/ 12 h 20000"/>
                <a:gd name="T58" fmla="*/ 43 w 20000"/>
                <a:gd name="T59" fmla="*/ 6 h 20000"/>
                <a:gd name="T60" fmla="*/ 53 w 20000"/>
                <a:gd name="T61" fmla="*/ 0 h 2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000"/>
                <a:gd name="T94" fmla="*/ 0 h 20000"/>
                <a:gd name="T95" fmla="*/ 20000 w 20000"/>
                <a:gd name="T96" fmla="*/ 20000 h 2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000" h="20000">
                  <a:moveTo>
                    <a:pt x="11453" y="0"/>
                  </a:moveTo>
                  <a:lnTo>
                    <a:pt x="11880" y="0"/>
                  </a:lnTo>
                  <a:lnTo>
                    <a:pt x="14103" y="1749"/>
                  </a:lnTo>
                  <a:lnTo>
                    <a:pt x="17265" y="2842"/>
                  </a:lnTo>
                  <a:lnTo>
                    <a:pt x="17607" y="1749"/>
                  </a:lnTo>
                  <a:lnTo>
                    <a:pt x="18547" y="656"/>
                  </a:lnTo>
                  <a:lnTo>
                    <a:pt x="18974" y="3388"/>
                  </a:lnTo>
                  <a:lnTo>
                    <a:pt x="19915" y="7322"/>
                  </a:lnTo>
                  <a:lnTo>
                    <a:pt x="18547" y="7322"/>
                  </a:lnTo>
                  <a:lnTo>
                    <a:pt x="14103" y="7322"/>
                  </a:lnTo>
                  <a:lnTo>
                    <a:pt x="9744" y="7322"/>
                  </a:lnTo>
                  <a:lnTo>
                    <a:pt x="11453" y="12459"/>
                  </a:lnTo>
                  <a:lnTo>
                    <a:pt x="15043" y="16940"/>
                  </a:lnTo>
                  <a:lnTo>
                    <a:pt x="15043" y="19891"/>
                  </a:lnTo>
                  <a:lnTo>
                    <a:pt x="12735" y="16940"/>
                  </a:lnTo>
                  <a:lnTo>
                    <a:pt x="10598" y="16503"/>
                  </a:lnTo>
                  <a:lnTo>
                    <a:pt x="9231" y="16940"/>
                  </a:lnTo>
                  <a:lnTo>
                    <a:pt x="5726" y="12459"/>
                  </a:lnTo>
                  <a:lnTo>
                    <a:pt x="7863" y="11913"/>
                  </a:lnTo>
                  <a:lnTo>
                    <a:pt x="4872" y="9071"/>
                  </a:lnTo>
                  <a:lnTo>
                    <a:pt x="4872" y="7322"/>
                  </a:lnTo>
                  <a:lnTo>
                    <a:pt x="2564" y="5137"/>
                  </a:lnTo>
                  <a:lnTo>
                    <a:pt x="1368" y="7978"/>
                  </a:lnTo>
                  <a:lnTo>
                    <a:pt x="0" y="4481"/>
                  </a:lnTo>
                  <a:lnTo>
                    <a:pt x="342" y="3388"/>
                  </a:lnTo>
                  <a:lnTo>
                    <a:pt x="2222" y="4481"/>
                  </a:lnTo>
                  <a:lnTo>
                    <a:pt x="2564" y="3388"/>
                  </a:lnTo>
                  <a:lnTo>
                    <a:pt x="4872" y="2842"/>
                  </a:lnTo>
                  <a:lnTo>
                    <a:pt x="7863" y="3388"/>
                  </a:lnTo>
                  <a:lnTo>
                    <a:pt x="9231" y="1749"/>
                  </a:lnTo>
                  <a:lnTo>
                    <a:pt x="11453"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59" name="Freeform 73">
              <a:extLst>
                <a:ext uri="{FF2B5EF4-FFF2-40B4-BE49-F238E27FC236}">
                  <a16:creationId xmlns:a16="http://schemas.microsoft.com/office/drawing/2014/main" id="{5EA07E91-EDC4-4161-AA54-EAFF425AC147}"/>
                </a:ext>
              </a:extLst>
            </p:cNvPr>
            <p:cNvSpPr>
              <a:spLocks/>
            </p:cNvSpPr>
            <p:nvPr/>
          </p:nvSpPr>
          <p:spPr bwMode="auto">
            <a:xfrm>
              <a:off x="3294" y="2026"/>
              <a:ext cx="59" cy="55"/>
            </a:xfrm>
            <a:custGeom>
              <a:avLst/>
              <a:gdLst>
                <a:gd name="T0" fmla="*/ 44 w 20000"/>
                <a:gd name="T1" fmla="*/ 55 h 20000"/>
                <a:gd name="T2" fmla="*/ 31 w 20000"/>
                <a:gd name="T3" fmla="*/ 51 h 20000"/>
                <a:gd name="T4" fmla="*/ 17 w 20000"/>
                <a:gd name="T5" fmla="*/ 47 h 20000"/>
                <a:gd name="T6" fmla="*/ 17 w 20000"/>
                <a:gd name="T7" fmla="*/ 44 h 20000"/>
                <a:gd name="T8" fmla="*/ 25 w 20000"/>
                <a:gd name="T9" fmla="*/ 47 h 20000"/>
                <a:gd name="T10" fmla="*/ 25 w 20000"/>
                <a:gd name="T11" fmla="*/ 36 h 20000"/>
                <a:gd name="T12" fmla="*/ 8 w 20000"/>
                <a:gd name="T13" fmla="*/ 19 h 20000"/>
                <a:gd name="T14" fmla="*/ 0 w 20000"/>
                <a:gd name="T15" fmla="*/ 0 h 20000"/>
                <a:gd name="T16" fmla="*/ 21 w 20000"/>
                <a:gd name="T17" fmla="*/ 0 h 20000"/>
                <a:gd name="T18" fmla="*/ 42 w 20000"/>
                <a:gd name="T19" fmla="*/ 0 h 20000"/>
                <a:gd name="T20" fmla="*/ 48 w 20000"/>
                <a:gd name="T21" fmla="*/ 0 h 20000"/>
                <a:gd name="T22" fmla="*/ 59 w 20000"/>
                <a:gd name="T23" fmla="*/ 0 h 20000"/>
                <a:gd name="T24" fmla="*/ 55 w 20000"/>
                <a:gd name="T25" fmla="*/ 13 h 20000"/>
                <a:gd name="T26" fmla="*/ 59 w 20000"/>
                <a:gd name="T27" fmla="*/ 23 h 20000"/>
                <a:gd name="T28" fmla="*/ 59 w 20000"/>
                <a:gd name="T29" fmla="*/ 34 h 20000"/>
                <a:gd name="T30" fmla="*/ 48 w 20000"/>
                <a:gd name="T31" fmla="*/ 44 h 20000"/>
                <a:gd name="T32" fmla="*/ 44 w 20000"/>
                <a:gd name="T33" fmla="*/ 55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4795" y="19853"/>
                  </a:moveTo>
                  <a:lnTo>
                    <a:pt x="10548" y="18382"/>
                  </a:lnTo>
                  <a:lnTo>
                    <a:pt x="5616" y="16912"/>
                  </a:lnTo>
                  <a:lnTo>
                    <a:pt x="5616" y="16029"/>
                  </a:lnTo>
                  <a:lnTo>
                    <a:pt x="8493" y="16912"/>
                  </a:lnTo>
                  <a:lnTo>
                    <a:pt x="8493" y="12941"/>
                  </a:lnTo>
                  <a:lnTo>
                    <a:pt x="2740" y="6912"/>
                  </a:lnTo>
                  <a:lnTo>
                    <a:pt x="0" y="0"/>
                  </a:lnTo>
                  <a:lnTo>
                    <a:pt x="6986" y="0"/>
                  </a:lnTo>
                  <a:lnTo>
                    <a:pt x="14247" y="0"/>
                  </a:lnTo>
                  <a:lnTo>
                    <a:pt x="16301" y="0"/>
                  </a:lnTo>
                  <a:lnTo>
                    <a:pt x="19863" y="0"/>
                  </a:lnTo>
                  <a:lnTo>
                    <a:pt x="18493" y="4559"/>
                  </a:lnTo>
                  <a:lnTo>
                    <a:pt x="19863" y="8382"/>
                  </a:lnTo>
                  <a:lnTo>
                    <a:pt x="19863" y="12353"/>
                  </a:lnTo>
                  <a:lnTo>
                    <a:pt x="16301" y="16029"/>
                  </a:lnTo>
                  <a:lnTo>
                    <a:pt x="14795" y="1985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0" name="Freeform 74">
              <a:extLst>
                <a:ext uri="{FF2B5EF4-FFF2-40B4-BE49-F238E27FC236}">
                  <a16:creationId xmlns:a16="http://schemas.microsoft.com/office/drawing/2014/main" id="{C34E6FA4-323D-4AF4-A60F-0675A42D0D29}"/>
                </a:ext>
              </a:extLst>
            </p:cNvPr>
            <p:cNvSpPr>
              <a:spLocks/>
            </p:cNvSpPr>
            <p:nvPr/>
          </p:nvSpPr>
          <p:spPr bwMode="auto">
            <a:xfrm>
              <a:off x="3336" y="2000"/>
              <a:ext cx="46" cy="27"/>
            </a:xfrm>
            <a:custGeom>
              <a:avLst/>
              <a:gdLst>
                <a:gd name="T0" fmla="*/ 0 w 20000"/>
                <a:gd name="T1" fmla="*/ 2 h 20000"/>
                <a:gd name="T2" fmla="*/ 12 w 20000"/>
                <a:gd name="T3" fmla="*/ 2 h 20000"/>
                <a:gd name="T4" fmla="*/ 16 w 20000"/>
                <a:gd name="T5" fmla="*/ 0 h 20000"/>
                <a:gd name="T6" fmla="*/ 29 w 20000"/>
                <a:gd name="T7" fmla="*/ 0 h 20000"/>
                <a:gd name="T8" fmla="*/ 33 w 20000"/>
                <a:gd name="T9" fmla="*/ 6 h 20000"/>
                <a:gd name="T10" fmla="*/ 33 w 20000"/>
                <a:gd name="T11" fmla="*/ 12 h 20000"/>
                <a:gd name="T12" fmla="*/ 46 w 20000"/>
                <a:gd name="T13" fmla="*/ 19 h 20000"/>
                <a:gd name="T14" fmla="*/ 46 w 20000"/>
                <a:gd name="T15" fmla="*/ 27 h 20000"/>
                <a:gd name="T16" fmla="*/ 39 w 20000"/>
                <a:gd name="T17" fmla="*/ 27 h 20000"/>
                <a:gd name="T18" fmla="*/ 29 w 20000"/>
                <a:gd name="T19" fmla="*/ 23 h 20000"/>
                <a:gd name="T20" fmla="*/ 16 w 20000"/>
                <a:gd name="T21" fmla="*/ 27 h 20000"/>
                <a:gd name="T22" fmla="*/ 6 w 20000"/>
                <a:gd name="T23" fmla="*/ 27 h 20000"/>
                <a:gd name="T24" fmla="*/ 2 w 20000"/>
                <a:gd name="T25" fmla="*/ 12 h 20000"/>
                <a:gd name="T26" fmla="*/ 0 w 20000"/>
                <a:gd name="T27" fmla="*/ 2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0" y="1765"/>
                  </a:moveTo>
                  <a:lnTo>
                    <a:pt x="5391" y="1765"/>
                  </a:lnTo>
                  <a:lnTo>
                    <a:pt x="7130" y="0"/>
                  </a:lnTo>
                  <a:lnTo>
                    <a:pt x="12696" y="0"/>
                  </a:lnTo>
                  <a:lnTo>
                    <a:pt x="14435" y="4706"/>
                  </a:lnTo>
                  <a:lnTo>
                    <a:pt x="14435" y="9118"/>
                  </a:lnTo>
                  <a:lnTo>
                    <a:pt x="19826" y="13824"/>
                  </a:lnTo>
                  <a:lnTo>
                    <a:pt x="19826" y="19706"/>
                  </a:lnTo>
                  <a:lnTo>
                    <a:pt x="17043" y="19706"/>
                  </a:lnTo>
                  <a:lnTo>
                    <a:pt x="12696" y="16765"/>
                  </a:lnTo>
                  <a:lnTo>
                    <a:pt x="7130" y="19706"/>
                  </a:lnTo>
                  <a:lnTo>
                    <a:pt x="2783" y="19706"/>
                  </a:lnTo>
                  <a:lnTo>
                    <a:pt x="696" y="9118"/>
                  </a:lnTo>
                  <a:lnTo>
                    <a:pt x="0" y="176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1" name="Freeform 75">
              <a:extLst>
                <a:ext uri="{FF2B5EF4-FFF2-40B4-BE49-F238E27FC236}">
                  <a16:creationId xmlns:a16="http://schemas.microsoft.com/office/drawing/2014/main" id="{61A562A6-40A5-49FF-995E-0316926C58FD}"/>
                </a:ext>
              </a:extLst>
            </p:cNvPr>
            <p:cNvSpPr>
              <a:spLocks/>
            </p:cNvSpPr>
            <p:nvPr/>
          </p:nvSpPr>
          <p:spPr bwMode="auto">
            <a:xfrm>
              <a:off x="3348" y="2022"/>
              <a:ext cx="60" cy="65"/>
            </a:xfrm>
            <a:custGeom>
              <a:avLst/>
              <a:gdLst>
                <a:gd name="T0" fmla="*/ 33 w 20000"/>
                <a:gd name="T1" fmla="*/ 4 h 20000"/>
                <a:gd name="T2" fmla="*/ 33 w 20000"/>
                <a:gd name="T3" fmla="*/ 6 h 20000"/>
                <a:gd name="T4" fmla="*/ 41 w 20000"/>
                <a:gd name="T5" fmla="*/ 10 h 20000"/>
                <a:gd name="T6" fmla="*/ 47 w 20000"/>
                <a:gd name="T7" fmla="*/ 15 h 20000"/>
                <a:gd name="T8" fmla="*/ 49 w 20000"/>
                <a:gd name="T9" fmla="*/ 10 h 20000"/>
                <a:gd name="T10" fmla="*/ 53 w 20000"/>
                <a:gd name="T11" fmla="*/ 10 h 20000"/>
                <a:gd name="T12" fmla="*/ 49 w 20000"/>
                <a:gd name="T13" fmla="*/ 15 h 20000"/>
                <a:gd name="T14" fmla="*/ 53 w 20000"/>
                <a:gd name="T15" fmla="*/ 21 h 20000"/>
                <a:gd name="T16" fmla="*/ 53 w 20000"/>
                <a:gd name="T17" fmla="*/ 33 h 20000"/>
                <a:gd name="T18" fmla="*/ 58 w 20000"/>
                <a:gd name="T19" fmla="*/ 39 h 20000"/>
                <a:gd name="T20" fmla="*/ 60 w 20000"/>
                <a:gd name="T21" fmla="*/ 44 h 20000"/>
                <a:gd name="T22" fmla="*/ 58 w 20000"/>
                <a:gd name="T23" fmla="*/ 48 h 20000"/>
                <a:gd name="T24" fmla="*/ 53 w 20000"/>
                <a:gd name="T25" fmla="*/ 50 h 20000"/>
                <a:gd name="T26" fmla="*/ 53 w 20000"/>
                <a:gd name="T27" fmla="*/ 54 h 20000"/>
                <a:gd name="T28" fmla="*/ 58 w 20000"/>
                <a:gd name="T29" fmla="*/ 58 h 20000"/>
                <a:gd name="T30" fmla="*/ 53 w 20000"/>
                <a:gd name="T31" fmla="*/ 61 h 20000"/>
                <a:gd name="T32" fmla="*/ 37 w 20000"/>
                <a:gd name="T33" fmla="*/ 65 h 20000"/>
                <a:gd name="T34" fmla="*/ 43 w 20000"/>
                <a:gd name="T35" fmla="*/ 58 h 20000"/>
                <a:gd name="T36" fmla="*/ 37 w 20000"/>
                <a:gd name="T37" fmla="*/ 48 h 20000"/>
                <a:gd name="T38" fmla="*/ 27 w 20000"/>
                <a:gd name="T39" fmla="*/ 48 h 20000"/>
                <a:gd name="T40" fmla="*/ 24 w 20000"/>
                <a:gd name="T41" fmla="*/ 50 h 20000"/>
                <a:gd name="T42" fmla="*/ 14 w 20000"/>
                <a:gd name="T43" fmla="*/ 39 h 20000"/>
                <a:gd name="T44" fmla="*/ 4 w 20000"/>
                <a:gd name="T45" fmla="*/ 38 h 20000"/>
                <a:gd name="T46" fmla="*/ 4 w 20000"/>
                <a:gd name="T47" fmla="*/ 27 h 20000"/>
                <a:gd name="T48" fmla="*/ 0 w 20000"/>
                <a:gd name="T49" fmla="*/ 16 h 20000"/>
                <a:gd name="T50" fmla="*/ 4 w 20000"/>
                <a:gd name="T51" fmla="*/ 4 h 20000"/>
                <a:gd name="T52" fmla="*/ 16 w 20000"/>
                <a:gd name="T53" fmla="*/ 0 h 20000"/>
                <a:gd name="T54" fmla="*/ 27 w 20000"/>
                <a:gd name="T55" fmla="*/ 4 h 20000"/>
                <a:gd name="T56" fmla="*/ 33 w 20000"/>
                <a:gd name="T57" fmla="*/ 4 h 2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00"/>
                <a:gd name="T88" fmla="*/ 0 h 20000"/>
                <a:gd name="T89" fmla="*/ 20000 w 20000"/>
                <a:gd name="T90" fmla="*/ 20000 h 2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00" h="20000">
                  <a:moveTo>
                    <a:pt x="10933" y="1235"/>
                  </a:moveTo>
                  <a:lnTo>
                    <a:pt x="10933" y="1975"/>
                  </a:lnTo>
                  <a:lnTo>
                    <a:pt x="13600" y="3210"/>
                  </a:lnTo>
                  <a:lnTo>
                    <a:pt x="15733" y="4568"/>
                  </a:lnTo>
                  <a:lnTo>
                    <a:pt x="16400" y="3210"/>
                  </a:lnTo>
                  <a:lnTo>
                    <a:pt x="17733" y="3210"/>
                  </a:lnTo>
                  <a:lnTo>
                    <a:pt x="16400" y="4568"/>
                  </a:lnTo>
                  <a:lnTo>
                    <a:pt x="17733" y="6543"/>
                  </a:lnTo>
                  <a:lnTo>
                    <a:pt x="17733" y="10247"/>
                  </a:lnTo>
                  <a:lnTo>
                    <a:pt x="19200" y="12099"/>
                  </a:lnTo>
                  <a:lnTo>
                    <a:pt x="19867" y="13457"/>
                  </a:lnTo>
                  <a:lnTo>
                    <a:pt x="19200" y="14815"/>
                  </a:lnTo>
                  <a:lnTo>
                    <a:pt x="17733" y="15432"/>
                  </a:lnTo>
                  <a:lnTo>
                    <a:pt x="17733" y="16667"/>
                  </a:lnTo>
                  <a:lnTo>
                    <a:pt x="19200" y="17901"/>
                  </a:lnTo>
                  <a:lnTo>
                    <a:pt x="17733" y="18642"/>
                  </a:lnTo>
                  <a:lnTo>
                    <a:pt x="12267" y="19877"/>
                  </a:lnTo>
                  <a:lnTo>
                    <a:pt x="14400" y="17901"/>
                  </a:lnTo>
                  <a:lnTo>
                    <a:pt x="12267" y="14815"/>
                  </a:lnTo>
                  <a:lnTo>
                    <a:pt x="8933" y="14815"/>
                  </a:lnTo>
                  <a:lnTo>
                    <a:pt x="8133" y="15432"/>
                  </a:lnTo>
                  <a:lnTo>
                    <a:pt x="4800" y="12099"/>
                  </a:lnTo>
                  <a:lnTo>
                    <a:pt x="1333" y="11605"/>
                  </a:lnTo>
                  <a:lnTo>
                    <a:pt x="1333" y="8272"/>
                  </a:lnTo>
                  <a:lnTo>
                    <a:pt x="0" y="5062"/>
                  </a:lnTo>
                  <a:lnTo>
                    <a:pt x="1333" y="1235"/>
                  </a:lnTo>
                  <a:lnTo>
                    <a:pt x="5467" y="0"/>
                  </a:lnTo>
                  <a:lnTo>
                    <a:pt x="8933" y="1235"/>
                  </a:lnTo>
                  <a:lnTo>
                    <a:pt x="10933" y="123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2" name="Freeform 76">
              <a:extLst>
                <a:ext uri="{FF2B5EF4-FFF2-40B4-BE49-F238E27FC236}">
                  <a16:creationId xmlns:a16="http://schemas.microsoft.com/office/drawing/2014/main" id="{89F8A95A-7560-4FD7-881B-1798BF4A1616}"/>
                </a:ext>
              </a:extLst>
            </p:cNvPr>
            <p:cNvSpPr>
              <a:spLocks/>
            </p:cNvSpPr>
            <p:nvPr/>
          </p:nvSpPr>
          <p:spPr bwMode="auto">
            <a:xfrm>
              <a:off x="3336" y="2060"/>
              <a:ext cx="38" cy="34"/>
            </a:xfrm>
            <a:custGeom>
              <a:avLst/>
              <a:gdLst>
                <a:gd name="T0" fmla="*/ 23 w 20000"/>
                <a:gd name="T1" fmla="*/ 17 h 20000"/>
                <a:gd name="T2" fmla="*/ 17 w 20000"/>
                <a:gd name="T3" fmla="*/ 23 h 20000"/>
                <a:gd name="T4" fmla="*/ 11 w 20000"/>
                <a:gd name="T5" fmla="*/ 34 h 20000"/>
                <a:gd name="T6" fmla="*/ 0 w 20000"/>
                <a:gd name="T7" fmla="*/ 21 h 20000"/>
                <a:gd name="T8" fmla="*/ 2 w 20000"/>
                <a:gd name="T9" fmla="*/ 21 h 20000"/>
                <a:gd name="T10" fmla="*/ 6 w 20000"/>
                <a:gd name="T11" fmla="*/ 11 h 20000"/>
                <a:gd name="T12" fmla="*/ 17 w 20000"/>
                <a:gd name="T13" fmla="*/ 0 h 20000"/>
                <a:gd name="T14" fmla="*/ 27 w 20000"/>
                <a:gd name="T15" fmla="*/ 2 h 20000"/>
                <a:gd name="T16" fmla="*/ 38 w 20000"/>
                <a:gd name="T17" fmla="*/ 13 h 20000"/>
                <a:gd name="T18" fmla="*/ 34 w 20000"/>
                <a:gd name="T19" fmla="*/ 17 h 20000"/>
                <a:gd name="T20" fmla="*/ 23 w 20000"/>
                <a:gd name="T21" fmla="*/ 17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2128" y="9762"/>
                  </a:moveTo>
                  <a:lnTo>
                    <a:pt x="8723" y="13571"/>
                  </a:lnTo>
                  <a:lnTo>
                    <a:pt x="5532" y="19762"/>
                  </a:lnTo>
                  <a:lnTo>
                    <a:pt x="0" y="12381"/>
                  </a:lnTo>
                  <a:lnTo>
                    <a:pt x="851" y="12381"/>
                  </a:lnTo>
                  <a:lnTo>
                    <a:pt x="3404" y="6190"/>
                  </a:lnTo>
                  <a:lnTo>
                    <a:pt x="8723" y="0"/>
                  </a:lnTo>
                  <a:lnTo>
                    <a:pt x="14255" y="952"/>
                  </a:lnTo>
                  <a:lnTo>
                    <a:pt x="19787" y="7381"/>
                  </a:lnTo>
                  <a:lnTo>
                    <a:pt x="17660" y="9762"/>
                  </a:lnTo>
                  <a:lnTo>
                    <a:pt x="12128" y="976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3" name="Freeform 77">
              <a:extLst>
                <a:ext uri="{FF2B5EF4-FFF2-40B4-BE49-F238E27FC236}">
                  <a16:creationId xmlns:a16="http://schemas.microsoft.com/office/drawing/2014/main" id="{83FBCE83-865D-4A41-B5EA-0C7E18C7667C}"/>
                </a:ext>
              </a:extLst>
            </p:cNvPr>
            <p:cNvSpPr>
              <a:spLocks/>
            </p:cNvSpPr>
            <p:nvPr/>
          </p:nvSpPr>
          <p:spPr bwMode="auto">
            <a:xfrm>
              <a:off x="3359" y="2070"/>
              <a:ext cx="33" cy="28"/>
            </a:xfrm>
            <a:custGeom>
              <a:avLst/>
              <a:gdLst>
                <a:gd name="T0" fmla="*/ 26 w 20000"/>
                <a:gd name="T1" fmla="*/ 17 h 20000"/>
                <a:gd name="T2" fmla="*/ 14 w 20000"/>
                <a:gd name="T3" fmla="*/ 28 h 20000"/>
                <a:gd name="T4" fmla="*/ 14 w 20000"/>
                <a:gd name="T5" fmla="*/ 23 h 20000"/>
                <a:gd name="T6" fmla="*/ 14 w 20000"/>
                <a:gd name="T7" fmla="*/ 17 h 20000"/>
                <a:gd name="T8" fmla="*/ 0 w 20000"/>
                <a:gd name="T9" fmla="*/ 7 h 20000"/>
                <a:gd name="T10" fmla="*/ 10 w 20000"/>
                <a:gd name="T11" fmla="*/ 7 h 20000"/>
                <a:gd name="T12" fmla="*/ 14 w 20000"/>
                <a:gd name="T13" fmla="*/ 2 h 20000"/>
                <a:gd name="T14" fmla="*/ 16 w 20000"/>
                <a:gd name="T15" fmla="*/ 0 h 20000"/>
                <a:gd name="T16" fmla="*/ 26 w 20000"/>
                <a:gd name="T17" fmla="*/ 0 h 20000"/>
                <a:gd name="T18" fmla="*/ 33 w 20000"/>
                <a:gd name="T19" fmla="*/ 11 h 20000"/>
                <a:gd name="T20" fmla="*/ 26 w 20000"/>
                <a:gd name="T21" fmla="*/ 17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5952" y="12059"/>
                  </a:moveTo>
                  <a:lnTo>
                    <a:pt x="8571" y="19706"/>
                  </a:lnTo>
                  <a:lnTo>
                    <a:pt x="8571" y="16765"/>
                  </a:lnTo>
                  <a:lnTo>
                    <a:pt x="8571" y="12059"/>
                  </a:lnTo>
                  <a:lnTo>
                    <a:pt x="0" y="4706"/>
                  </a:lnTo>
                  <a:lnTo>
                    <a:pt x="6190" y="4706"/>
                  </a:lnTo>
                  <a:lnTo>
                    <a:pt x="8571" y="1765"/>
                  </a:lnTo>
                  <a:lnTo>
                    <a:pt x="9762" y="0"/>
                  </a:lnTo>
                  <a:lnTo>
                    <a:pt x="15952" y="0"/>
                  </a:lnTo>
                  <a:lnTo>
                    <a:pt x="19762" y="7647"/>
                  </a:lnTo>
                  <a:lnTo>
                    <a:pt x="15952" y="120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4" name="Freeform 78">
              <a:extLst>
                <a:ext uri="{FF2B5EF4-FFF2-40B4-BE49-F238E27FC236}">
                  <a16:creationId xmlns:a16="http://schemas.microsoft.com/office/drawing/2014/main" id="{89A10A0E-68F1-442F-9CBE-C33EC9A74AFE}"/>
                </a:ext>
              </a:extLst>
            </p:cNvPr>
            <p:cNvSpPr>
              <a:spLocks/>
            </p:cNvSpPr>
            <p:nvPr/>
          </p:nvSpPr>
          <p:spPr bwMode="auto">
            <a:xfrm>
              <a:off x="3373" y="2083"/>
              <a:ext cx="40" cy="37"/>
            </a:xfrm>
            <a:custGeom>
              <a:avLst/>
              <a:gdLst>
                <a:gd name="T0" fmla="*/ 29 w 20000"/>
                <a:gd name="T1" fmla="*/ 0 h 20000"/>
                <a:gd name="T2" fmla="*/ 40 w 20000"/>
                <a:gd name="T3" fmla="*/ 10 h 20000"/>
                <a:gd name="T4" fmla="*/ 40 w 20000"/>
                <a:gd name="T5" fmla="*/ 20 h 20000"/>
                <a:gd name="T6" fmla="*/ 33 w 20000"/>
                <a:gd name="T7" fmla="*/ 26 h 20000"/>
                <a:gd name="T8" fmla="*/ 25 w 20000"/>
                <a:gd name="T9" fmla="*/ 22 h 20000"/>
                <a:gd name="T10" fmla="*/ 23 w 20000"/>
                <a:gd name="T11" fmla="*/ 30 h 20000"/>
                <a:gd name="T12" fmla="*/ 12 w 20000"/>
                <a:gd name="T13" fmla="*/ 30 h 20000"/>
                <a:gd name="T14" fmla="*/ 6 w 20000"/>
                <a:gd name="T15" fmla="*/ 37 h 20000"/>
                <a:gd name="T16" fmla="*/ 2 w 20000"/>
                <a:gd name="T17" fmla="*/ 26 h 20000"/>
                <a:gd name="T18" fmla="*/ 0 w 20000"/>
                <a:gd name="T19" fmla="*/ 20 h 20000"/>
                <a:gd name="T20" fmla="*/ 0 w 20000"/>
                <a:gd name="T21" fmla="*/ 14 h 20000"/>
                <a:gd name="T22" fmla="*/ 12 w 20000"/>
                <a:gd name="T23" fmla="*/ 4 h 20000"/>
                <a:gd name="T24" fmla="*/ 29 w 20000"/>
                <a:gd name="T25" fmla="*/ 0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4400" y="0"/>
                  </a:moveTo>
                  <a:lnTo>
                    <a:pt x="19800" y="5532"/>
                  </a:lnTo>
                  <a:lnTo>
                    <a:pt x="19800" y="10851"/>
                  </a:lnTo>
                  <a:lnTo>
                    <a:pt x="16600" y="14255"/>
                  </a:lnTo>
                  <a:lnTo>
                    <a:pt x="12400" y="12128"/>
                  </a:lnTo>
                  <a:lnTo>
                    <a:pt x="11400" y="16383"/>
                  </a:lnTo>
                  <a:lnTo>
                    <a:pt x="6200" y="16383"/>
                  </a:lnTo>
                  <a:lnTo>
                    <a:pt x="3200" y="19787"/>
                  </a:lnTo>
                  <a:lnTo>
                    <a:pt x="1200" y="14255"/>
                  </a:lnTo>
                  <a:lnTo>
                    <a:pt x="0" y="10851"/>
                  </a:lnTo>
                  <a:lnTo>
                    <a:pt x="0" y="7660"/>
                  </a:lnTo>
                  <a:lnTo>
                    <a:pt x="6200" y="2128"/>
                  </a:lnTo>
                  <a:lnTo>
                    <a:pt x="1440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5" name="Freeform 79">
              <a:extLst>
                <a:ext uri="{FF2B5EF4-FFF2-40B4-BE49-F238E27FC236}">
                  <a16:creationId xmlns:a16="http://schemas.microsoft.com/office/drawing/2014/main" id="{0563CA48-405B-4C6F-9EAC-4D6E27CED011}"/>
                </a:ext>
              </a:extLst>
            </p:cNvPr>
            <p:cNvSpPr>
              <a:spLocks/>
            </p:cNvSpPr>
            <p:nvPr/>
          </p:nvSpPr>
          <p:spPr bwMode="auto">
            <a:xfrm>
              <a:off x="3302" y="1915"/>
              <a:ext cx="94" cy="52"/>
            </a:xfrm>
            <a:custGeom>
              <a:avLst/>
              <a:gdLst>
                <a:gd name="T0" fmla="*/ 27 w 20000"/>
                <a:gd name="T1" fmla="*/ 0 h 20000"/>
                <a:gd name="T2" fmla="*/ 35 w 20000"/>
                <a:gd name="T3" fmla="*/ 8 h 20000"/>
                <a:gd name="T4" fmla="*/ 44 w 20000"/>
                <a:gd name="T5" fmla="*/ 4 h 20000"/>
                <a:gd name="T6" fmla="*/ 46 w 20000"/>
                <a:gd name="T7" fmla="*/ 10 h 20000"/>
                <a:gd name="T8" fmla="*/ 50 w 20000"/>
                <a:gd name="T9" fmla="*/ 14 h 20000"/>
                <a:gd name="T10" fmla="*/ 60 w 20000"/>
                <a:gd name="T11" fmla="*/ 10 h 20000"/>
                <a:gd name="T12" fmla="*/ 67 w 20000"/>
                <a:gd name="T13" fmla="*/ 10 h 20000"/>
                <a:gd name="T14" fmla="*/ 71 w 20000"/>
                <a:gd name="T15" fmla="*/ 8 h 20000"/>
                <a:gd name="T16" fmla="*/ 79 w 20000"/>
                <a:gd name="T17" fmla="*/ 10 h 20000"/>
                <a:gd name="T18" fmla="*/ 90 w 20000"/>
                <a:gd name="T19" fmla="*/ 14 h 20000"/>
                <a:gd name="T20" fmla="*/ 94 w 20000"/>
                <a:gd name="T21" fmla="*/ 16 h 20000"/>
                <a:gd name="T22" fmla="*/ 87 w 20000"/>
                <a:gd name="T23" fmla="*/ 35 h 20000"/>
                <a:gd name="T24" fmla="*/ 79 w 20000"/>
                <a:gd name="T25" fmla="*/ 35 h 20000"/>
                <a:gd name="T26" fmla="*/ 77 w 20000"/>
                <a:gd name="T27" fmla="*/ 31 h 20000"/>
                <a:gd name="T28" fmla="*/ 67 w 20000"/>
                <a:gd name="T29" fmla="*/ 31 h 20000"/>
                <a:gd name="T30" fmla="*/ 63 w 20000"/>
                <a:gd name="T31" fmla="*/ 31 h 20000"/>
                <a:gd name="T32" fmla="*/ 50 w 20000"/>
                <a:gd name="T33" fmla="*/ 37 h 20000"/>
                <a:gd name="T34" fmla="*/ 46 w 20000"/>
                <a:gd name="T35" fmla="*/ 37 h 20000"/>
                <a:gd name="T36" fmla="*/ 34 w 20000"/>
                <a:gd name="T37" fmla="*/ 43 h 20000"/>
                <a:gd name="T38" fmla="*/ 23 w 20000"/>
                <a:gd name="T39" fmla="*/ 52 h 20000"/>
                <a:gd name="T40" fmla="*/ 8 w 20000"/>
                <a:gd name="T41" fmla="*/ 47 h 20000"/>
                <a:gd name="T42" fmla="*/ 6 w 20000"/>
                <a:gd name="T43" fmla="*/ 43 h 20000"/>
                <a:gd name="T44" fmla="*/ 0 w 20000"/>
                <a:gd name="T45" fmla="*/ 37 h 20000"/>
                <a:gd name="T46" fmla="*/ 0 w 20000"/>
                <a:gd name="T47" fmla="*/ 27 h 20000"/>
                <a:gd name="T48" fmla="*/ 27 w 20000"/>
                <a:gd name="T49" fmla="*/ 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5812" y="0"/>
                  </a:moveTo>
                  <a:lnTo>
                    <a:pt x="7521" y="3077"/>
                  </a:lnTo>
                  <a:lnTo>
                    <a:pt x="9316" y="1538"/>
                  </a:lnTo>
                  <a:lnTo>
                    <a:pt x="9829" y="4000"/>
                  </a:lnTo>
                  <a:lnTo>
                    <a:pt x="10684" y="5538"/>
                  </a:lnTo>
                  <a:lnTo>
                    <a:pt x="12821" y="4000"/>
                  </a:lnTo>
                  <a:lnTo>
                    <a:pt x="14188" y="4000"/>
                  </a:lnTo>
                  <a:lnTo>
                    <a:pt x="15043" y="3077"/>
                  </a:lnTo>
                  <a:lnTo>
                    <a:pt x="16838" y="4000"/>
                  </a:lnTo>
                  <a:lnTo>
                    <a:pt x="19060" y="5538"/>
                  </a:lnTo>
                  <a:lnTo>
                    <a:pt x="19915" y="6308"/>
                  </a:lnTo>
                  <a:lnTo>
                    <a:pt x="18547" y="13538"/>
                  </a:lnTo>
                  <a:lnTo>
                    <a:pt x="16838" y="13538"/>
                  </a:lnTo>
                  <a:lnTo>
                    <a:pt x="16410" y="11846"/>
                  </a:lnTo>
                  <a:lnTo>
                    <a:pt x="14188" y="11846"/>
                  </a:lnTo>
                  <a:lnTo>
                    <a:pt x="13333" y="11846"/>
                  </a:lnTo>
                  <a:lnTo>
                    <a:pt x="10684" y="14154"/>
                  </a:lnTo>
                  <a:lnTo>
                    <a:pt x="9829" y="14154"/>
                  </a:lnTo>
                  <a:lnTo>
                    <a:pt x="7179" y="16615"/>
                  </a:lnTo>
                  <a:lnTo>
                    <a:pt x="4872" y="19846"/>
                  </a:lnTo>
                  <a:lnTo>
                    <a:pt x="1795" y="18154"/>
                  </a:lnTo>
                  <a:lnTo>
                    <a:pt x="1368" y="16615"/>
                  </a:lnTo>
                  <a:lnTo>
                    <a:pt x="0" y="14154"/>
                  </a:lnTo>
                  <a:lnTo>
                    <a:pt x="0" y="10308"/>
                  </a:lnTo>
                  <a:lnTo>
                    <a:pt x="5812"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6" name="Freeform 80">
              <a:extLst>
                <a:ext uri="{FF2B5EF4-FFF2-40B4-BE49-F238E27FC236}">
                  <a16:creationId xmlns:a16="http://schemas.microsoft.com/office/drawing/2014/main" id="{F0A9700C-2CCF-404A-AE3D-259538CE843F}"/>
                </a:ext>
              </a:extLst>
            </p:cNvPr>
            <p:cNvSpPr>
              <a:spLocks/>
            </p:cNvSpPr>
            <p:nvPr/>
          </p:nvSpPr>
          <p:spPr bwMode="auto">
            <a:xfrm>
              <a:off x="3224" y="1888"/>
              <a:ext cx="106" cy="58"/>
            </a:xfrm>
            <a:custGeom>
              <a:avLst/>
              <a:gdLst>
                <a:gd name="T0" fmla="*/ 37 w 20000"/>
                <a:gd name="T1" fmla="*/ 0 h 20000"/>
                <a:gd name="T2" fmla="*/ 43 w 20000"/>
                <a:gd name="T3" fmla="*/ 0 h 20000"/>
                <a:gd name="T4" fmla="*/ 48 w 20000"/>
                <a:gd name="T5" fmla="*/ 0 h 20000"/>
                <a:gd name="T6" fmla="*/ 54 w 20000"/>
                <a:gd name="T7" fmla="*/ 0 h 20000"/>
                <a:gd name="T8" fmla="*/ 54 w 20000"/>
                <a:gd name="T9" fmla="*/ 4 h 20000"/>
                <a:gd name="T10" fmla="*/ 64 w 20000"/>
                <a:gd name="T11" fmla="*/ 8 h 20000"/>
                <a:gd name="T12" fmla="*/ 68 w 20000"/>
                <a:gd name="T13" fmla="*/ 8 h 20000"/>
                <a:gd name="T14" fmla="*/ 68 w 20000"/>
                <a:gd name="T15" fmla="*/ 11 h 20000"/>
                <a:gd name="T16" fmla="*/ 68 w 20000"/>
                <a:gd name="T17" fmla="*/ 15 h 20000"/>
                <a:gd name="T18" fmla="*/ 74 w 20000"/>
                <a:gd name="T19" fmla="*/ 19 h 20000"/>
                <a:gd name="T20" fmla="*/ 78 w 20000"/>
                <a:gd name="T21" fmla="*/ 19 h 20000"/>
                <a:gd name="T22" fmla="*/ 85 w 20000"/>
                <a:gd name="T23" fmla="*/ 15 h 20000"/>
                <a:gd name="T24" fmla="*/ 91 w 20000"/>
                <a:gd name="T25" fmla="*/ 19 h 20000"/>
                <a:gd name="T26" fmla="*/ 91 w 20000"/>
                <a:gd name="T27" fmla="*/ 21 h 20000"/>
                <a:gd name="T28" fmla="*/ 106 w 20000"/>
                <a:gd name="T29" fmla="*/ 25 h 20000"/>
                <a:gd name="T30" fmla="*/ 106 w 20000"/>
                <a:gd name="T31" fmla="*/ 27 h 20000"/>
                <a:gd name="T32" fmla="*/ 78 w 20000"/>
                <a:gd name="T33" fmla="*/ 54 h 20000"/>
                <a:gd name="T34" fmla="*/ 62 w 20000"/>
                <a:gd name="T35" fmla="*/ 51 h 20000"/>
                <a:gd name="T36" fmla="*/ 52 w 20000"/>
                <a:gd name="T37" fmla="*/ 47 h 20000"/>
                <a:gd name="T38" fmla="*/ 43 w 20000"/>
                <a:gd name="T39" fmla="*/ 58 h 20000"/>
                <a:gd name="T40" fmla="*/ 37 w 20000"/>
                <a:gd name="T41" fmla="*/ 58 h 20000"/>
                <a:gd name="T42" fmla="*/ 27 w 20000"/>
                <a:gd name="T43" fmla="*/ 54 h 20000"/>
                <a:gd name="T44" fmla="*/ 27 w 20000"/>
                <a:gd name="T45" fmla="*/ 51 h 20000"/>
                <a:gd name="T46" fmla="*/ 20 w 20000"/>
                <a:gd name="T47" fmla="*/ 43 h 20000"/>
                <a:gd name="T48" fmla="*/ 19 w 20000"/>
                <a:gd name="T49" fmla="*/ 41 h 20000"/>
                <a:gd name="T50" fmla="*/ 8 w 20000"/>
                <a:gd name="T51" fmla="*/ 35 h 20000"/>
                <a:gd name="T52" fmla="*/ 8 w 20000"/>
                <a:gd name="T53" fmla="*/ 27 h 20000"/>
                <a:gd name="T54" fmla="*/ 0 w 20000"/>
                <a:gd name="T55" fmla="*/ 25 h 20000"/>
                <a:gd name="T56" fmla="*/ 0 w 20000"/>
                <a:gd name="T57" fmla="*/ 19 h 20000"/>
                <a:gd name="T58" fmla="*/ 0 w 20000"/>
                <a:gd name="T59" fmla="*/ 15 h 20000"/>
                <a:gd name="T60" fmla="*/ 4 w 20000"/>
                <a:gd name="T61" fmla="*/ 19 h 20000"/>
                <a:gd name="T62" fmla="*/ 35 w 20000"/>
                <a:gd name="T63" fmla="*/ 4 h 20000"/>
                <a:gd name="T64" fmla="*/ 37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6943" y="0"/>
                  </a:moveTo>
                  <a:lnTo>
                    <a:pt x="8151" y="0"/>
                  </a:lnTo>
                  <a:lnTo>
                    <a:pt x="8981" y="0"/>
                  </a:lnTo>
                  <a:lnTo>
                    <a:pt x="10189" y="0"/>
                  </a:lnTo>
                  <a:lnTo>
                    <a:pt x="10189" y="1507"/>
                  </a:lnTo>
                  <a:lnTo>
                    <a:pt x="12075" y="2877"/>
                  </a:lnTo>
                  <a:lnTo>
                    <a:pt x="12830" y="2877"/>
                  </a:lnTo>
                  <a:lnTo>
                    <a:pt x="12830" y="3699"/>
                  </a:lnTo>
                  <a:lnTo>
                    <a:pt x="12830" y="5068"/>
                  </a:lnTo>
                  <a:lnTo>
                    <a:pt x="14038" y="6438"/>
                  </a:lnTo>
                  <a:lnTo>
                    <a:pt x="14792" y="6438"/>
                  </a:lnTo>
                  <a:lnTo>
                    <a:pt x="16000" y="5068"/>
                  </a:lnTo>
                  <a:lnTo>
                    <a:pt x="17132" y="6438"/>
                  </a:lnTo>
                  <a:lnTo>
                    <a:pt x="17132" y="7123"/>
                  </a:lnTo>
                  <a:lnTo>
                    <a:pt x="19925" y="8493"/>
                  </a:lnTo>
                  <a:lnTo>
                    <a:pt x="19925" y="9315"/>
                  </a:lnTo>
                  <a:lnTo>
                    <a:pt x="14792" y="18493"/>
                  </a:lnTo>
                  <a:lnTo>
                    <a:pt x="11698" y="17671"/>
                  </a:lnTo>
                  <a:lnTo>
                    <a:pt x="9736" y="16301"/>
                  </a:lnTo>
                  <a:lnTo>
                    <a:pt x="8151" y="19863"/>
                  </a:lnTo>
                  <a:lnTo>
                    <a:pt x="6943" y="19863"/>
                  </a:lnTo>
                  <a:lnTo>
                    <a:pt x="5057" y="18493"/>
                  </a:lnTo>
                  <a:lnTo>
                    <a:pt x="5057" y="17671"/>
                  </a:lnTo>
                  <a:lnTo>
                    <a:pt x="3849" y="14932"/>
                  </a:lnTo>
                  <a:lnTo>
                    <a:pt x="3547" y="14247"/>
                  </a:lnTo>
                  <a:lnTo>
                    <a:pt x="1509" y="12055"/>
                  </a:lnTo>
                  <a:lnTo>
                    <a:pt x="1509" y="9315"/>
                  </a:lnTo>
                  <a:lnTo>
                    <a:pt x="0" y="8493"/>
                  </a:lnTo>
                  <a:lnTo>
                    <a:pt x="0" y="6438"/>
                  </a:lnTo>
                  <a:lnTo>
                    <a:pt x="0" y="5068"/>
                  </a:lnTo>
                  <a:lnTo>
                    <a:pt x="755" y="6438"/>
                  </a:lnTo>
                  <a:lnTo>
                    <a:pt x="6642" y="1507"/>
                  </a:lnTo>
                  <a:lnTo>
                    <a:pt x="6943"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7" name="Freeform 81">
              <a:extLst>
                <a:ext uri="{FF2B5EF4-FFF2-40B4-BE49-F238E27FC236}">
                  <a16:creationId xmlns:a16="http://schemas.microsoft.com/office/drawing/2014/main" id="{F3145023-0C2D-441E-AEC4-EC0291B325F0}"/>
                </a:ext>
              </a:extLst>
            </p:cNvPr>
            <p:cNvSpPr>
              <a:spLocks/>
            </p:cNvSpPr>
            <p:nvPr/>
          </p:nvSpPr>
          <p:spPr bwMode="auto">
            <a:xfrm>
              <a:off x="4069" y="2149"/>
              <a:ext cx="234" cy="195"/>
            </a:xfrm>
            <a:custGeom>
              <a:avLst/>
              <a:gdLst>
                <a:gd name="T0" fmla="*/ 169 w 20000"/>
                <a:gd name="T1" fmla="*/ 8 h 20000"/>
                <a:gd name="T2" fmla="*/ 180 w 20000"/>
                <a:gd name="T3" fmla="*/ 42 h 20000"/>
                <a:gd name="T4" fmla="*/ 200 w 20000"/>
                <a:gd name="T5" fmla="*/ 27 h 20000"/>
                <a:gd name="T6" fmla="*/ 223 w 20000"/>
                <a:gd name="T7" fmla="*/ 25 h 20000"/>
                <a:gd name="T8" fmla="*/ 234 w 20000"/>
                <a:gd name="T9" fmla="*/ 27 h 20000"/>
                <a:gd name="T10" fmla="*/ 230 w 20000"/>
                <a:gd name="T11" fmla="*/ 31 h 20000"/>
                <a:gd name="T12" fmla="*/ 207 w 20000"/>
                <a:gd name="T13" fmla="*/ 35 h 20000"/>
                <a:gd name="T14" fmla="*/ 186 w 20000"/>
                <a:gd name="T15" fmla="*/ 44 h 20000"/>
                <a:gd name="T16" fmla="*/ 186 w 20000"/>
                <a:gd name="T17" fmla="*/ 68 h 20000"/>
                <a:gd name="T18" fmla="*/ 180 w 20000"/>
                <a:gd name="T19" fmla="*/ 87 h 20000"/>
                <a:gd name="T20" fmla="*/ 169 w 20000"/>
                <a:gd name="T21" fmla="*/ 97 h 20000"/>
                <a:gd name="T22" fmla="*/ 168 w 20000"/>
                <a:gd name="T23" fmla="*/ 105 h 20000"/>
                <a:gd name="T24" fmla="*/ 159 w 20000"/>
                <a:gd name="T25" fmla="*/ 118 h 20000"/>
                <a:gd name="T26" fmla="*/ 157 w 20000"/>
                <a:gd name="T27" fmla="*/ 134 h 20000"/>
                <a:gd name="T28" fmla="*/ 153 w 20000"/>
                <a:gd name="T29" fmla="*/ 151 h 20000"/>
                <a:gd name="T30" fmla="*/ 143 w 20000"/>
                <a:gd name="T31" fmla="*/ 149 h 20000"/>
                <a:gd name="T32" fmla="*/ 133 w 20000"/>
                <a:gd name="T33" fmla="*/ 149 h 20000"/>
                <a:gd name="T34" fmla="*/ 120 w 20000"/>
                <a:gd name="T35" fmla="*/ 155 h 20000"/>
                <a:gd name="T36" fmla="*/ 114 w 20000"/>
                <a:gd name="T37" fmla="*/ 157 h 20000"/>
                <a:gd name="T38" fmla="*/ 110 w 20000"/>
                <a:gd name="T39" fmla="*/ 182 h 20000"/>
                <a:gd name="T40" fmla="*/ 73 w 20000"/>
                <a:gd name="T41" fmla="*/ 192 h 20000"/>
                <a:gd name="T42" fmla="*/ 56 w 20000"/>
                <a:gd name="T43" fmla="*/ 195 h 20000"/>
                <a:gd name="T44" fmla="*/ 19 w 20000"/>
                <a:gd name="T45" fmla="*/ 188 h 20000"/>
                <a:gd name="T46" fmla="*/ 29 w 20000"/>
                <a:gd name="T47" fmla="*/ 165 h 20000"/>
                <a:gd name="T48" fmla="*/ 11 w 20000"/>
                <a:gd name="T49" fmla="*/ 151 h 20000"/>
                <a:gd name="T50" fmla="*/ 2 w 20000"/>
                <a:gd name="T51" fmla="*/ 118 h 20000"/>
                <a:gd name="T52" fmla="*/ 2 w 20000"/>
                <a:gd name="T53" fmla="*/ 108 h 20000"/>
                <a:gd name="T54" fmla="*/ 6 w 20000"/>
                <a:gd name="T55" fmla="*/ 95 h 20000"/>
                <a:gd name="T56" fmla="*/ 6 w 20000"/>
                <a:gd name="T57" fmla="*/ 79 h 20000"/>
                <a:gd name="T58" fmla="*/ 27 w 20000"/>
                <a:gd name="T59" fmla="*/ 70 h 20000"/>
                <a:gd name="T60" fmla="*/ 44 w 20000"/>
                <a:gd name="T61" fmla="*/ 64 h 20000"/>
                <a:gd name="T62" fmla="*/ 66 w 20000"/>
                <a:gd name="T63" fmla="*/ 48 h 20000"/>
                <a:gd name="T64" fmla="*/ 79 w 20000"/>
                <a:gd name="T65" fmla="*/ 27 h 20000"/>
                <a:gd name="T66" fmla="*/ 116 w 20000"/>
                <a:gd name="T67" fmla="*/ 38 h 20000"/>
                <a:gd name="T68" fmla="*/ 137 w 20000"/>
                <a:gd name="T69" fmla="*/ 31 h 20000"/>
                <a:gd name="T70" fmla="*/ 157 w 20000"/>
                <a:gd name="T71" fmla="*/ 19 h 20000"/>
                <a:gd name="T72" fmla="*/ 159 w 20000"/>
                <a:gd name="T73" fmla="*/ 0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13618" y="0"/>
                  </a:moveTo>
                  <a:lnTo>
                    <a:pt x="14471" y="861"/>
                  </a:lnTo>
                  <a:lnTo>
                    <a:pt x="14881" y="1066"/>
                  </a:lnTo>
                  <a:lnTo>
                    <a:pt x="15358" y="4262"/>
                  </a:lnTo>
                  <a:lnTo>
                    <a:pt x="16280" y="3607"/>
                  </a:lnTo>
                  <a:lnTo>
                    <a:pt x="17133" y="2787"/>
                  </a:lnTo>
                  <a:lnTo>
                    <a:pt x="18225" y="2131"/>
                  </a:lnTo>
                  <a:lnTo>
                    <a:pt x="19078" y="2541"/>
                  </a:lnTo>
                  <a:lnTo>
                    <a:pt x="19420" y="2541"/>
                  </a:lnTo>
                  <a:lnTo>
                    <a:pt x="19966" y="2787"/>
                  </a:lnTo>
                  <a:lnTo>
                    <a:pt x="19420" y="2787"/>
                  </a:lnTo>
                  <a:lnTo>
                    <a:pt x="19625" y="3197"/>
                  </a:lnTo>
                  <a:lnTo>
                    <a:pt x="19966" y="3607"/>
                  </a:lnTo>
                  <a:lnTo>
                    <a:pt x="17679" y="3607"/>
                  </a:lnTo>
                  <a:lnTo>
                    <a:pt x="16792" y="3852"/>
                  </a:lnTo>
                  <a:lnTo>
                    <a:pt x="15904" y="4467"/>
                  </a:lnTo>
                  <a:lnTo>
                    <a:pt x="15734" y="5287"/>
                  </a:lnTo>
                  <a:lnTo>
                    <a:pt x="15904" y="6967"/>
                  </a:lnTo>
                  <a:lnTo>
                    <a:pt x="15734" y="8279"/>
                  </a:lnTo>
                  <a:lnTo>
                    <a:pt x="15358" y="8893"/>
                  </a:lnTo>
                  <a:lnTo>
                    <a:pt x="15734" y="9959"/>
                  </a:lnTo>
                  <a:lnTo>
                    <a:pt x="14471" y="9959"/>
                  </a:lnTo>
                  <a:lnTo>
                    <a:pt x="13959" y="9959"/>
                  </a:lnTo>
                  <a:lnTo>
                    <a:pt x="14334" y="10820"/>
                  </a:lnTo>
                  <a:lnTo>
                    <a:pt x="14471" y="11475"/>
                  </a:lnTo>
                  <a:lnTo>
                    <a:pt x="13618" y="12090"/>
                  </a:lnTo>
                  <a:lnTo>
                    <a:pt x="13618" y="13156"/>
                  </a:lnTo>
                  <a:lnTo>
                    <a:pt x="13413" y="13770"/>
                  </a:lnTo>
                  <a:lnTo>
                    <a:pt x="13618" y="14836"/>
                  </a:lnTo>
                  <a:lnTo>
                    <a:pt x="13072" y="15492"/>
                  </a:lnTo>
                  <a:lnTo>
                    <a:pt x="12560" y="15287"/>
                  </a:lnTo>
                  <a:lnTo>
                    <a:pt x="12218" y="15287"/>
                  </a:lnTo>
                  <a:lnTo>
                    <a:pt x="11672" y="14836"/>
                  </a:lnTo>
                  <a:lnTo>
                    <a:pt x="11331" y="15287"/>
                  </a:lnTo>
                  <a:lnTo>
                    <a:pt x="11126" y="15902"/>
                  </a:lnTo>
                  <a:lnTo>
                    <a:pt x="10273" y="15902"/>
                  </a:lnTo>
                  <a:lnTo>
                    <a:pt x="9898" y="15902"/>
                  </a:lnTo>
                  <a:lnTo>
                    <a:pt x="9727" y="16107"/>
                  </a:lnTo>
                  <a:lnTo>
                    <a:pt x="9386" y="16516"/>
                  </a:lnTo>
                  <a:lnTo>
                    <a:pt x="9386" y="18689"/>
                  </a:lnTo>
                  <a:lnTo>
                    <a:pt x="7611" y="19303"/>
                  </a:lnTo>
                  <a:lnTo>
                    <a:pt x="6212" y="19713"/>
                  </a:lnTo>
                  <a:lnTo>
                    <a:pt x="5666" y="19959"/>
                  </a:lnTo>
                  <a:lnTo>
                    <a:pt x="4778" y="19959"/>
                  </a:lnTo>
                  <a:lnTo>
                    <a:pt x="3720" y="19959"/>
                  </a:lnTo>
                  <a:lnTo>
                    <a:pt x="1604" y="19303"/>
                  </a:lnTo>
                  <a:lnTo>
                    <a:pt x="1945" y="17828"/>
                  </a:lnTo>
                  <a:lnTo>
                    <a:pt x="2457" y="16967"/>
                  </a:lnTo>
                  <a:lnTo>
                    <a:pt x="2321" y="15902"/>
                  </a:lnTo>
                  <a:lnTo>
                    <a:pt x="922" y="15492"/>
                  </a:lnTo>
                  <a:lnTo>
                    <a:pt x="922" y="13770"/>
                  </a:lnTo>
                  <a:lnTo>
                    <a:pt x="205" y="12090"/>
                  </a:lnTo>
                  <a:lnTo>
                    <a:pt x="546" y="11475"/>
                  </a:lnTo>
                  <a:lnTo>
                    <a:pt x="205" y="11066"/>
                  </a:lnTo>
                  <a:lnTo>
                    <a:pt x="0" y="9959"/>
                  </a:lnTo>
                  <a:lnTo>
                    <a:pt x="546" y="9754"/>
                  </a:lnTo>
                  <a:lnTo>
                    <a:pt x="205" y="9344"/>
                  </a:lnTo>
                  <a:lnTo>
                    <a:pt x="546" y="8074"/>
                  </a:lnTo>
                  <a:lnTo>
                    <a:pt x="546" y="6557"/>
                  </a:lnTo>
                  <a:lnTo>
                    <a:pt x="2321" y="7213"/>
                  </a:lnTo>
                  <a:lnTo>
                    <a:pt x="2321" y="8074"/>
                  </a:lnTo>
                  <a:lnTo>
                    <a:pt x="3720" y="6557"/>
                  </a:lnTo>
                  <a:lnTo>
                    <a:pt x="3379" y="6393"/>
                  </a:lnTo>
                  <a:lnTo>
                    <a:pt x="5666" y="4877"/>
                  </a:lnTo>
                  <a:lnTo>
                    <a:pt x="5666" y="3197"/>
                  </a:lnTo>
                  <a:lnTo>
                    <a:pt x="6724" y="2787"/>
                  </a:lnTo>
                  <a:lnTo>
                    <a:pt x="7952" y="3197"/>
                  </a:lnTo>
                  <a:lnTo>
                    <a:pt x="9898" y="3852"/>
                  </a:lnTo>
                  <a:lnTo>
                    <a:pt x="11331" y="2787"/>
                  </a:lnTo>
                  <a:lnTo>
                    <a:pt x="11672" y="3197"/>
                  </a:lnTo>
                  <a:lnTo>
                    <a:pt x="12014" y="2541"/>
                  </a:lnTo>
                  <a:lnTo>
                    <a:pt x="13413" y="1926"/>
                  </a:lnTo>
                  <a:lnTo>
                    <a:pt x="13072" y="1516"/>
                  </a:lnTo>
                  <a:lnTo>
                    <a:pt x="13618"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8" name="Freeform 82">
              <a:extLst>
                <a:ext uri="{FF2B5EF4-FFF2-40B4-BE49-F238E27FC236}">
                  <a16:creationId xmlns:a16="http://schemas.microsoft.com/office/drawing/2014/main" id="{A573C51A-E07A-4C5B-81CE-E9A602EAF4C1}"/>
                </a:ext>
              </a:extLst>
            </p:cNvPr>
            <p:cNvSpPr>
              <a:spLocks/>
            </p:cNvSpPr>
            <p:nvPr/>
          </p:nvSpPr>
          <p:spPr bwMode="auto">
            <a:xfrm>
              <a:off x="4570" y="2393"/>
              <a:ext cx="88" cy="108"/>
            </a:xfrm>
            <a:custGeom>
              <a:avLst/>
              <a:gdLst>
                <a:gd name="T0" fmla="*/ 27 w 20000"/>
                <a:gd name="T1" fmla="*/ 96 h 20000"/>
                <a:gd name="T2" fmla="*/ 15 w 20000"/>
                <a:gd name="T3" fmla="*/ 58 h 20000"/>
                <a:gd name="T4" fmla="*/ 17 w 20000"/>
                <a:gd name="T5" fmla="*/ 48 h 20000"/>
                <a:gd name="T6" fmla="*/ 6 w 20000"/>
                <a:gd name="T7" fmla="*/ 44 h 20000"/>
                <a:gd name="T8" fmla="*/ 0 w 20000"/>
                <a:gd name="T9" fmla="*/ 38 h 20000"/>
                <a:gd name="T10" fmla="*/ 6 w 20000"/>
                <a:gd name="T11" fmla="*/ 35 h 20000"/>
                <a:gd name="T12" fmla="*/ 6 w 20000"/>
                <a:gd name="T13" fmla="*/ 27 h 20000"/>
                <a:gd name="T14" fmla="*/ 17 w 20000"/>
                <a:gd name="T15" fmla="*/ 27 h 20000"/>
                <a:gd name="T16" fmla="*/ 10 w 20000"/>
                <a:gd name="T17" fmla="*/ 20 h 20000"/>
                <a:gd name="T18" fmla="*/ 6 w 20000"/>
                <a:gd name="T19" fmla="*/ 20 h 20000"/>
                <a:gd name="T20" fmla="*/ 0 w 20000"/>
                <a:gd name="T21" fmla="*/ 15 h 20000"/>
                <a:gd name="T22" fmla="*/ 4 w 20000"/>
                <a:gd name="T23" fmla="*/ 0 h 20000"/>
                <a:gd name="T24" fmla="*/ 10 w 20000"/>
                <a:gd name="T25" fmla="*/ 0 h 20000"/>
                <a:gd name="T26" fmla="*/ 21 w 20000"/>
                <a:gd name="T27" fmla="*/ 8 h 20000"/>
                <a:gd name="T28" fmla="*/ 31 w 20000"/>
                <a:gd name="T29" fmla="*/ 15 h 20000"/>
                <a:gd name="T30" fmla="*/ 33 w 20000"/>
                <a:gd name="T31" fmla="*/ 25 h 20000"/>
                <a:gd name="T32" fmla="*/ 31 w 20000"/>
                <a:gd name="T33" fmla="*/ 27 h 20000"/>
                <a:gd name="T34" fmla="*/ 71 w 20000"/>
                <a:gd name="T35" fmla="*/ 25 h 20000"/>
                <a:gd name="T36" fmla="*/ 75 w 20000"/>
                <a:gd name="T37" fmla="*/ 31 h 20000"/>
                <a:gd name="T38" fmla="*/ 71 w 20000"/>
                <a:gd name="T39" fmla="*/ 35 h 20000"/>
                <a:gd name="T40" fmla="*/ 71 w 20000"/>
                <a:gd name="T41" fmla="*/ 42 h 20000"/>
                <a:gd name="T42" fmla="*/ 60 w 20000"/>
                <a:gd name="T43" fmla="*/ 44 h 20000"/>
                <a:gd name="T44" fmla="*/ 59 w 20000"/>
                <a:gd name="T45" fmla="*/ 52 h 20000"/>
                <a:gd name="T46" fmla="*/ 54 w 20000"/>
                <a:gd name="T47" fmla="*/ 54 h 20000"/>
                <a:gd name="T48" fmla="*/ 59 w 20000"/>
                <a:gd name="T49" fmla="*/ 68 h 20000"/>
                <a:gd name="T50" fmla="*/ 60 w 20000"/>
                <a:gd name="T51" fmla="*/ 68 h 20000"/>
                <a:gd name="T52" fmla="*/ 65 w 20000"/>
                <a:gd name="T53" fmla="*/ 70 h 20000"/>
                <a:gd name="T54" fmla="*/ 67 w 20000"/>
                <a:gd name="T55" fmla="*/ 70 h 20000"/>
                <a:gd name="T56" fmla="*/ 75 w 20000"/>
                <a:gd name="T57" fmla="*/ 62 h 20000"/>
                <a:gd name="T58" fmla="*/ 75 w 20000"/>
                <a:gd name="T59" fmla="*/ 70 h 20000"/>
                <a:gd name="T60" fmla="*/ 81 w 20000"/>
                <a:gd name="T61" fmla="*/ 78 h 20000"/>
                <a:gd name="T62" fmla="*/ 85 w 20000"/>
                <a:gd name="T63" fmla="*/ 87 h 20000"/>
                <a:gd name="T64" fmla="*/ 88 w 20000"/>
                <a:gd name="T65" fmla="*/ 108 h 20000"/>
                <a:gd name="T66" fmla="*/ 81 w 20000"/>
                <a:gd name="T67" fmla="*/ 106 h 20000"/>
                <a:gd name="T68" fmla="*/ 77 w 20000"/>
                <a:gd name="T69" fmla="*/ 108 h 20000"/>
                <a:gd name="T70" fmla="*/ 75 w 20000"/>
                <a:gd name="T71" fmla="*/ 97 h 20000"/>
                <a:gd name="T72" fmla="*/ 71 w 20000"/>
                <a:gd name="T73" fmla="*/ 85 h 20000"/>
                <a:gd name="T74" fmla="*/ 60 w 20000"/>
                <a:gd name="T75" fmla="*/ 74 h 20000"/>
                <a:gd name="T76" fmla="*/ 50 w 20000"/>
                <a:gd name="T77" fmla="*/ 70 h 20000"/>
                <a:gd name="T78" fmla="*/ 48 w 20000"/>
                <a:gd name="T79" fmla="*/ 62 h 20000"/>
                <a:gd name="T80" fmla="*/ 37 w 20000"/>
                <a:gd name="T81" fmla="*/ 58 h 20000"/>
                <a:gd name="T82" fmla="*/ 37 w 20000"/>
                <a:gd name="T83" fmla="*/ 64 h 20000"/>
                <a:gd name="T84" fmla="*/ 44 w 20000"/>
                <a:gd name="T85" fmla="*/ 64 h 20000"/>
                <a:gd name="T86" fmla="*/ 48 w 20000"/>
                <a:gd name="T87" fmla="*/ 74 h 20000"/>
                <a:gd name="T88" fmla="*/ 44 w 20000"/>
                <a:gd name="T89" fmla="*/ 78 h 20000"/>
                <a:gd name="T90" fmla="*/ 48 w 20000"/>
                <a:gd name="T91" fmla="*/ 85 h 20000"/>
                <a:gd name="T92" fmla="*/ 44 w 20000"/>
                <a:gd name="T93" fmla="*/ 96 h 20000"/>
                <a:gd name="T94" fmla="*/ 37 w 20000"/>
                <a:gd name="T95" fmla="*/ 87 h 20000"/>
                <a:gd name="T96" fmla="*/ 37 w 20000"/>
                <a:gd name="T97" fmla="*/ 85 h 20000"/>
                <a:gd name="T98" fmla="*/ 33 w 20000"/>
                <a:gd name="T99" fmla="*/ 87 h 20000"/>
                <a:gd name="T100" fmla="*/ 37 w 20000"/>
                <a:gd name="T101" fmla="*/ 96 h 20000"/>
                <a:gd name="T102" fmla="*/ 31 w 20000"/>
                <a:gd name="T103" fmla="*/ 96 h 20000"/>
                <a:gd name="T104" fmla="*/ 27 w 20000"/>
                <a:gd name="T105" fmla="*/ 96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6147" y="17704"/>
                  </a:moveTo>
                  <a:lnTo>
                    <a:pt x="3303" y="10741"/>
                  </a:lnTo>
                  <a:lnTo>
                    <a:pt x="3761" y="8815"/>
                  </a:lnTo>
                  <a:lnTo>
                    <a:pt x="1284" y="8074"/>
                  </a:lnTo>
                  <a:lnTo>
                    <a:pt x="0" y="6963"/>
                  </a:lnTo>
                  <a:lnTo>
                    <a:pt x="1284" y="6519"/>
                  </a:lnTo>
                  <a:lnTo>
                    <a:pt x="1284" y="4963"/>
                  </a:lnTo>
                  <a:lnTo>
                    <a:pt x="3761" y="4963"/>
                  </a:lnTo>
                  <a:lnTo>
                    <a:pt x="2385" y="3778"/>
                  </a:lnTo>
                  <a:lnTo>
                    <a:pt x="1284" y="3778"/>
                  </a:lnTo>
                  <a:lnTo>
                    <a:pt x="0" y="2741"/>
                  </a:lnTo>
                  <a:lnTo>
                    <a:pt x="917" y="0"/>
                  </a:lnTo>
                  <a:lnTo>
                    <a:pt x="2385" y="0"/>
                  </a:lnTo>
                  <a:lnTo>
                    <a:pt x="4679" y="1556"/>
                  </a:lnTo>
                  <a:lnTo>
                    <a:pt x="7064" y="2741"/>
                  </a:lnTo>
                  <a:lnTo>
                    <a:pt x="7523" y="4593"/>
                  </a:lnTo>
                  <a:lnTo>
                    <a:pt x="7064" y="4963"/>
                  </a:lnTo>
                  <a:lnTo>
                    <a:pt x="16147" y="4593"/>
                  </a:lnTo>
                  <a:lnTo>
                    <a:pt x="17064" y="5778"/>
                  </a:lnTo>
                  <a:lnTo>
                    <a:pt x="16147" y="6519"/>
                  </a:lnTo>
                  <a:lnTo>
                    <a:pt x="16147" y="7704"/>
                  </a:lnTo>
                  <a:lnTo>
                    <a:pt x="13670" y="8074"/>
                  </a:lnTo>
                  <a:lnTo>
                    <a:pt x="13303" y="9556"/>
                  </a:lnTo>
                  <a:lnTo>
                    <a:pt x="12202" y="10000"/>
                  </a:lnTo>
                  <a:lnTo>
                    <a:pt x="13303" y="12667"/>
                  </a:lnTo>
                  <a:lnTo>
                    <a:pt x="13670" y="12667"/>
                  </a:lnTo>
                  <a:lnTo>
                    <a:pt x="14679" y="13037"/>
                  </a:lnTo>
                  <a:lnTo>
                    <a:pt x="15138" y="13037"/>
                  </a:lnTo>
                  <a:lnTo>
                    <a:pt x="17064" y="11481"/>
                  </a:lnTo>
                  <a:lnTo>
                    <a:pt x="17064" y="13037"/>
                  </a:lnTo>
                  <a:lnTo>
                    <a:pt x="18440" y="14519"/>
                  </a:lnTo>
                  <a:lnTo>
                    <a:pt x="19358" y="16148"/>
                  </a:lnTo>
                  <a:lnTo>
                    <a:pt x="19908" y="19926"/>
                  </a:lnTo>
                  <a:lnTo>
                    <a:pt x="18440" y="19556"/>
                  </a:lnTo>
                  <a:lnTo>
                    <a:pt x="17431" y="19926"/>
                  </a:lnTo>
                  <a:lnTo>
                    <a:pt x="17064" y="18000"/>
                  </a:lnTo>
                  <a:lnTo>
                    <a:pt x="16147" y="15704"/>
                  </a:lnTo>
                  <a:lnTo>
                    <a:pt x="13670" y="13778"/>
                  </a:lnTo>
                  <a:lnTo>
                    <a:pt x="11284" y="13037"/>
                  </a:lnTo>
                  <a:lnTo>
                    <a:pt x="10826" y="11481"/>
                  </a:lnTo>
                  <a:lnTo>
                    <a:pt x="8440" y="10741"/>
                  </a:lnTo>
                  <a:lnTo>
                    <a:pt x="8440" y="11926"/>
                  </a:lnTo>
                  <a:lnTo>
                    <a:pt x="9908" y="11926"/>
                  </a:lnTo>
                  <a:lnTo>
                    <a:pt x="10826" y="13778"/>
                  </a:lnTo>
                  <a:lnTo>
                    <a:pt x="9908" y="14519"/>
                  </a:lnTo>
                  <a:lnTo>
                    <a:pt x="10826" y="15704"/>
                  </a:lnTo>
                  <a:lnTo>
                    <a:pt x="9908" y="17704"/>
                  </a:lnTo>
                  <a:lnTo>
                    <a:pt x="8440" y="16148"/>
                  </a:lnTo>
                  <a:lnTo>
                    <a:pt x="8440" y="15704"/>
                  </a:lnTo>
                  <a:lnTo>
                    <a:pt x="7523" y="16148"/>
                  </a:lnTo>
                  <a:lnTo>
                    <a:pt x="8440" y="17704"/>
                  </a:lnTo>
                  <a:lnTo>
                    <a:pt x="7064" y="17704"/>
                  </a:lnTo>
                  <a:lnTo>
                    <a:pt x="6147" y="1770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69" name="Freeform 83">
              <a:extLst>
                <a:ext uri="{FF2B5EF4-FFF2-40B4-BE49-F238E27FC236}">
                  <a16:creationId xmlns:a16="http://schemas.microsoft.com/office/drawing/2014/main" id="{510F0664-A375-4B6F-992F-9F6B8F59459A}"/>
                </a:ext>
              </a:extLst>
            </p:cNvPr>
            <p:cNvSpPr>
              <a:spLocks/>
            </p:cNvSpPr>
            <p:nvPr/>
          </p:nvSpPr>
          <p:spPr bwMode="auto">
            <a:xfrm>
              <a:off x="4576" y="2360"/>
              <a:ext cx="59" cy="27"/>
            </a:xfrm>
            <a:custGeom>
              <a:avLst/>
              <a:gdLst>
                <a:gd name="T0" fmla="*/ 0 w 20000"/>
                <a:gd name="T1" fmla="*/ 14 h 20000"/>
                <a:gd name="T2" fmla="*/ 11 w 20000"/>
                <a:gd name="T3" fmla="*/ 10 h 20000"/>
                <a:gd name="T4" fmla="*/ 15 w 20000"/>
                <a:gd name="T5" fmla="*/ 0 h 20000"/>
                <a:gd name="T6" fmla="*/ 25 w 20000"/>
                <a:gd name="T7" fmla="*/ 4 h 20000"/>
                <a:gd name="T8" fmla="*/ 38 w 20000"/>
                <a:gd name="T9" fmla="*/ 4 h 20000"/>
                <a:gd name="T10" fmla="*/ 42 w 20000"/>
                <a:gd name="T11" fmla="*/ 0 h 20000"/>
                <a:gd name="T12" fmla="*/ 48 w 20000"/>
                <a:gd name="T13" fmla="*/ 6 h 20000"/>
                <a:gd name="T14" fmla="*/ 48 w 20000"/>
                <a:gd name="T15" fmla="*/ 14 h 20000"/>
                <a:gd name="T16" fmla="*/ 54 w 20000"/>
                <a:gd name="T17" fmla="*/ 16 h 20000"/>
                <a:gd name="T18" fmla="*/ 59 w 20000"/>
                <a:gd name="T19" fmla="*/ 27 h 20000"/>
                <a:gd name="T20" fmla="*/ 31 w 20000"/>
                <a:gd name="T21" fmla="*/ 27 h 20000"/>
                <a:gd name="T22" fmla="*/ 31 w 20000"/>
                <a:gd name="T23" fmla="*/ 24 h 20000"/>
                <a:gd name="T24" fmla="*/ 21 w 20000"/>
                <a:gd name="T25" fmla="*/ 27 h 20000"/>
                <a:gd name="T26" fmla="*/ 8 w 20000"/>
                <a:gd name="T27" fmla="*/ 24 h 20000"/>
                <a:gd name="T28" fmla="*/ 0 w 20000"/>
                <a:gd name="T29" fmla="*/ 20 h 20000"/>
                <a:gd name="T30" fmla="*/ 0 w 20000"/>
                <a:gd name="T31" fmla="*/ 14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0" y="10588"/>
                  </a:moveTo>
                  <a:lnTo>
                    <a:pt x="3673" y="7647"/>
                  </a:lnTo>
                  <a:lnTo>
                    <a:pt x="5034" y="0"/>
                  </a:lnTo>
                  <a:lnTo>
                    <a:pt x="8435" y="2941"/>
                  </a:lnTo>
                  <a:lnTo>
                    <a:pt x="12789" y="2941"/>
                  </a:lnTo>
                  <a:lnTo>
                    <a:pt x="14150" y="0"/>
                  </a:lnTo>
                  <a:lnTo>
                    <a:pt x="16190" y="4706"/>
                  </a:lnTo>
                  <a:lnTo>
                    <a:pt x="16190" y="10588"/>
                  </a:lnTo>
                  <a:lnTo>
                    <a:pt x="18367" y="12059"/>
                  </a:lnTo>
                  <a:lnTo>
                    <a:pt x="19864" y="19706"/>
                  </a:lnTo>
                  <a:lnTo>
                    <a:pt x="10612" y="19706"/>
                  </a:lnTo>
                  <a:lnTo>
                    <a:pt x="10612" y="17941"/>
                  </a:lnTo>
                  <a:lnTo>
                    <a:pt x="7075" y="19706"/>
                  </a:lnTo>
                  <a:lnTo>
                    <a:pt x="2857" y="17941"/>
                  </a:lnTo>
                  <a:lnTo>
                    <a:pt x="0" y="15000"/>
                  </a:lnTo>
                  <a:lnTo>
                    <a:pt x="0" y="1058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0" name="Freeform 84">
              <a:extLst>
                <a:ext uri="{FF2B5EF4-FFF2-40B4-BE49-F238E27FC236}">
                  <a16:creationId xmlns:a16="http://schemas.microsoft.com/office/drawing/2014/main" id="{B96BE4AC-C9A2-42F1-B9AE-E27280ECE69D}"/>
                </a:ext>
              </a:extLst>
            </p:cNvPr>
            <p:cNvSpPr>
              <a:spLocks/>
            </p:cNvSpPr>
            <p:nvPr/>
          </p:nvSpPr>
          <p:spPr bwMode="auto">
            <a:xfrm>
              <a:off x="4647" y="2354"/>
              <a:ext cx="162" cy="358"/>
            </a:xfrm>
            <a:custGeom>
              <a:avLst/>
              <a:gdLst>
                <a:gd name="T0" fmla="*/ 15 w 20000"/>
                <a:gd name="T1" fmla="*/ 126 h 20000"/>
                <a:gd name="T2" fmla="*/ 17 w 20000"/>
                <a:gd name="T3" fmla="*/ 107 h 20000"/>
                <a:gd name="T4" fmla="*/ 27 w 20000"/>
                <a:gd name="T5" fmla="*/ 91 h 20000"/>
                <a:gd name="T6" fmla="*/ 34 w 20000"/>
                <a:gd name="T7" fmla="*/ 66 h 20000"/>
                <a:gd name="T8" fmla="*/ 41 w 20000"/>
                <a:gd name="T9" fmla="*/ 54 h 20000"/>
                <a:gd name="T10" fmla="*/ 54 w 20000"/>
                <a:gd name="T11" fmla="*/ 27 h 20000"/>
                <a:gd name="T12" fmla="*/ 70 w 20000"/>
                <a:gd name="T13" fmla="*/ 27 h 20000"/>
                <a:gd name="T14" fmla="*/ 70 w 20000"/>
                <a:gd name="T15" fmla="*/ 12 h 20000"/>
                <a:gd name="T16" fmla="*/ 77 w 20000"/>
                <a:gd name="T17" fmla="*/ 6 h 20000"/>
                <a:gd name="T18" fmla="*/ 87 w 20000"/>
                <a:gd name="T19" fmla="*/ 0 h 20000"/>
                <a:gd name="T20" fmla="*/ 95 w 20000"/>
                <a:gd name="T21" fmla="*/ 16 h 20000"/>
                <a:gd name="T22" fmla="*/ 108 w 20000"/>
                <a:gd name="T23" fmla="*/ 50 h 20000"/>
                <a:gd name="T24" fmla="*/ 104 w 20000"/>
                <a:gd name="T25" fmla="*/ 60 h 20000"/>
                <a:gd name="T26" fmla="*/ 91 w 20000"/>
                <a:gd name="T27" fmla="*/ 66 h 20000"/>
                <a:gd name="T28" fmla="*/ 87 w 20000"/>
                <a:gd name="T29" fmla="*/ 74 h 20000"/>
                <a:gd name="T30" fmla="*/ 95 w 20000"/>
                <a:gd name="T31" fmla="*/ 91 h 20000"/>
                <a:gd name="T32" fmla="*/ 104 w 20000"/>
                <a:gd name="T33" fmla="*/ 87 h 20000"/>
                <a:gd name="T34" fmla="*/ 112 w 20000"/>
                <a:gd name="T35" fmla="*/ 91 h 20000"/>
                <a:gd name="T36" fmla="*/ 118 w 20000"/>
                <a:gd name="T37" fmla="*/ 107 h 20000"/>
                <a:gd name="T38" fmla="*/ 128 w 20000"/>
                <a:gd name="T39" fmla="*/ 117 h 20000"/>
                <a:gd name="T40" fmla="*/ 140 w 20000"/>
                <a:gd name="T41" fmla="*/ 130 h 20000"/>
                <a:gd name="T42" fmla="*/ 140 w 20000"/>
                <a:gd name="T43" fmla="*/ 136 h 20000"/>
                <a:gd name="T44" fmla="*/ 151 w 20000"/>
                <a:gd name="T45" fmla="*/ 141 h 20000"/>
                <a:gd name="T46" fmla="*/ 155 w 20000"/>
                <a:gd name="T47" fmla="*/ 145 h 20000"/>
                <a:gd name="T48" fmla="*/ 155 w 20000"/>
                <a:gd name="T49" fmla="*/ 151 h 20000"/>
                <a:gd name="T50" fmla="*/ 145 w 20000"/>
                <a:gd name="T51" fmla="*/ 157 h 20000"/>
                <a:gd name="T52" fmla="*/ 130 w 20000"/>
                <a:gd name="T53" fmla="*/ 167 h 20000"/>
                <a:gd name="T54" fmla="*/ 128 w 20000"/>
                <a:gd name="T55" fmla="*/ 169 h 20000"/>
                <a:gd name="T56" fmla="*/ 108 w 20000"/>
                <a:gd name="T57" fmla="*/ 178 h 20000"/>
                <a:gd name="T58" fmla="*/ 104 w 20000"/>
                <a:gd name="T59" fmla="*/ 194 h 20000"/>
                <a:gd name="T60" fmla="*/ 101 w 20000"/>
                <a:gd name="T61" fmla="*/ 200 h 20000"/>
                <a:gd name="T62" fmla="*/ 108 w 20000"/>
                <a:gd name="T63" fmla="*/ 207 h 20000"/>
                <a:gd name="T64" fmla="*/ 124 w 20000"/>
                <a:gd name="T65" fmla="*/ 233 h 20000"/>
                <a:gd name="T66" fmla="*/ 124 w 20000"/>
                <a:gd name="T67" fmla="*/ 248 h 20000"/>
                <a:gd name="T68" fmla="*/ 120 w 20000"/>
                <a:gd name="T69" fmla="*/ 265 h 20000"/>
                <a:gd name="T70" fmla="*/ 139 w 20000"/>
                <a:gd name="T71" fmla="*/ 291 h 20000"/>
                <a:gd name="T72" fmla="*/ 145 w 20000"/>
                <a:gd name="T73" fmla="*/ 320 h 20000"/>
                <a:gd name="T74" fmla="*/ 134 w 20000"/>
                <a:gd name="T75" fmla="*/ 347 h 20000"/>
                <a:gd name="T76" fmla="*/ 130 w 20000"/>
                <a:gd name="T77" fmla="*/ 358 h 20000"/>
                <a:gd name="T78" fmla="*/ 130 w 20000"/>
                <a:gd name="T79" fmla="*/ 341 h 20000"/>
                <a:gd name="T80" fmla="*/ 128 w 20000"/>
                <a:gd name="T81" fmla="*/ 324 h 20000"/>
                <a:gd name="T82" fmla="*/ 130 w 20000"/>
                <a:gd name="T83" fmla="*/ 304 h 20000"/>
                <a:gd name="T84" fmla="*/ 120 w 20000"/>
                <a:gd name="T85" fmla="*/ 291 h 20000"/>
                <a:gd name="T86" fmla="*/ 114 w 20000"/>
                <a:gd name="T87" fmla="*/ 275 h 20000"/>
                <a:gd name="T88" fmla="*/ 108 w 20000"/>
                <a:gd name="T89" fmla="*/ 244 h 20000"/>
                <a:gd name="T90" fmla="*/ 101 w 20000"/>
                <a:gd name="T91" fmla="*/ 233 h 20000"/>
                <a:gd name="T92" fmla="*/ 95 w 20000"/>
                <a:gd name="T93" fmla="*/ 221 h 20000"/>
                <a:gd name="T94" fmla="*/ 91 w 20000"/>
                <a:gd name="T95" fmla="*/ 233 h 20000"/>
                <a:gd name="T96" fmla="*/ 70 w 20000"/>
                <a:gd name="T97" fmla="*/ 248 h 20000"/>
                <a:gd name="T98" fmla="*/ 60 w 20000"/>
                <a:gd name="T99" fmla="*/ 248 h 20000"/>
                <a:gd name="T100" fmla="*/ 60 w 20000"/>
                <a:gd name="T101" fmla="*/ 248 h 20000"/>
                <a:gd name="T102" fmla="*/ 54 w 20000"/>
                <a:gd name="T103" fmla="*/ 244 h 20000"/>
                <a:gd name="T104" fmla="*/ 47 w 20000"/>
                <a:gd name="T105" fmla="*/ 227 h 20000"/>
                <a:gd name="T106" fmla="*/ 47 w 20000"/>
                <a:gd name="T107" fmla="*/ 200 h 20000"/>
                <a:gd name="T108" fmla="*/ 38 w 20000"/>
                <a:gd name="T109" fmla="*/ 190 h 20000"/>
                <a:gd name="T110" fmla="*/ 34 w 20000"/>
                <a:gd name="T111" fmla="*/ 184 h 20000"/>
                <a:gd name="T112" fmla="*/ 27 w 20000"/>
                <a:gd name="T113" fmla="*/ 174 h 20000"/>
                <a:gd name="T114" fmla="*/ 21 w 20000"/>
                <a:gd name="T115" fmla="*/ 163 h 20000"/>
                <a:gd name="T116" fmla="*/ 11 w 20000"/>
                <a:gd name="T117" fmla="*/ 161 h 20000"/>
                <a:gd name="T118" fmla="*/ 4 w 20000"/>
                <a:gd name="T119" fmla="*/ 145 h 20000"/>
                <a:gd name="T120" fmla="*/ 8 w 20000"/>
                <a:gd name="T121" fmla="*/ 126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1034" y="7031"/>
                  </a:moveTo>
                  <a:lnTo>
                    <a:pt x="1823" y="7031"/>
                  </a:lnTo>
                  <a:lnTo>
                    <a:pt x="1330" y="6116"/>
                  </a:lnTo>
                  <a:lnTo>
                    <a:pt x="2069" y="6004"/>
                  </a:lnTo>
                  <a:lnTo>
                    <a:pt x="2069" y="5067"/>
                  </a:lnTo>
                  <a:lnTo>
                    <a:pt x="3350" y="5067"/>
                  </a:lnTo>
                  <a:lnTo>
                    <a:pt x="4138" y="4286"/>
                  </a:lnTo>
                  <a:lnTo>
                    <a:pt x="4138" y="3683"/>
                  </a:lnTo>
                  <a:lnTo>
                    <a:pt x="4138" y="3326"/>
                  </a:lnTo>
                  <a:lnTo>
                    <a:pt x="5123" y="3013"/>
                  </a:lnTo>
                  <a:lnTo>
                    <a:pt x="5123" y="2188"/>
                  </a:lnTo>
                  <a:lnTo>
                    <a:pt x="6650" y="1496"/>
                  </a:lnTo>
                  <a:lnTo>
                    <a:pt x="8473" y="1272"/>
                  </a:lnTo>
                  <a:lnTo>
                    <a:pt x="8670" y="1496"/>
                  </a:lnTo>
                  <a:lnTo>
                    <a:pt x="9212" y="1272"/>
                  </a:lnTo>
                  <a:lnTo>
                    <a:pt x="8670" y="692"/>
                  </a:lnTo>
                  <a:lnTo>
                    <a:pt x="9212" y="357"/>
                  </a:lnTo>
                  <a:lnTo>
                    <a:pt x="9458" y="357"/>
                  </a:lnTo>
                  <a:lnTo>
                    <a:pt x="9458" y="0"/>
                  </a:lnTo>
                  <a:lnTo>
                    <a:pt x="10788" y="0"/>
                  </a:lnTo>
                  <a:lnTo>
                    <a:pt x="11773" y="580"/>
                  </a:lnTo>
                  <a:lnTo>
                    <a:pt x="11773" y="915"/>
                  </a:lnTo>
                  <a:lnTo>
                    <a:pt x="12512" y="915"/>
                  </a:lnTo>
                  <a:lnTo>
                    <a:pt x="13300" y="2768"/>
                  </a:lnTo>
                  <a:lnTo>
                    <a:pt x="12808" y="3237"/>
                  </a:lnTo>
                  <a:lnTo>
                    <a:pt x="12808" y="3326"/>
                  </a:lnTo>
                  <a:lnTo>
                    <a:pt x="12512" y="3326"/>
                  </a:lnTo>
                  <a:lnTo>
                    <a:pt x="11281" y="3683"/>
                  </a:lnTo>
                  <a:lnTo>
                    <a:pt x="11773" y="4152"/>
                  </a:lnTo>
                  <a:lnTo>
                    <a:pt x="10788" y="4152"/>
                  </a:lnTo>
                  <a:lnTo>
                    <a:pt x="11281" y="4621"/>
                  </a:lnTo>
                  <a:lnTo>
                    <a:pt x="11773" y="5067"/>
                  </a:lnTo>
                  <a:lnTo>
                    <a:pt x="12512" y="4844"/>
                  </a:lnTo>
                  <a:lnTo>
                    <a:pt x="12808" y="4844"/>
                  </a:lnTo>
                  <a:lnTo>
                    <a:pt x="14089" y="4844"/>
                  </a:lnTo>
                  <a:lnTo>
                    <a:pt x="13793" y="5067"/>
                  </a:lnTo>
                  <a:lnTo>
                    <a:pt x="14089" y="5201"/>
                  </a:lnTo>
                  <a:lnTo>
                    <a:pt x="14581" y="6004"/>
                  </a:lnTo>
                  <a:lnTo>
                    <a:pt x="15813" y="6004"/>
                  </a:lnTo>
                  <a:lnTo>
                    <a:pt x="15813" y="6563"/>
                  </a:lnTo>
                  <a:lnTo>
                    <a:pt x="15320" y="7031"/>
                  </a:lnTo>
                  <a:lnTo>
                    <a:pt x="17340" y="7254"/>
                  </a:lnTo>
                  <a:lnTo>
                    <a:pt x="17340" y="7522"/>
                  </a:lnTo>
                  <a:lnTo>
                    <a:pt x="17340" y="7612"/>
                  </a:lnTo>
                  <a:lnTo>
                    <a:pt x="17931" y="7612"/>
                  </a:lnTo>
                  <a:lnTo>
                    <a:pt x="18670" y="7857"/>
                  </a:lnTo>
                  <a:lnTo>
                    <a:pt x="19951" y="7857"/>
                  </a:lnTo>
                  <a:lnTo>
                    <a:pt x="19163" y="8080"/>
                  </a:lnTo>
                  <a:lnTo>
                    <a:pt x="18670" y="8192"/>
                  </a:lnTo>
                  <a:lnTo>
                    <a:pt x="19163" y="8438"/>
                  </a:lnTo>
                  <a:lnTo>
                    <a:pt x="18128" y="8527"/>
                  </a:lnTo>
                  <a:lnTo>
                    <a:pt x="17931" y="8772"/>
                  </a:lnTo>
                  <a:lnTo>
                    <a:pt x="16601" y="8996"/>
                  </a:lnTo>
                  <a:lnTo>
                    <a:pt x="16108" y="9353"/>
                  </a:lnTo>
                  <a:lnTo>
                    <a:pt x="15320" y="9129"/>
                  </a:lnTo>
                  <a:lnTo>
                    <a:pt x="15813" y="9442"/>
                  </a:lnTo>
                  <a:lnTo>
                    <a:pt x="13793" y="9710"/>
                  </a:lnTo>
                  <a:lnTo>
                    <a:pt x="13300" y="9933"/>
                  </a:lnTo>
                  <a:lnTo>
                    <a:pt x="12808" y="10268"/>
                  </a:lnTo>
                  <a:lnTo>
                    <a:pt x="12808" y="10848"/>
                  </a:lnTo>
                  <a:lnTo>
                    <a:pt x="12512" y="10960"/>
                  </a:lnTo>
                  <a:lnTo>
                    <a:pt x="12512" y="11183"/>
                  </a:lnTo>
                  <a:lnTo>
                    <a:pt x="12808" y="11183"/>
                  </a:lnTo>
                  <a:lnTo>
                    <a:pt x="13300" y="11540"/>
                  </a:lnTo>
                  <a:lnTo>
                    <a:pt x="14828" y="12679"/>
                  </a:lnTo>
                  <a:lnTo>
                    <a:pt x="15320" y="13036"/>
                  </a:lnTo>
                  <a:lnTo>
                    <a:pt x="15813" y="13638"/>
                  </a:lnTo>
                  <a:lnTo>
                    <a:pt x="15320" y="13862"/>
                  </a:lnTo>
                  <a:lnTo>
                    <a:pt x="15320" y="14308"/>
                  </a:lnTo>
                  <a:lnTo>
                    <a:pt x="14828" y="14777"/>
                  </a:lnTo>
                  <a:lnTo>
                    <a:pt x="14828" y="15134"/>
                  </a:lnTo>
                  <a:lnTo>
                    <a:pt x="17143" y="16272"/>
                  </a:lnTo>
                  <a:lnTo>
                    <a:pt x="17143" y="16741"/>
                  </a:lnTo>
                  <a:lnTo>
                    <a:pt x="17931" y="17879"/>
                  </a:lnTo>
                  <a:lnTo>
                    <a:pt x="17340" y="18482"/>
                  </a:lnTo>
                  <a:lnTo>
                    <a:pt x="16601" y="19397"/>
                  </a:lnTo>
                  <a:lnTo>
                    <a:pt x="16601" y="19754"/>
                  </a:lnTo>
                  <a:lnTo>
                    <a:pt x="16108" y="19978"/>
                  </a:lnTo>
                  <a:lnTo>
                    <a:pt x="15813" y="19397"/>
                  </a:lnTo>
                  <a:lnTo>
                    <a:pt x="16108" y="19063"/>
                  </a:lnTo>
                  <a:lnTo>
                    <a:pt x="16108" y="18125"/>
                  </a:lnTo>
                  <a:lnTo>
                    <a:pt x="15813" y="18125"/>
                  </a:lnTo>
                  <a:lnTo>
                    <a:pt x="16108" y="17879"/>
                  </a:lnTo>
                  <a:lnTo>
                    <a:pt x="16108" y="16964"/>
                  </a:lnTo>
                  <a:lnTo>
                    <a:pt x="14828" y="15826"/>
                  </a:lnTo>
                  <a:lnTo>
                    <a:pt x="14828" y="16272"/>
                  </a:lnTo>
                  <a:lnTo>
                    <a:pt x="14581" y="16272"/>
                  </a:lnTo>
                  <a:lnTo>
                    <a:pt x="14089" y="15357"/>
                  </a:lnTo>
                  <a:lnTo>
                    <a:pt x="13793" y="14308"/>
                  </a:lnTo>
                  <a:lnTo>
                    <a:pt x="13300" y="13638"/>
                  </a:lnTo>
                  <a:lnTo>
                    <a:pt x="13300" y="13036"/>
                  </a:lnTo>
                  <a:lnTo>
                    <a:pt x="12512" y="13036"/>
                  </a:lnTo>
                  <a:lnTo>
                    <a:pt x="12020" y="12679"/>
                  </a:lnTo>
                  <a:lnTo>
                    <a:pt x="11773" y="12366"/>
                  </a:lnTo>
                  <a:lnTo>
                    <a:pt x="11281" y="12455"/>
                  </a:lnTo>
                  <a:lnTo>
                    <a:pt x="11281" y="13036"/>
                  </a:lnTo>
                  <a:lnTo>
                    <a:pt x="10493" y="13393"/>
                  </a:lnTo>
                  <a:lnTo>
                    <a:pt x="8670" y="13862"/>
                  </a:lnTo>
                  <a:lnTo>
                    <a:pt x="8473" y="13973"/>
                  </a:lnTo>
                  <a:lnTo>
                    <a:pt x="7438" y="13862"/>
                  </a:lnTo>
                  <a:lnTo>
                    <a:pt x="7931" y="13638"/>
                  </a:lnTo>
                  <a:lnTo>
                    <a:pt x="7438" y="13862"/>
                  </a:lnTo>
                  <a:lnTo>
                    <a:pt x="6650" y="13862"/>
                  </a:lnTo>
                  <a:lnTo>
                    <a:pt x="6650" y="13638"/>
                  </a:lnTo>
                  <a:lnTo>
                    <a:pt x="5862" y="13862"/>
                  </a:lnTo>
                  <a:lnTo>
                    <a:pt x="5862" y="12679"/>
                  </a:lnTo>
                  <a:lnTo>
                    <a:pt x="6453" y="11763"/>
                  </a:lnTo>
                  <a:lnTo>
                    <a:pt x="5862" y="11183"/>
                  </a:lnTo>
                  <a:lnTo>
                    <a:pt x="4631" y="10491"/>
                  </a:lnTo>
                  <a:lnTo>
                    <a:pt x="4631" y="10625"/>
                  </a:lnTo>
                  <a:lnTo>
                    <a:pt x="3350" y="10045"/>
                  </a:lnTo>
                  <a:lnTo>
                    <a:pt x="4138" y="10268"/>
                  </a:lnTo>
                  <a:lnTo>
                    <a:pt x="4631" y="10045"/>
                  </a:lnTo>
                  <a:lnTo>
                    <a:pt x="3350" y="9710"/>
                  </a:lnTo>
                  <a:lnTo>
                    <a:pt x="3054" y="9353"/>
                  </a:lnTo>
                  <a:lnTo>
                    <a:pt x="2562" y="9129"/>
                  </a:lnTo>
                  <a:lnTo>
                    <a:pt x="1823" y="8996"/>
                  </a:lnTo>
                  <a:lnTo>
                    <a:pt x="1330" y="8996"/>
                  </a:lnTo>
                  <a:lnTo>
                    <a:pt x="0" y="8192"/>
                  </a:lnTo>
                  <a:lnTo>
                    <a:pt x="542" y="8080"/>
                  </a:lnTo>
                  <a:lnTo>
                    <a:pt x="1330" y="8192"/>
                  </a:lnTo>
                  <a:lnTo>
                    <a:pt x="1034" y="703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1" name="Freeform 85">
              <a:extLst>
                <a:ext uri="{FF2B5EF4-FFF2-40B4-BE49-F238E27FC236}">
                  <a16:creationId xmlns:a16="http://schemas.microsoft.com/office/drawing/2014/main" id="{1387A3A3-5D43-401B-B1CA-2D3F9B9D2969}"/>
                </a:ext>
              </a:extLst>
            </p:cNvPr>
            <p:cNvSpPr>
              <a:spLocks/>
            </p:cNvSpPr>
            <p:nvPr/>
          </p:nvSpPr>
          <p:spPr bwMode="auto">
            <a:xfrm>
              <a:off x="5063" y="2805"/>
              <a:ext cx="17" cy="21"/>
            </a:xfrm>
            <a:custGeom>
              <a:avLst/>
              <a:gdLst>
                <a:gd name="T0" fmla="*/ 0 w 20000"/>
                <a:gd name="T1" fmla="*/ 6 h 20000"/>
                <a:gd name="T2" fmla="*/ 10 w 20000"/>
                <a:gd name="T3" fmla="*/ 0 h 20000"/>
                <a:gd name="T4" fmla="*/ 10 w 20000"/>
                <a:gd name="T5" fmla="*/ 6 h 20000"/>
                <a:gd name="T6" fmla="*/ 17 w 20000"/>
                <a:gd name="T7" fmla="*/ 14 h 20000"/>
                <a:gd name="T8" fmla="*/ 10 w 20000"/>
                <a:gd name="T9" fmla="*/ 14 h 20000"/>
                <a:gd name="T10" fmla="*/ 2 w 20000"/>
                <a:gd name="T11" fmla="*/ 21 h 20000"/>
                <a:gd name="T12" fmla="*/ 0 w 20000"/>
                <a:gd name="T13" fmla="*/ 6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5769"/>
                  </a:moveTo>
                  <a:lnTo>
                    <a:pt x="11905" y="0"/>
                  </a:lnTo>
                  <a:lnTo>
                    <a:pt x="11905" y="5769"/>
                  </a:lnTo>
                  <a:lnTo>
                    <a:pt x="19524" y="13462"/>
                  </a:lnTo>
                  <a:lnTo>
                    <a:pt x="11905" y="13462"/>
                  </a:lnTo>
                  <a:lnTo>
                    <a:pt x="2857" y="19615"/>
                  </a:lnTo>
                  <a:lnTo>
                    <a:pt x="0" y="576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2" name="Freeform 86">
              <a:extLst>
                <a:ext uri="{FF2B5EF4-FFF2-40B4-BE49-F238E27FC236}">
                  <a16:creationId xmlns:a16="http://schemas.microsoft.com/office/drawing/2014/main" id="{D57A7DB0-74DE-4B8B-B6A8-7F3B7003E0EC}"/>
                </a:ext>
              </a:extLst>
            </p:cNvPr>
            <p:cNvSpPr>
              <a:spLocks/>
            </p:cNvSpPr>
            <p:nvPr/>
          </p:nvSpPr>
          <p:spPr bwMode="auto">
            <a:xfrm>
              <a:off x="5136" y="2408"/>
              <a:ext cx="32" cy="72"/>
            </a:xfrm>
            <a:custGeom>
              <a:avLst/>
              <a:gdLst>
                <a:gd name="T0" fmla="*/ 17 w 20000"/>
                <a:gd name="T1" fmla="*/ 72 h 20000"/>
                <a:gd name="T2" fmla="*/ 15 w 20000"/>
                <a:gd name="T3" fmla="*/ 72 h 20000"/>
                <a:gd name="T4" fmla="*/ 15 w 20000"/>
                <a:gd name="T5" fmla="*/ 65 h 20000"/>
                <a:gd name="T6" fmla="*/ 6 w 20000"/>
                <a:gd name="T7" fmla="*/ 59 h 20000"/>
                <a:gd name="T8" fmla="*/ 0 w 20000"/>
                <a:gd name="T9" fmla="*/ 47 h 20000"/>
                <a:gd name="T10" fmla="*/ 0 w 20000"/>
                <a:gd name="T11" fmla="*/ 37 h 20000"/>
                <a:gd name="T12" fmla="*/ 4 w 20000"/>
                <a:gd name="T13" fmla="*/ 29 h 20000"/>
                <a:gd name="T14" fmla="*/ 15 w 20000"/>
                <a:gd name="T15" fmla="*/ 6 h 20000"/>
                <a:gd name="T16" fmla="*/ 21 w 20000"/>
                <a:gd name="T17" fmla="*/ 0 h 20000"/>
                <a:gd name="T18" fmla="*/ 32 w 20000"/>
                <a:gd name="T19" fmla="*/ 6 h 20000"/>
                <a:gd name="T20" fmla="*/ 32 w 20000"/>
                <a:gd name="T21" fmla="*/ 16 h 20000"/>
                <a:gd name="T22" fmla="*/ 27 w 20000"/>
                <a:gd name="T23" fmla="*/ 23 h 20000"/>
                <a:gd name="T24" fmla="*/ 25 w 20000"/>
                <a:gd name="T25" fmla="*/ 47 h 20000"/>
                <a:gd name="T26" fmla="*/ 21 w 20000"/>
                <a:gd name="T27" fmla="*/ 59 h 20000"/>
                <a:gd name="T28" fmla="*/ 17 w 20000"/>
                <a:gd name="T29" fmla="*/ 72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0380" y="19890"/>
                  </a:moveTo>
                  <a:lnTo>
                    <a:pt x="9114" y="19890"/>
                  </a:lnTo>
                  <a:lnTo>
                    <a:pt x="9114" y="18132"/>
                  </a:lnTo>
                  <a:lnTo>
                    <a:pt x="4051" y="16484"/>
                  </a:lnTo>
                  <a:lnTo>
                    <a:pt x="0" y="12967"/>
                  </a:lnTo>
                  <a:lnTo>
                    <a:pt x="0" y="10220"/>
                  </a:lnTo>
                  <a:lnTo>
                    <a:pt x="2532" y="8022"/>
                  </a:lnTo>
                  <a:lnTo>
                    <a:pt x="9114" y="1648"/>
                  </a:lnTo>
                  <a:lnTo>
                    <a:pt x="12911" y="0"/>
                  </a:lnTo>
                  <a:lnTo>
                    <a:pt x="19747" y="1648"/>
                  </a:lnTo>
                  <a:lnTo>
                    <a:pt x="19747" y="4505"/>
                  </a:lnTo>
                  <a:lnTo>
                    <a:pt x="16962" y="6264"/>
                  </a:lnTo>
                  <a:lnTo>
                    <a:pt x="15696" y="12967"/>
                  </a:lnTo>
                  <a:lnTo>
                    <a:pt x="12911" y="16484"/>
                  </a:lnTo>
                  <a:lnTo>
                    <a:pt x="10380" y="1989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3" name="Freeform 87">
              <a:extLst>
                <a:ext uri="{FF2B5EF4-FFF2-40B4-BE49-F238E27FC236}">
                  <a16:creationId xmlns:a16="http://schemas.microsoft.com/office/drawing/2014/main" id="{0C43E895-3C52-4D45-9A0A-5EE6E9ABF65F}"/>
                </a:ext>
              </a:extLst>
            </p:cNvPr>
            <p:cNvSpPr>
              <a:spLocks/>
            </p:cNvSpPr>
            <p:nvPr/>
          </p:nvSpPr>
          <p:spPr bwMode="auto">
            <a:xfrm>
              <a:off x="4276" y="1698"/>
              <a:ext cx="980" cy="818"/>
            </a:xfrm>
            <a:custGeom>
              <a:avLst/>
              <a:gdLst>
                <a:gd name="T0" fmla="*/ 814 w 20000"/>
                <a:gd name="T1" fmla="*/ 58 h 20000"/>
                <a:gd name="T2" fmla="*/ 903 w 20000"/>
                <a:gd name="T3" fmla="*/ 122 h 20000"/>
                <a:gd name="T4" fmla="*/ 980 w 20000"/>
                <a:gd name="T5" fmla="*/ 145 h 20000"/>
                <a:gd name="T6" fmla="*/ 957 w 20000"/>
                <a:gd name="T7" fmla="*/ 292 h 20000"/>
                <a:gd name="T8" fmla="*/ 928 w 20000"/>
                <a:gd name="T9" fmla="*/ 315 h 20000"/>
                <a:gd name="T10" fmla="*/ 893 w 20000"/>
                <a:gd name="T11" fmla="*/ 325 h 20000"/>
                <a:gd name="T12" fmla="*/ 841 w 20000"/>
                <a:gd name="T13" fmla="*/ 385 h 20000"/>
                <a:gd name="T14" fmla="*/ 820 w 20000"/>
                <a:gd name="T15" fmla="*/ 385 h 20000"/>
                <a:gd name="T16" fmla="*/ 777 w 20000"/>
                <a:gd name="T17" fmla="*/ 396 h 20000"/>
                <a:gd name="T18" fmla="*/ 787 w 20000"/>
                <a:gd name="T19" fmla="*/ 443 h 20000"/>
                <a:gd name="T20" fmla="*/ 849 w 20000"/>
                <a:gd name="T21" fmla="*/ 435 h 20000"/>
                <a:gd name="T22" fmla="*/ 804 w 20000"/>
                <a:gd name="T23" fmla="*/ 503 h 20000"/>
                <a:gd name="T24" fmla="*/ 847 w 20000"/>
                <a:gd name="T25" fmla="*/ 565 h 20000"/>
                <a:gd name="T26" fmla="*/ 853 w 20000"/>
                <a:gd name="T27" fmla="*/ 600 h 20000"/>
                <a:gd name="T28" fmla="*/ 874 w 20000"/>
                <a:gd name="T29" fmla="*/ 612 h 20000"/>
                <a:gd name="T30" fmla="*/ 866 w 20000"/>
                <a:gd name="T31" fmla="*/ 635 h 20000"/>
                <a:gd name="T32" fmla="*/ 849 w 20000"/>
                <a:gd name="T33" fmla="*/ 679 h 20000"/>
                <a:gd name="T34" fmla="*/ 837 w 20000"/>
                <a:gd name="T35" fmla="*/ 720 h 20000"/>
                <a:gd name="T36" fmla="*/ 797 w 20000"/>
                <a:gd name="T37" fmla="*/ 764 h 20000"/>
                <a:gd name="T38" fmla="*/ 746 w 20000"/>
                <a:gd name="T39" fmla="*/ 764 h 20000"/>
                <a:gd name="T40" fmla="*/ 706 w 20000"/>
                <a:gd name="T41" fmla="*/ 797 h 20000"/>
                <a:gd name="T42" fmla="*/ 684 w 20000"/>
                <a:gd name="T43" fmla="*/ 797 h 20000"/>
                <a:gd name="T44" fmla="*/ 658 w 20000"/>
                <a:gd name="T45" fmla="*/ 792 h 20000"/>
                <a:gd name="T46" fmla="*/ 609 w 20000"/>
                <a:gd name="T47" fmla="*/ 764 h 20000"/>
                <a:gd name="T48" fmla="*/ 565 w 20000"/>
                <a:gd name="T49" fmla="*/ 770 h 20000"/>
                <a:gd name="T50" fmla="*/ 543 w 20000"/>
                <a:gd name="T51" fmla="*/ 801 h 20000"/>
                <a:gd name="T52" fmla="*/ 512 w 20000"/>
                <a:gd name="T53" fmla="*/ 786 h 20000"/>
                <a:gd name="T54" fmla="*/ 485 w 20000"/>
                <a:gd name="T55" fmla="*/ 743 h 20000"/>
                <a:gd name="T56" fmla="*/ 462 w 20000"/>
                <a:gd name="T57" fmla="*/ 722 h 20000"/>
                <a:gd name="T58" fmla="*/ 466 w 20000"/>
                <a:gd name="T59" fmla="*/ 666 h 20000"/>
                <a:gd name="T60" fmla="*/ 429 w 20000"/>
                <a:gd name="T61" fmla="*/ 656 h 20000"/>
                <a:gd name="T62" fmla="*/ 412 w 20000"/>
                <a:gd name="T63" fmla="*/ 644 h 20000"/>
                <a:gd name="T64" fmla="*/ 365 w 20000"/>
                <a:gd name="T65" fmla="*/ 666 h 20000"/>
                <a:gd name="T66" fmla="*/ 311 w 20000"/>
                <a:gd name="T67" fmla="*/ 673 h 20000"/>
                <a:gd name="T68" fmla="*/ 240 w 20000"/>
                <a:gd name="T69" fmla="*/ 662 h 20000"/>
                <a:gd name="T70" fmla="*/ 203 w 20000"/>
                <a:gd name="T71" fmla="*/ 646 h 20000"/>
                <a:gd name="T72" fmla="*/ 114 w 20000"/>
                <a:gd name="T73" fmla="*/ 590 h 20000"/>
                <a:gd name="T74" fmla="*/ 120 w 20000"/>
                <a:gd name="T75" fmla="*/ 563 h 20000"/>
                <a:gd name="T76" fmla="*/ 70 w 20000"/>
                <a:gd name="T77" fmla="*/ 503 h 20000"/>
                <a:gd name="T78" fmla="*/ 33 w 20000"/>
                <a:gd name="T79" fmla="*/ 472 h 20000"/>
                <a:gd name="T80" fmla="*/ 20 w 20000"/>
                <a:gd name="T81" fmla="*/ 406 h 20000"/>
                <a:gd name="T82" fmla="*/ 104 w 20000"/>
                <a:gd name="T83" fmla="*/ 364 h 20000"/>
                <a:gd name="T84" fmla="*/ 120 w 20000"/>
                <a:gd name="T85" fmla="*/ 277 h 20000"/>
                <a:gd name="T86" fmla="*/ 180 w 20000"/>
                <a:gd name="T87" fmla="*/ 188 h 20000"/>
                <a:gd name="T88" fmla="*/ 224 w 20000"/>
                <a:gd name="T89" fmla="*/ 209 h 20000"/>
                <a:gd name="T90" fmla="*/ 261 w 20000"/>
                <a:gd name="T91" fmla="*/ 261 h 20000"/>
                <a:gd name="T92" fmla="*/ 344 w 20000"/>
                <a:gd name="T93" fmla="*/ 302 h 20000"/>
                <a:gd name="T94" fmla="*/ 429 w 20000"/>
                <a:gd name="T95" fmla="*/ 335 h 20000"/>
                <a:gd name="T96" fmla="*/ 528 w 20000"/>
                <a:gd name="T97" fmla="*/ 352 h 20000"/>
                <a:gd name="T98" fmla="*/ 626 w 20000"/>
                <a:gd name="T99" fmla="*/ 282 h 20000"/>
                <a:gd name="T100" fmla="*/ 658 w 20000"/>
                <a:gd name="T101" fmla="*/ 259 h 20000"/>
                <a:gd name="T102" fmla="*/ 700 w 20000"/>
                <a:gd name="T103" fmla="*/ 222 h 20000"/>
                <a:gd name="T104" fmla="*/ 744 w 20000"/>
                <a:gd name="T105" fmla="*/ 201 h 20000"/>
                <a:gd name="T106" fmla="*/ 684 w 20000"/>
                <a:gd name="T107" fmla="*/ 178 h 20000"/>
                <a:gd name="T108" fmla="*/ 665 w 20000"/>
                <a:gd name="T109" fmla="*/ 124 h 20000"/>
                <a:gd name="T110" fmla="*/ 702 w 20000"/>
                <a:gd name="T111" fmla="*/ 42 h 20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00"/>
                <a:gd name="T169" fmla="*/ 0 h 20000"/>
                <a:gd name="T170" fmla="*/ 20000 w 20000"/>
                <a:gd name="T171" fmla="*/ 20000 h 20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00" h="20000">
                  <a:moveTo>
                    <a:pt x="14841" y="108"/>
                  </a:moveTo>
                  <a:lnTo>
                    <a:pt x="15004" y="0"/>
                  </a:lnTo>
                  <a:lnTo>
                    <a:pt x="15216" y="108"/>
                  </a:lnTo>
                  <a:lnTo>
                    <a:pt x="15641" y="205"/>
                  </a:lnTo>
                  <a:lnTo>
                    <a:pt x="15853" y="254"/>
                  </a:lnTo>
                  <a:lnTo>
                    <a:pt x="15976" y="362"/>
                  </a:lnTo>
                  <a:lnTo>
                    <a:pt x="16612" y="1418"/>
                  </a:lnTo>
                  <a:lnTo>
                    <a:pt x="16873" y="1721"/>
                  </a:lnTo>
                  <a:lnTo>
                    <a:pt x="17078" y="2230"/>
                  </a:lnTo>
                  <a:lnTo>
                    <a:pt x="17208" y="2484"/>
                  </a:lnTo>
                  <a:lnTo>
                    <a:pt x="17331" y="2641"/>
                  </a:lnTo>
                  <a:lnTo>
                    <a:pt x="17673" y="2641"/>
                  </a:lnTo>
                  <a:lnTo>
                    <a:pt x="17878" y="2641"/>
                  </a:lnTo>
                  <a:lnTo>
                    <a:pt x="18424" y="2983"/>
                  </a:lnTo>
                  <a:lnTo>
                    <a:pt x="18776" y="3795"/>
                  </a:lnTo>
                  <a:lnTo>
                    <a:pt x="18939" y="3795"/>
                  </a:lnTo>
                  <a:lnTo>
                    <a:pt x="19273" y="3697"/>
                  </a:lnTo>
                  <a:lnTo>
                    <a:pt x="19396" y="3443"/>
                  </a:lnTo>
                  <a:lnTo>
                    <a:pt x="19739" y="3296"/>
                  </a:lnTo>
                  <a:lnTo>
                    <a:pt x="19992" y="3139"/>
                  </a:lnTo>
                  <a:lnTo>
                    <a:pt x="19992" y="3540"/>
                  </a:lnTo>
                  <a:lnTo>
                    <a:pt x="19992" y="3941"/>
                  </a:lnTo>
                  <a:lnTo>
                    <a:pt x="19951" y="4098"/>
                  </a:lnTo>
                  <a:lnTo>
                    <a:pt x="19951" y="5516"/>
                  </a:lnTo>
                  <a:lnTo>
                    <a:pt x="19527" y="5320"/>
                  </a:lnTo>
                  <a:lnTo>
                    <a:pt x="19314" y="5672"/>
                  </a:lnTo>
                  <a:lnTo>
                    <a:pt x="19608" y="6631"/>
                  </a:lnTo>
                  <a:lnTo>
                    <a:pt x="19527" y="7139"/>
                  </a:lnTo>
                  <a:lnTo>
                    <a:pt x="19527" y="7296"/>
                  </a:lnTo>
                  <a:lnTo>
                    <a:pt x="19396" y="7139"/>
                  </a:lnTo>
                  <a:lnTo>
                    <a:pt x="19273" y="7042"/>
                  </a:lnTo>
                  <a:lnTo>
                    <a:pt x="19273" y="7296"/>
                  </a:lnTo>
                  <a:lnTo>
                    <a:pt x="19110" y="7443"/>
                  </a:lnTo>
                  <a:lnTo>
                    <a:pt x="19061" y="7638"/>
                  </a:lnTo>
                  <a:lnTo>
                    <a:pt x="18939" y="7697"/>
                  </a:lnTo>
                  <a:lnTo>
                    <a:pt x="18776" y="7795"/>
                  </a:lnTo>
                  <a:lnTo>
                    <a:pt x="18776" y="7844"/>
                  </a:lnTo>
                  <a:lnTo>
                    <a:pt x="18857" y="8039"/>
                  </a:lnTo>
                  <a:lnTo>
                    <a:pt x="18727" y="8039"/>
                  </a:lnTo>
                  <a:lnTo>
                    <a:pt x="18514" y="8039"/>
                  </a:lnTo>
                  <a:lnTo>
                    <a:pt x="18392" y="7844"/>
                  </a:lnTo>
                  <a:lnTo>
                    <a:pt x="18220" y="7941"/>
                  </a:lnTo>
                  <a:lnTo>
                    <a:pt x="18220" y="8196"/>
                  </a:lnTo>
                  <a:lnTo>
                    <a:pt x="18180" y="8352"/>
                  </a:lnTo>
                  <a:lnTo>
                    <a:pt x="18049" y="8499"/>
                  </a:lnTo>
                  <a:lnTo>
                    <a:pt x="17755" y="8753"/>
                  </a:lnTo>
                  <a:lnTo>
                    <a:pt x="17624" y="9164"/>
                  </a:lnTo>
                  <a:lnTo>
                    <a:pt x="17331" y="9262"/>
                  </a:lnTo>
                  <a:lnTo>
                    <a:pt x="17159" y="9418"/>
                  </a:lnTo>
                  <a:lnTo>
                    <a:pt x="16955" y="9672"/>
                  </a:lnTo>
                  <a:lnTo>
                    <a:pt x="16743" y="9917"/>
                  </a:lnTo>
                  <a:lnTo>
                    <a:pt x="16653" y="9819"/>
                  </a:lnTo>
                  <a:lnTo>
                    <a:pt x="16776" y="9672"/>
                  </a:lnTo>
                  <a:lnTo>
                    <a:pt x="16776" y="9565"/>
                  </a:lnTo>
                  <a:lnTo>
                    <a:pt x="16873" y="9516"/>
                  </a:lnTo>
                  <a:lnTo>
                    <a:pt x="16743" y="9418"/>
                  </a:lnTo>
                  <a:lnTo>
                    <a:pt x="16653" y="9262"/>
                  </a:lnTo>
                  <a:lnTo>
                    <a:pt x="16873" y="8753"/>
                  </a:lnTo>
                  <a:lnTo>
                    <a:pt x="16612" y="8499"/>
                  </a:lnTo>
                  <a:lnTo>
                    <a:pt x="16318" y="8704"/>
                  </a:lnTo>
                  <a:lnTo>
                    <a:pt x="16106" y="9164"/>
                  </a:lnTo>
                  <a:lnTo>
                    <a:pt x="15894" y="9418"/>
                  </a:lnTo>
                  <a:lnTo>
                    <a:pt x="15853" y="9672"/>
                  </a:lnTo>
                  <a:lnTo>
                    <a:pt x="15722" y="9770"/>
                  </a:lnTo>
                  <a:lnTo>
                    <a:pt x="15429" y="9770"/>
                  </a:lnTo>
                  <a:lnTo>
                    <a:pt x="15510" y="10171"/>
                  </a:lnTo>
                  <a:lnTo>
                    <a:pt x="15641" y="10474"/>
                  </a:lnTo>
                  <a:lnTo>
                    <a:pt x="15771" y="10435"/>
                  </a:lnTo>
                  <a:lnTo>
                    <a:pt x="15976" y="10572"/>
                  </a:lnTo>
                  <a:lnTo>
                    <a:pt x="16057" y="10836"/>
                  </a:lnTo>
                  <a:lnTo>
                    <a:pt x="16188" y="10983"/>
                  </a:lnTo>
                  <a:lnTo>
                    <a:pt x="16318" y="10875"/>
                  </a:lnTo>
                  <a:lnTo>
                    <a:pt x="16522" y="10631"/>
                  </a:lnTo>
                  <a:lnTo>
                    <a:pt x="16653" y="10474"/>
                  </a:lnTo>
                  <a:lnTo>
                    <a:pt x="16955" y="10631"/>
                  </a:lnTo>
                  <a:lnTo>
                    <a:pt x="17159" y="10631"/>
                  </a:lnTo>
                  <a:lnTo>
                    <a:pt x="17331" y="10631"/>
                  </a:lnTo>
                  <a:lnTo>
                    <a:pt x="17331" y="10983"/>
                  </a:lnTo>
                  <a:lnTo>
                    <a:pt x="17159" y="10875"/>
                  </a:lnTo>
                  <a:lnTo>
                    <a:pt x="16776" y="11139"/>
                  </a:lnTo>
                  <a:lnTo>
                    <a:pt x="16873" y="11237"/>
                  </a:lnTo>
                  <a:lnTo>
                    <a:pt x="16612" y="11638"/>
                  </a:lnTo>
                  <a:lnTo>
                    <a:pt x="16400" y="12039"/>
                  </a:lnTo>
                  <a:lnTo>
                    <a:pt x="16400" y="12293"/>
                  </a:lnTo>
                  <a:lnTo>
                    <a:pt x="16776" y="12557"/>
                  </a:lnTo>
                  <a:lnTo>
                    <a:pt x="17078" y="13154"/>
                  </a:lnTo>
                  <a:lnTo>
                    <a:pt x="17208" y="13262"/>
                  </a:lnTo>
                  <a:lnTo>
                    <a:pt x="17290" y="13516"/>
                  </a:lnTo>
                  <a:lnTo>
                    <a:pt x="17494" y="13770"/>
                  </a:lnTo>
                  <a:lnTo>
                    <a:pt x="17624" y="13917"/>
                  </a:lnTo>
                  <a:lnTo>
                    <a:pt x="17290" y="13819"/>
                  </a:lnTo>
                  <a:lnTo>
                    <a:pt x="17159" y="13770"/>
                  </a:lnTo>
                  <a:lnTo>
                    <a:pt x="17078" y="13819"/>
                  </a:lnTo>
                  <a:lnTo>
                    <a:pt x="17208" y="13819"/>
                  </a:lnTo>
                  <a:lnTo>
                    <a:pt x="17412" y="14073"/>
                  </a:lnTo>
                  <a:lnTo>
                    <a:pt x="17673" y="14416"/>
                  </a:lnTo>
                  <a:lnTo>
                    <a:pt x="17494" y="14474"/>
                  </a:lnTo>
                  <a:lnTo>
                    <a:pt x="17412" y="14680"/>
                  </a:lnTo>
                  <a:lnTo>
                    <a:pt x="17208" y="14680"/>
                  </a:lnTo>
                  <a:lnTo>
                    <a:pt x="17159" y="14826"/>
                  </a:lnTo>
                  <a:lnTo>
                    <a:pt x="17290" y="14729"/>
                  </a:lnTo>
                  <a:lnTo>
                    <a:pt x="17290" y="14875"/>
                  </a:lnTo>
                  <a:lnTo>
                    <a:pt x="17543" y="14729"/>
                  </a:lnTo>
                  <a:lnTo>
                    <a:pt x="17755" y="14875"/>
                  </a:lnTo>
                  <a:lnTo>
                    <a:pt x="17837" y="14973"/>
                  </a:lnTo>
                  <a:lnTo>
                    <a:pt x="17673" y="15130"/>
                  </a:lnTo>
                  <a:lnTo>
                    <a:pt x="17837" y="15130"/>
                  </a:lnTo>
                  <a:lnTo>
                    <a:pt x="17837" y="15276"/>
                  </a:lnTo>
                  <a:lnTo>
                    <a:pt x="17673" y="15276"/>
                  </a:lnTo>
                  <a:lnTo>
                    <a:pt x="17755" y="15374"/>
                  </a:lnTo>
                  <a:lnTo>
                    <a:pt x="17755" y="15531"/>
                  </a:lnTo>
                  <a:lnTo>
                    <a:pt x="17673" y="15531"/>
                  </a:lnTo>
                  <a:lnTo>
                    <a:pt x="17673" y="15638"/>
                  </a:lnTo>
                  <a:lnTo>
                    <a:pt x="17837" y="15736"/>
                  </a:lnTo>
                  <a:lnTo>
                    <a:pt x="17673" y="15795"/>
                  </a:lnTo>
                  <a:lnTo>
                    <a:pt x="17673" y="15736"/>
                  </a:lnTo>
                  <a:lnTo>
                    <a:pt x="17624" y="15795"/>
                  </a:lnTo>
                  <a:lnTo>
                    <a:pt x="17494" y="16196"/>
                  </a:lnTo>
                  <a:lnTo>
                    <a:pt x="17331" y="16597"/>
                  </a:lnTo>
                  <a:lnTo>
                    <a:pt x="17208" y="16597"/>
                  </a:lnTo>
                  <a:lnTo>
                    <a:pt x="17208" y="16694"/>
                  </a:lnTo>
                  <a:lnTo>
                    <a:pt x="17290" y="16792"/>
                  </a:lnTo>
                  <a:lnTo>
                    <a:pt x="17208" y="16949"/>
                  </a:lnTo>
                  <a:lnTo>
                    <a:pt x="17208" y="17213"/>
                  </a:lnTo>
                  <a:lnTo>
                    <a:pt x="17208" y="17359"/>
                  </a:lnTo>
                  <a:lnTo>
                    <a:pt x="17078" y="17614"/>
                  </a:lnTo>
                  <a:lnTo>
                    <a:pt x="16955" y="17770"/>
                  </a:lnTo>
                  <a:lnTo>
                    <a:pt x="16743" y="17868"/>
                  </a:lnTo>
                  <a:lnTo>
                    <a:pt x="16776" y="17917"/>
                  </a:lnTo>
                  <a:lnTo>
                    <a:pt x="16612" y="18171"/>
                  </a:lnTo>
                  <a:lnTo>
                    <a:pt x="16441" y="18269"/>
                  </a:lnTo>
                  <a:lnTo>
                    <a:pt x="16400" y="18269"/>
                  </a:lnTo>
                  <a:lnTo>
                    <a:pt x="16269" y="18670"/>
                  </a:lnTo>
                  <a:lnTo>
                    <a:pt x="15976" y="18729"/>
                  </a:lnTo>
                  <a:lnTo>
                    <a:pt x="15894" y="18826"/>
                  </a:lnTo>
                  <a:lnTo>
                    <a:pt x="15771" y="18729"/>
                  </a:lnTo>
                  <a:lnTo>
                    <a:pt x="15722" y="18826"/>
                  </a:lnTo>
                  <a:lnTo>
                    <a:pt x="15641" y="18729"/>
                  </a:lnTo>
                  <a:lnTo>
                    <a:pt x="15429" y="18924"/>
                  </a:lnTo>
                  <a:lnTo>
                    <a:pt x="15216" y="18670"/>
                  </a:lnTo>
                  <a:lnTo>
                    <a:pt x="15306" y="19071"/>
                  </a:lnTo>
                  <a:lnTo>
                    <a:pt x="14955" y="19227"/>
                  </a:lnTo>
                  <a:lnTo>
                    <a:pt x="14873" y="19130"/>
                  </a:lnTo>
                  <a:lnTo>
                    <a:pt x="14873" y="19227"/>
                  </a:lnTo>
                  <a:lnTo>
                    <a:pt x="14751" y="19335"/>
                  </a:lnTo>
                  <a:lnTo>
                    <a:pt x="14620" y="19374"/>
                  </a:lnTo>
                  <a:lnTo>
                    <a:pt x="14416" y="19491"/>
                  </a:lnTo>
                  <a:lnTo>
                    <a:pt x="14204" y="19589"/>
                  </a:lnTo>
                  <a:lnTo>
                    <a:pt x="14204" y="19491"/>
                  </a:lnTo>
                  <a:lnTo>
                    <a:pt x="14122" y="19736"/>
                  </a:lnTo>
                  <a:lnTo>
                    <a:pt x="14286" y="19892"/>
                  </a:lnTo>
                  <a:lnTo>
                    <a:pt x="14073" y="19990"/>
                  </a:lnTo>
                  <a:lnTo>
                    <a:pt x="13992" y="19628"/>
                  </a:lnTo>
                  <a:lnTo>
                    <a:pt x="13951" y="19491"/>
                  </a:lnTo>
                  <a:lnTo>
                    <a:pt x="14073" y="19374"/>
                  </a:lnTo>
                  <a:lnTo>
                    <a:pt x="13869" y="19227"/>
                  </a:lnTo>
                  <a:lnTo>
                    <a:pt x="13780" y="19374"/>
                  </a:lnTo>
                  <a:lnTo>
                    <a:pt x="13649" y="19335"/>
                  </a:lnTo>
                  <a:lnTo>
                    <a:pt x="13527" y="19227"/>
                  </a:lnTo>
                  <a:lnTo>
                    <a:pt x="13437" y="19227"/>
                  </a:lnTo>
                  <a:lnTo>
                    <a:pt x="13437" y="19374"/>
                  </a:lnTo>
                  <a:lnTo>
                    <a:pt x="13314" y="19374"/>
                  </a:lnTo>
                  <a:lnTo>
                    <a:pt x="13233" y="19335"/>
                  </a:lnTo>
                  <a:lnTo>
                    <a:pt x="13061" y="19374"/>
                  </a:lnTo>
                  <a:lnTo>
                    <a:pt x="12767" y="18973"/>
                  </a:lnTo>
                  <a:lnTo>
                    <a:pt x="12849" y="18729"/>
                  </a:lnTo>
                  <a:lnTo>
                    <a:pt x="12767" y="18729"/>
                  </a:lnTo>
                  <a:lnTo>
                    <a:pt x="12433" y="18670"/>
                  </a:lnTo>
                  <a:lnTo>
                    <a:pt x="12302" y="18513"/>
                  </a:lnTo>
                  <a:lnTo>
                    <a:pt x="12090" y="18572"/>
                  </a:lnTo>
                  <a:lnTo>
                    <a:pt x="12090" y="18729"/>
                  </a:lnTo>
                  <a:lnTo>
                    <a:pt x="11878" y="18826"/>
                  </a:lnTo>
                  <a:lnTo>
                    <a:pt x="11796" y="18973"/>
                  </a:lnTo>
                  <a:lnTo>
                    <a:pt x="11665" y="18826"/>
                  </a:lnTo>
                  <a:lnTo>
                    <a:pt x="11535" y="18826"/>
                  </a:lnTo>
                  <a:lnTo>
                    <a:pt x="11453" y="18924"/>
                  </a:lnTo>
                  <a:lnTo>
                    <a:pt x="11331" y="18924"/>
                  </a:lnTo>
                  <a:lnTo>
                    <a:pt x="11282" y="18924"/>
                  </a:lnTo>
                  <a:lnTo>
                    <a:pt x="11200" y="18973"/>
                  </a:lnTo>
                  <a:lnTo>
                    <a:pt x="11078" y="18973"/>
                  </a:lnTo>
                  <a:lnTo>
                    <a:pt x="10988" y="19071"/>
                  </a:lnTo>
                  <a:lnTo>
                    <a:pt x="11078" y="19589"/>
                  </a:lnTo>
                  <a:lnTo>
                    <a:pt x="10865" y="19589"/>
                  </a:lnTo>
                  <a:lnTo>
                    <a:pt x="10865" y="19491"/>
                  </a:lnTo>
                  <a:lnTo>
                    <a:pt x="10653" y="19491"/>
                  </a:lnTo>
                  <a:lnTo>
                    <a:pt x="10531" y="19374"/>
                  </a:lnTo>
                  <a:lnTo>
                    <a:pt x="10441" y="19374"/>
                  </a:lnTo>
                  <a:lnTo>
                    <a:pt x="10441" y="19335"/>
                  </a:lnTo>
                  <a:lnTo>
                    <a:pt x="10441" y="19227"/>
                  </a:lnTo>
                  <a:lnTo>
                    <a:pt x="10098" y="19130"/>
                  </a:lnTo>
                  <a:lnTo>
                    <a:pt x="10180" y="18924"/>
                  </a:lnTo>
                  <a:lnTo>
                    <a:pt x="10180" y="18670"/>
                  </a:lnTo>
                  <a:lnTo>
                    <a:pt x="9976" y="18670"/>
                  </a:lnTo>
                  <a:lnTo>
                    <a:pt x="9894" y="18318"/>
                  </a:lnTo>
                  <a:lnTo>
                    <a:pt x="9845" y="18269"/>
                  </a:lnTo>
                  <a:lnTo>
                    <a:pt x="9894" y="18171"/>
                  </a:lnTo>
                  <a:lnTo>
                    <a:pt x="9682" y="18171"/>
                  </a:lnTo>
                  <a:lnTo>
                    <a:pt x="9633" y="18171"/>
                  </a:lnTo>
                  <a:lnTo>
                    <a:pt x="9510" y="18269"/>
                  </a:lnTo>
                  <a:lnTo>
                    <a:pt x="9429" y="18073"/>
                  </a:lnTo>
                  <a:lnTo>
                    <a:pt x="9347" y="17868"/>
                  </a:lnTo>
                  <a:lnTo>
                    <a:pt x="9510" y="17868"/>
                  </a:lnTo>
                  <a:lnTo>
                    <a:pt x="9429" y="17653"/>
                  </a:lnTo>
                  <a:lnTo>
                    <a:pt x="9633" y="17506"/>
                  </a:lnTo>
                  <a:lnTo>
                    <a:pt x="9682" y="17506"/>
                  </a:lnTo>
                  <a:lnTo>
                    <a:pt x="9682" y="17457"/>
                  </a:lnTo>
                  <a:lnTo>
                    <a:pt x="9763" y="17252"/>
                  </a:lnTo>
                  <a:lnTo>
                    <a:pt x="9633" y="16450"/>
                  </a:lnTo>
                  <a:lnTo>
                    <a:pt x="9510" y="16450"/>
                  </a:lnTo>
                  <a:lnTo>
                    <a:pt x="9510" y="16293"/>
                  </a:lnTo>
                  <a:lnTo>
                    <a:pt x="9347" y="16039"/>
                  </a:lnTo>
                  <a:lnTo>
                    <a:pt x="9127" y="16039"/>
                  </a:lnTo>
                  <a:lnTo>
                    <a:pt x="9127" y="16196"/>
                  </a:lnTo>
                  <a:lnTo>
                    <a:pt x="8996" y="16039"/>
                  </a:lnTo>
                  <a:lnTo>
                    <a:pt x="8873" y="16039"/>
                  </a:lnTo>
                  <a:lnTo>
                    <a:pt x="8873" y="15941"/>
                  </a:lnTo>
                  <a:lnTo>
                    <a:pt x="8751" y="16039"/>
                  </a:lnTo>
                  <a:lnTo>
                    <a:pt x="8792" y="15892"/>
                  </a:lnTo>
                  <a:lnTo>
                    <a:pt x="8792" y="15736"/>
                  </a:lnTo>
                  <a:lnTo>
                    <a:pt x="8661" y="15736"/>
                  </a:lnTo>
                  <a:lnTo>
                    <a:pt x="8751" y="15531"/>
                  </a:lnTo>
                  <a:lnTo>
                    <a:pt x="8661" y="15491"/>
                  </a:lnTo>
                  <a:lnTo>
                    <a:pt x="8539" y="15531"/>
                  </a:lnTo>
                  <a:lnTo>
                    <a:pt x="8408" y="15736"/>
                  </a:lnTo>
                  <a:lnTo>
                    <a:pt x="8073" y="15638"/>
                  </a:lnTo>
                  <a:lnTo>
                    <a:pt x="7910" y="15736"/>
                  </a:lnTo>
                  <a:lnTo>
                    <a:pt x="7861" y="15892"/>
                  </a:lnTo>
                  <a:lnTo>
                    <a:pt x="7559" y="15941"/>
                  </a:lnTo>
                  <a:lnTo>
                    <a:pt x="7559" y="16137"/>
                  </a:lnTo>
                  <a:lnTo>
                    <a:pt x="7527" y="16196"/>
                  </a:lnTo>
                  <a:lnTo>
                    <a:pt x="7445" y="16293"/>
                  </a:lnTo>
                  <a:lnTo>
                    <a:pt x="7224" y="16352"/>
                  </a:lnTo>
                  <a:lnTo>
                    <a:pt x="7094" y="16352"/>
                  </a:lnTo>
                  <a:lnTo>
                    <a:pt x="6971" y="16196"/>
                  </a:lnTo>
                  <a:lnTo>
                    <a:pt x="6890" y="16293"/>
                  </a:lnTo>
                  <a:lnTo>
                    <a:pt x="6637" y="16293"/>
                  </a:lnTo>
                  <a:lnTo>
                    <a:pt x="6424" y="16196"/>
                  </a:lnTo>
                  <a:lnTo>
                    <a:pt x="6343" y="16450"/>
                  </a:lnTo>
                  <a:lnTo>
                    <a:pt x="6122" y="16548"/>
                  </a:lnTo>
                  <a:lnTo>
                    <a:pt x="6122" y="16293"/>
                  </a:lnTo>
                  <a:lnTo>
                    <a:pt x="5918" y="16352"/>
                  </a:lnTo>
                  <a:lnTo>
                    <a:pt x="5535" y="16352"/>
                  </a:lnTo>
                  <a:lnTo>
                    <a:pt x="5322" y="16293"/>
                  </a:lnTo>
                  <a:lnTo>
                    <a:pt x="5241" y="16352"/>
                  </a:lnTo>
                  <a:lnTo>
                    <a:pt x="4906" y="16196"/>
                  </a:lnTo>
                  <a:lnTo>
                    <a:pt x="4776" y="16196"/>
                  </a:lnTo>
                  <a:lnTo>
                    <a:pt x="4776" y="15941"/>
                  </a:lnTo>
                  <a:lnTo>
                    <a:pt x="4653" y="16039"/>
                  </a:lnTo>
                  <a:lnTo>
                    <a:pt x="4441" y="15941"/>
                  </a:lnTo>
                  <a:lnTo>
                    <a:pt x="4351" y="15736"/>
                  </a:lnTo>
                  <a:lnTo>
                    <a:pt x="4220" y="15736"/>
                  </a:lnTo>
                  <a:lnTo>
                    <a:pt x="4139" y="15795"/>
                  </a:lnTo>
                  <a:lnTo>
                    <a:pt x="4016" y="15531"/>
                  </a:lnTo>
                  <a:lnTo>
                    <a:pt x="3420" y="15237"/>
                  </a:lnTo>
                  <a:lnTo>
                    <a:pt x="3208" y="15130"/>
                  </a:lnTo>
                  <a:lnTo>
                    <a:pt x="2751" y="14826"/>
                  </a:lnTo>
                  <a:lnTo>
                    <a:pt x="2669" y="14729"/>
                  </a:lnTo>
                  <a:lnTo>
                    <a:pt x="2449" y="14826"/>
                  </a:lnTo>
                  <a:lnTo>
                    <a:pt x="2318" y="14416"/>
                  </a:lnTo>
                  <a:lnTo>
                    <a:pt x="2318" y="14220"/>
                  </a:lnTo>
                  <a:lnTo>
                    <a:pt x="2237" y="14220"/>
                  </a:lnTo>
                  <a:lnTo>
                    <a:pt x="2196" y="14073"/>
                  </a:lnTo>
                  <a:lnTo>
                    <a:pt x="2237" y="14015"/>
                  </a:lnTo>
                  <a:lnTo>
                    <a:pt x="2367" y="14171"/>
                  </a:lnTo>
                  <a:lnTo>
                    <a:pt x="2571" y="13917"/>
                  </a:lnTo>
                  <a:lnTo>
                    <a:pt x="2449" y="13770"/>
                  </a:lnTo>
                  <a:lnTo>
                    <a:pt x="2318" y="13672"/>
                  </a:lnTo>
                  <a:lnTo>
                    <a:pt x="2237" y="13359"/>
                  </a:lnTo>
                  <a:lnTo>
                    <a:pt x="2196" y="13154"/>
                  </a:lnTo>
                  <a:lnTo>
                    <a:pt x="2114" y="12958"/>
                  </a:lnTo>
                  <a:lnTo>
                    <a:pt x="1853" y="12597"/>
                  </a:lnTo>
                  <a:lnTo>
                    <a:pt x="1771" y="12597"/>
                  </a:lnTo>
                  <a:lnTo>
                    <a:pt x="1437" y="12293"/>
                  </a:lnTo>
                  <a:lnTo>
                    <a:pt x="1224" y="12039"/>
                  </a:lnTo>
                  <a:lnTo>
                    <a:pt x="759" y="11795"/>
                  </a:lnTo>
                  <a:lnTo>
                    <a:pt x="547" y="11892"/>
                  </a:lnTo>
                  <a:lnTo>
                    <a:pt x="465" y="11795"/>
                  </a:lnTo>
                  <a:lnTo>
                    <a:pt x="416" y="11697"/>
                  </a:lnTo>
                  <a:lnTo>
                    <a:pt x="547" y="11697"/>
                  </a:lnTo>
                  <a:lnTo>
                    <a:pt x="669" y="11540"/>
                  </a:lnTo>
                  <a:lnTo>
                    <a:pt x="465" y="10983"/>
                  </a:lnTo>
                  <a:lnTo>
                    <a:pt x="253" y="10875"/>
                  </a:lnTo>
                  <a:lnTo>
                    <a:pt x="131" y="10875"/>
                  </a:lnTo>
                  <a:lnTo>
                    <a:pt x="0" y="10474"/>
                  </a:lnTo>
                  <a:lnTo>
                    <a:pt x="131" y="10474"/>
                  </a:lnTo>
                  <a:lnTo>
                    <a:pt x="82" y="10171"/>
                  </a:lnTo>
                  <a:lnTo>
                    <a:pt x="416" y="9917"/>
                  </a:lnTo>
                  <a:lnTo>
                    <a:pt x="588" y="9819"/>
                  </a:lnTo>
                  <a:lnTo>
                    <a:pt x="669" y="9917"/>
                  </a:lnTo>
                  <a:lnTo>
                    <a:pt x="971" y="9819"/>
                  </a:lnTo>
                  <a:lnTo>
                    <a:pt x="1012" y="9565"/>
                  </a:lnTo>
                  <a:lnTo>
                    <a:pt x="1437" y="9516"/>
                  </a:lnTo>
                  <a:lnTo>
                    <a:pt x="1567" y="9262"/>
                  </a:lnTo>
                  <a:lnTo>
                    <a:pt x="2114" y="8900"/>
                  </a:lnTo>
                  <a:lnTo>
                    <a:pt x="2196" y="8196"/>
                  </a:lnTo>
                  <a:lnTo>
                    <a:pt x="1853" y="7296"/>
                  </a:lnTo>
                  <a:lnTo>
                    <a:pt x="1690" y="7296"/>
                  </a:lnTo>
                  <a:lnTo>
                    <a:pt x="2237" y="6983"/>
                  </a:lnTo>
                  <a:lnTo>
                    <a:pt x="2449" y="7042"/>
                  </a:lnTo>
                  <a:lnTo>
                    <a:pt x="2571" y="6885"/>
                  </a:lnTo>
                  <a:lnTo>
                    <a:pt x="2449" y="6778"/>
                  </a:lnTo>
                  <a:lnTo>
                    <a:pt x="2539" y="5917"/>
                  </a:lnTo>
                  <a:lnTo>
                    <a:pt x="3257" y="5917"/>
                  </a:lnTo>
                  <a:lnTo>
                    <a:pt x="3420" y="5721"/>
                  </a:lnTo>
                  <a:lnTo>
                    <a:pt x="3257" y="5115"/>
                  </a:lnTo>
                  <a:lnTo>
                    <a:pt x="3469" y="5017"/>
                  </a:lnTo>
                  <a:lnTo>
                    <a:pt x="3633" y="4919"/>
                  </a:lnTo>
                  <a:lnTo>
                    <a:pt x="3673" y="4606"/>
                  </a:lnTo>
                  <a:lnTo>
                    <a:pt x="3886" y="4499"/>
                  </a:lnTo>
                  <a:lnTo>
                    <a:pt x="3886" y="4763"/>
                  </a:lnTo>
                  <a:lnTo>
                    <a:pt x="4016" y="4861"/>
                  </a:lnTo>
                  <a:lnTo>
                    <a:pt x="4098" y="4919"/>
                  </a:lnTo>
                  <a:lnTo>
                    <a:pt x="4220" y="5017"/>
                  </a:lnTo>
                  <a:lnTo>
                    <a:pt x="4441" y="5320"/>
                  </a:lnTo>
                  <a:lnTo>
                    <a:pt x="4571" y="5115"/>
                  </a:lnTo>
                  <a:lnTo>
                    <a:pt x="4653" y="5164"/>
                  </a:lnTo>
                  <a:lnTo>
                    <a:pt x="4694" y="5320"/>
                  </a:lnTo>
                  <a:lnTo>
                    <a:pt x="4776" y="5262"/>
                  </a:lnTo>
                  <a:lnTo>
                    <a:pt x="5029" y="5565"/>
                  </a:lnTo>
                  <a:lnTo>
                    <a:pt x="5241" y="5917"/>
                  </a:lnTo>
                  <a:lnTo>
                    <a:pt x="5241" y="6181"/>
                  </a:lnTo>
                  <a:lnTo>
                    <a:pt x="5322" y="6377"/>
                  </a:lnTo>
                  <a:lnTo>
                    <a:pt x="5241" y="6474"/>
                  </a:lnTo>
                  <a:lnTo>
                    <a:pt x="5322" y="6738"/>
                  </a:lnTo>
                  <a:lnTo>
                    <a:pt x="5657" y="6885"/>
                  </a:lnTo>
                  <a:lnTo>
                    <a:pt x="6122" y="6983"/>
                  </a:lnTo>
                  <a:lnTo>
                    <a:pt x="6343" y="6983"/>
                  </a:lnTo>
                  <a:lnTo>
                    <a:pt x="6678" y="7237"/>
                  </a:lnTo>
                  <a:lnTo>
                    <a:pt x="7012" y="7394"/>
                  </a:lnTo>
                  <a:lnTo>
                    <a:pt x="7094" y="7394"/>
                  </a:lnTo>
                  <a:lnTo>
                    <a:pt x="7224" y="7540"/>
                  </a:lnTo>
                  <a:lnTo>
                    <a:pt x="7445" y="8039"/>
                  </a:lnTo>
                  <a:lnTo>
                    <a:pt x="7649" y="8303"/>
                  </a:lnTo>
                  <a:lnTo>
                    <a:pt x="7992" y="8303"/>
                  </a:lnTo>
                  <a:lnTo>
                    <a:pt x="8073" y="8196"/>
                  </a:lnTo>
                  <a:lnTo>
                    <a:pt x="8751" y="8196"/>
                  </a:lnTo>
                  <a:lnTo>
                    <a:pt x="8873" y="8098"/>
                  </a:lnTo>
                  <a:lnTo>
                    <a:pt x="9429" y="8098"/>
                  </a:lnTo>
                  <a:lnTo>
                    <a:pt x="9551" y="8303"/>
                  </a:lnTo>
                  <a:lnTo>
                    <a:pt x="10229" y="8499"/>
                  </a:lnTo>
                  <a:lnTo>
                    <a:pt x="10441" y="8499"/>
                  </a:lnTo>
                  <a:lnTo>
                    <a:pt x="10563" y="8597"/>
                  </a:lnTo>
                  <a:lnTo>
                    <a:pt x="10784" y="8597"/>
                  </a:lnTo>
                  <a:lnTo>
                    <a:pt x="11200" y="8196"/>
                  </a:lnTo>
                  <a:lnTo>
                    <a:pt x="12212" y="8039"/>
                  </a:lnTo>
                  <a:lnTo>
                    <a:pt x="12335" y="7844"/>
                  </a:lnTo>
                  <a:lnTo>
                    <a:pt x="12514" y="7697"/>
                  </a:lnTo>
                  <a:lnTo>
                    <a:pt x="12555" y="7394"/>
                  </a:lnTo>
                  <a:lnTo>
                    <a:pt x="12767" y="7237"/>
                  </a:lnTo>
                  <a:lnTo>
                    <a:pt x="12767" y="6885"/>
                  </a:lnTo>
                  <a:lnTo>
                    <a:pt x="12637" y="6738"/>
                  </a:lnTo>
                  <a:lnTo>
                    <a:pt x="12637" y="6474"/>
                  </a:lnTo>
                  <a:lnTo>
                    <a:pt x="12686" y="6328"/>
                  </a:lnTo>
                  <a:lnTo>
                    <a:pt x="12849" y="6377"/>
                  </a:lnTo>
                  <a:lnTo>
                    <a:pt x="13102" y="6377"/>
                  </a:lnTo>
                  <a:lnTo>
                    <a:pt x="13404" y="6377"/>
                  </a:lnTo>
                  <a:lnTo>
                    <a:pt x="13437" y="6328"/>
                  </a:lnTo>
                  <a:lnTo>
                    <a:pt x="13527" y="5976"/>
                  </a:lnTo>
                  <a:lnTo>
                    <a:pt x="13739" y="5976"/>
                  </a:lnTo>
                  <a:lnTo>
                    <a:pt x="13992" y="5672"/>
                  </a:lnTo>
                  <a:lnTo>
                    <a:pt x="13992" y="5516"/>
                  </a:lnTo>
                  <a:lnTo>
                    <a:pt x="14122" y="5320"/>
                  </a:lnTo>
                  <a:lnTo>
                    <a:pt x="14204" y="5320"/>
                  </a:lnTo>
                  <a:lnTo>
                    <a:pt x="14286" y="5418"/>
                  </a:lnTo>
                  <a:lnTo>
                    <a:pt x="14335" y="5418"/>
                  </a:lnTo>
                  <a:lnTo>
                    <a:pt x="14335" y="5262"/>
                  </a:lnTo>
                  <a:lnTo>
                    <a:pt x="14416" y="5262"/>
                  </a:lnTo>
                  <a:lnTo>
                    <a:pt x="14539" y="5017"/>
                  </a:lnTo>
                  <a:lnTo>
                    <a:pt x="14841" y="4919"/>
                  </a:lnTo>
                  <a:lnTo>
                    <a:pt x="15086" y="5017"/>
                  </a:lnTo>
                  <a:lnTo>
                    <a:pt x="15176" y="4919"/>
                  </a:lnTo>
                  <a:lnTo>
                    <a:pt x="15004" y="4655"/>
                  </a:lnTo>
                  <a:lnTo>
                    <a:pt x="14873" y="4499"/>
                  </a:lnTo>
                  <a:lnTo>
                    <a:pt x="14620" y="4254"/>
                  </a:lnTo>
                  <a:lnTo>
                    <a:pt x="14416" y="4098"/>
                  </a:lnTo>
                  <a:lnTo>
                    <a:pt x="14204" y="4205"/>
                  </a:lnTo>
                  <a:lnTo>
                    <a:pt x="14073" y="4460"/>
                  </a:lnTo>
                  <a:lnTo>
                    <a:pt x="13951" y="4362"/>
                  </a:lnTo>
                  <a:lnTo>
                    <a:pt x="13739" y="4362"/>
                  </a:lnTo>
                  <a:lnTo>
                    <a:pt x="13649" y="4460"/>
                  </a:lnTo>
                  <a:lnTo>
                    <a:pt x="13437" y="4205"/>
                  </a:lnTo>
                  <a:lnTo>
                    <a:pt x="13527" y="4098"/>
                  </a:lnTo>
                  <a:lnTo>
                    <a:pt x="13527" y="3941"/>
                  </a:lnTo>
                  <a:lnTo>
                    <a:pt x="13527" y="3296"/>
                  </a:lnTo>
                  <a:lnTo>
                    <a:pt x="13567" y="3042"/>
                  </a:lnTo>
                  <a:lnTo>
                    <a:pt x="13739" y="3042"/>
                  </a:lnTo>
                  <a:lnTo>
                    <a:pt x="13992" y="3139"/>
                  </a:lnTo>
                  <a:lnTo>
                    <a:pt x="14335" y="2738"/>
                  </a:lnTo>
                  <a:lnTo>
                    <a:pt x="14204" y="2484"/>
                  </a:lnTo>
                  <a:lnTo>
                    <a:pt x="14286" y="1976"/>
                  </a:lnTo>
                  <a:lnTo>
                    <a:pt x="14416" y="1164"/>
                  </a:lnTo>
                  <a:lnTo>
                    <a:pt x="14335" y="1017"/>
                  </a:lnTo>
                  <a:lnTo>
                    <a:pt x="14204" y="822"/>
                  </a:lnTo>
                  <a:lnTo>
                    <a:pt x="14073" y="822"/>
                  </a:lnTo>
                  <a:lnTo>
                    <a:pt x="14204" y="401"/>
                  </a:lnTo>
                  <a:lnTo>
                    <a:pt x="14841" y="10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4" name="Freeform 88">
              <a:extLst>
                <a:ext uri="{FF2B5EF4-FFF2-40B4-BE49-F238E27FC236}">
                  <a16:creationId xmlns:a16="http://schemas.microsoft.com/office/drawing/2014/main" id="{CC563AF4-4F27-42AE-A0A7-99B54DB346FB}"/>
                </a:ext>
              </a:extLst>
            </p:cNvPr>
            <p:cNvSpPr>
              <a:spLocks/>
            </p:cNvSpPr>
            <p:nvPr/>
          </p:nvSpPr>
          <p:spPr bwMode="auto">
            <a:xfrm>
              <a:off x="4226" y="2213"/>
              <a:ext cx="498" cy="536"/>
            </a:xfrm>
            <a:custGeom>
              <a:avLst/>
              <a:gdLst>
                <a:gd name="T0" fmla="*/ 157 w 20000"/>
                <a:gd name="T1" fmla="*/ 23 h 20000"/>
                <a:gd name="T2" fmla="*/ 176 w 20000"/>
                <a:gd name="T3" fmla="*/ 54 h 20000"/>
                <a:gd name="T4" fmla="*/ 160 w 20000"/>
                <a:gd name="T5" fmla="*/ 66 h 20000"/>
                <a:gd name="T6" fmla="*/ 181 w 20000"/>
                <a:gd name="T7" fmla="*/ 87 h 20000"/>
                <a:gd name="T8" fmla="*/ 197 w 20000"/>
                <a:gd name="T9" fmla="*/ 124 h 20000"/>
                <a:gd name="T10" fmla="*/ 214 w 20000"/>
                <a:gd name="T11" fmla="*/ 147 h 20000"/>
                <a:gd name="T12" fmla="*/ 278 w 20000"/>
                <a:gd name="T13" fmla="*/ 167 h 20000"/>
                <a:gd name="T14" fmla="*/ 305 w 20000"/>
                <a:gd name="T15" fmla="*/ 180 h 20000"/>
                <a:gd name="T16" fmla="*/ 323 w 20000"/>
                <a:gd name="T17" fmla="*/ 184 h 20000"/>
                <a:gd name="T18" fmla="*/ 350 w 20000"/>
                <a:gd name="T19" fmla="*/ 151 h 20000"/>
                <a:gd name="T20" fmla="*/ 371 w 20000"/>
                <a:gd name="T21" fmla="*/ 174 h 20000"/>
                <a:gd name="T22" fmla="*/ 404 w 20000"/>
                <a:gd name="T23" fmla="*/ 163 h 20000"/>
                <a:gd name="T24" fmla="*/ 415 w 20000"/>
                <a:gd name="T25" fmla="*/ 151 h 20000"/>
                <a:gd name="T26" fmla="*/ 436 w 20000"/>
                <a:gd name="T27" fmla="*/ 135 h 20000"/>
                <a:gd name="T28" fmla="*/ 468 w 20000"/>
                <a:gd name="T29" fmla="*/ 120 h 20000"/>
                <a:gd name="T30" fmla="*/ 481 w 20000"/>
                <a:gd name="T31" fmla="*/ 128 h 20000"/>
                <a:gd name="T32" fmla="*/ 485 w 20000"/>
                <a:gd name="T33" fmla="*/ 141 h 20000"/>
                <a:gd name="T34" fmla="*/ 491 w 20000"/>
                <a:gd name="T35" fmla="*/ 153 h 20000"/>
                <a:gd name="T36" fmla="*/ 475 w 20000"/>
                <a:gd name="T37" fmla="*/ 167 h 20000"/>
                <a:gd name="T38" fmla="*/ 454 w 20000"/>
                <a:gd name="T39" fmla="*/ 207 h 20000"/>
                <a:gd name="T40" fmla="*/ 438 w 20000"/>
                <a:gd name="T41" fmla="*/ 248 h 20000"/>
                <a:gd name="T42" fmla="*/ 425 w 20000"/>
                <a:gd name="T43" fmla="*/ 259 h 20000"/>
                <a:gd name="T44" fmla="*/ 409 w 20000"/>
                <a:gd name="T45" fmla="*/ 250 h 20000"/>
                <a:gd name="T46" fmla="*/ 402 w 20000"/>
                <a:gd name="T47" fmla="*/ 232 h 20000"/>
                <a:gd name="T48" fmla="*/ 419 w 20000"/>
                <a:gd name="T49" fmla="*/ 211 h 20000"/>
                <a:gd name="T50" fmla="*/ 375 w 20000"/>
                <a:gd name="T51" fmla="*/ 195 h 20000"/>
                <a:gd name="T52" fmla="*/ 345 w 20000"/>
                <a:gd name="T53" fmla="*/ 195 h 20000"/>
                <a:gd name="T54" fmla="*/ 350 w 20000"/>
                <a:gd name="T55" fmla="*/ 207 h 20000"/>
                <a:gd name="T56" fmla="*/ 361 w 20000"/>
                <a:gd name="T57" fmla="*/ 228 h 20000"/>
                <a:gd name="T58" fmla="*/ 361 w 20000"/>
                <a:gd name="T59" fmla="*/ 271 h 20000"/>
                <a:gd name="T60" fmla="*/ 349 w 20000"/>
                <a:gd name="T61" fmla="*/ 267 h 20000"/>
                <a:gd name="T62" fmla="*/ 327 w 20000"/>
                <a:gd name="T63" fmla="*/ 287 h 20000"/>
                <a:gd name="T64" fmla="*/ 321 w 20000"/>
                <a:gd name="T65" fmla="*/ 315 h 20000"/>
                <a:gd name="T66" fmla="*/ 305 w 20000"/>
                <a:gd name="T67" fmla="*/ 319 h 20000"/>
                <a:gd name="T68" fmla="*/ 253 w 20000"/>
                <a:gd name="T69" fmla="*/ 373 h 20000"/>
                <a:gd name="T70" fmla="*/ 230 w 20000"/>
                <a:gd name="T71" fmla="*/ 391 h 20000"/>
                <a:gd name="T72" fmla="*/ 220 w 20000"/>
                <a:gd name="T73" fmla="*/ 418 h 20000"/>
                <a:gd name="T74" fmla="*/ 224 w 20000"/>
                <a:gd name="T75" fmla="*/ 444 h 20000"/>
                <a:gd name="T76" fmla="*/ 207 w 20000"/>
                <a:gd name="T77" fmla="*/ 494 h 20000"/>
                <a:gd name="T78" fmla="*/ 193 w 20000"/>
                <a:gd name="T79" fmla="*/ 515 h 20000"/>
                <a:gd name="T80" fmla="*/ 153 w 20000"/>
                <a:gd name="T81" fmla="*/ 502 h 20000"/>
                <a:gd name="T82" fmla="*/ 120 w 20000"/>
                <a:gd name="T83" fmla="*/ 432 h 20000"/>
                <a:gd name="T84" fmla="*/ 83 w 20000"/>
                <a:gd name="T85" fmla="*/ 331 h 20000"/>
                <a:gd name="T86" fmla="*/ 77 w 20000"/>
                <a:gd name="T87" fmla="*/ 286 h 20000"/>
                <a:gd name="T88" fmla="*/ 79 w 20000"/>
                <a:gd name="T89" fmla="*/ 271 h 20000"/>
                <a:gd name="T90" fmla="*/ 62 w 20000"/>
                <a:gd name="T91" fmla="*/ 277 h 20000"/>
                <a:gd name="T92" fmla="*/ 34 w 20000"/>
                <a:gd name="T93" fmla="*/ 292 h 20000"/>
                <a:gd name="T94" fmla="*/ 34 w 20000"/>
                <a:gd name="T95" fmla="*/ 255 h 20000"/>
                <a:gd name="T96" fmla="*/ 2 w 20000"/>
                <a:gd name="T97" fmla="*/ 238 h 20000"/>
                <a:gd name="T98" fmla="*/ 6 w 20000"/>
                <a:gd name="T99" fmla="*/ 232 h 20000"/>
                <a:gd name="T100" fmla="*/ 40 w 20000"/>
                <a:gd name="T101" fmla="*/ 232 h 20000"/>
                <a:gd name="T102" fmla="*/ 27 w 20000"/>
                <a:gd name="T103" fmla="*/ 199 h 20000"/>
                <a:gd name="T104" fmla="*/ 27 w 20000"/>
                <a:gd name="T105" fmla="*/ 157 h 20000"/>
                <a:gd name="T106" fmla="*/ 56 w 20000"/>
                <a:gd name="T107" fmla="*/ 151 h 20000"/>
                <a:gd name="T108" fmla="*/ 77 w 20000"/>
                <a:gd name="T109" fmla="*/ 118 h 20000"/>
                <a:gd name="T110" fmla="*/ 89 w 20000"/>
                <a:gd name="T111" fmla="*/ 81 h 20000"/>
                <a:gd name="T112" fmla="*/ 89 w 20000"/>
                <a:gd name="T113" fmla="*/ 60 h 20000"/>
                <a:gd name="T114" fmla="*/ 70 w 20000"/>
                <a:gd name="T115" fmla="*/ 23 h 20000"/>
                <a:gd name="T116" fmla="*/ 120 w 20000"/>
                <a:gd name="T117" fmla="*/ 15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5498" y="0"/>
                  </a:moveTo>
                  <a:lnTo>
                    <a:pt x="5659" y="0"/>
                  </a:lnTo>
                  <a:lnTo>
                    <a:pt x="6158" y="552"/>
                  </a:lnTo>
                  <a:lnTo>
                    <a:pt x="6318" y="850"/>
                  </a:lnTo>
                  <a:lnTo>
                    <a:pt x="6415" y="1163"/>
                  </a:lnTo>
                  <a:lnTo>
                    <a:pt x="6576" y="1626"/>
                  </a:lnTo>
                  <a:lnTo>
                    <a:pt x="6833" y="1775"/>
                  </a:lnTo>
                  <a:lnTo>
                    <a:pt x="7074" y="2013"/>
                  </a:lnTo>
                  <a:lnTo>
                    <a:pt x="6672" y="2401"/>
                  </a:lnTo>
                  <a:lnTo>
                    <a:pt x="6415" y="2163"/>
                  </a:lnTo>
                  <a:lnTo>
                    <a:pt x="6318" y="2237"/>
                  </a:lnTo>
                  <a:lnTo>
                    <a:pt x="6415" y="2476"/>
                  </a:lnTo>
                  <a:lnTo>
                    <a:pt x="6576" y="2476"/>
                  </a:lnTo>
                  <a:lnTo>
                    <a:pt x="6576" y="2774"/>
                  </a:lnTo>
                  <a:lnTo>
                    <a:pt x="6833" y="3386"/>
                  </a:lnTo>
                  <a:lnTo>
                    <a:pt x="7251" y="3236"/>
                  </a:lnTo>
                  <a:lnTo>
                    <a:pt x="7412" y="3386"/>
                  </a:lnTo>
                  <a:lnTo>
                    <a:pt x="8328" y="3863"/>
                  </a:lnTo>
                  <a:lnTo>
                    <a:pt x="8087" y="4400"/>
                  </a:lnTo>
                  <a:lnTo>
                    <a:pt x="7926" y="4638"/>
                  </a:lnTo>
                  <a:lnTo>
                    <a:pt x="8087" y="4877"/>
                  </a:lnTo>
                  <a:lnTo>
                    <a:pt x="7749" y="5026"/>
                  </a:lnTo>
                  <a:lnTo>
                    <a:pt x="8087" y="5250"/>
                  </a:lnTo>
                  <a:lnTo>
                    <a:pt x="8585" y="5488"/>
                  </a:lnTo>
                  <a:lnTo>
                    <a:pt x="9164" y="5712"/>
                  </a:lnTo>
                  <a:lnTo>
                    <a:pt x="9662" y="5861"/>
                  </a:lnTo>
                  <a:lnTo>
                    <a:pt x="10498" y="6100"/>
                  </a:lnTo>
                  <a:lnTo>
                    <a:pt x="11158" y="6249"/>
                  </a:lnTo>
                  <a:lnTo>
                    <a:pt x="11254" y="6398"/>
                  </a:lnTo>
                  <a:lnTo>
                    <a:pt x="11672" y="6637"/>
                  </a:lnTo>
                  <a:lnTo>
                    <a:pt x="11913" y="6488"/>
                  </a:lnTo>
                  <a:lnTo>
                    <a:pt x="12235" y="6711"/>
                  </a:lnTo>
                  <a:lnTo>
                    <a:pt x="12331" y="6711"/>
                  </a:lnTo>
                  <a:lnTo>
                    <a:pt x="12749" y="6711"/>
                  </a:lnTo>
                  <a:lnTo>
                    <a:pt x="12990" y="6711"/>
                  </a:lnTo>
                  <a:lnTo>
                    <a:pt x="12990" y="6861"/>
                  </a:lnTo>
                  <a:lnTo>
                    <a:pt x="13650" y="6861"/>
                  </a:lnTo>
                  <a:lnTo>
                    <a:pt x="13585" y="6100"/>
                  </a:lnTo>
                  <a:lnTo>
                    <a:pt x="13650" y="5712"/>
                  </a:lnTo>
                  <a:lnTo>
                    <a:pt x="14068" y="5638"/>
                  </a:lnTo>
                  <a:lnTo>
                    <a:pt x="14068" y="6025"/>
                  </a:lnTo>
                  <a:lnTo>
                    <a:pt x="14068" y="6249"/>
                  </a:lnTo>
                  <a:lnTo>
                    <a:pt x="14405" y="6398"/>
                  </a:lnTo>
                  <a:lnTo>
                    <a:pt x="14904" y="6488"/>
                  </a:lnTo>
                  <a:lnTo>
                    <a:pt x="15322" y="6398"/>
                  </a:lnTo>
                  <a:lnTo>
                    <a:pt x="15322" y="6488"/>
                  </a:lnTo>
                  <a:lnTo>
                    <a:pt x="16415" y="6488"/>
                  </a:lnTo>
                  <a:lnTo>
                    <a:pt x="16238" y="6100"/>
                  </a:lnTo>
                  <a:lnTo>
                    <a:pt x="15981" y="6025"/>
                  </a:lnTo>
                  <a:lnTo>
                    <a:pt x="15981" y="5712"/>
                  </a:lnTo>
                  <a:lnTo>
                    <a:pt x="16238" y="5712"/>
                  </a:lnTo>
                  <a:lnTo>
                    <a:pt x="16672" y="5638"/>
                  </a:lnTo>
                  <a:lnTo>
                    <a:pt x="16833" y="5488"/>
                  </a:lnTo>
                  <a:lnTo>
                    <a:pt x="16897" y="5399"/>
                  </a:lnTo>
                  <a:lnTo>
                    <a:pt x="16897" y="5101"/>
                  </a:lnTo>
                  <a:lnTo>
                    <a:pt x="17492" y="5026"/>
                  </a:lnTo>
                  <a:lnTo>
                    <a:pt x="17588" y="4787"/>
                  </a:lnTo>
                  <a:lnTo>
                    <a:pt x="17910" y="4638"/>
                  </a:lnTo>
                  <a:lnTo>
                    <a:pt x="18569" y="4787"/>
                  </a:lnTo>
                  <a:lnTo>
                    <a:pt x="18810" y="4474"/>
                  </a:lnTo>
                  <a:lnTo>
                    <a:pt x="19068" y="4400"/>
                  </a:lnTo>
                  <a:lnTo>
                    <a:pt x="19244" y="4474"/>
                  </a:lnTo>
                  <a:lnTo>
                    <a:pt x="19068" y="4787"/>
                  </a:lnTo>
                  <a:lnTo>
                    <a:pt x="19325" y="4787"/>
                  </a:lnTo>
                  <a:lnTo>
                    <a:pt x="19325" y="5026"/>
                  </a:lnTo>
                  <a:lnTo>
                    <a:pt x="19244" y="5250"/>
                  </a:lnTo>
                  <a:lnTo>
                    <a:pt x="19486" y="5101"/>
                  </a:lnTo>
                  <a:lnTo>
                    <a:pt x="19486" y="5250"/>
                  </a:lnTo>
                  <a:lnTo>
                    <a:pt x="19727" y="5250"/>
                  </a:lnTo>
                  <a:lnTo>
                    <a:pt x="19984" y="5488"/>
                  </a:lnTo>
                  <a:lnTo>
                    <a:pt x="19904" y="5488"/>
                  </a:lnTo>
                  <a:lnTo>
                    <a:pt x="19727" y="5712"/>
                  </a:lnTo>
                  <a:lnTo>
                    <a:pt x="19904" y="6100"/>
                  </a:lnTo>
                  <a:lnTo>
                    <a:pt x="19727" y="6249"/>
                  </a:lnTo>
                  <a:lnTo>
                    <a:pt x="19662" y="6100"/>
                  </a:lnTo>
                  <a:lnTo>
                    <a:pt x="19068" y="6249"/>
                  </a:lnTo>
                  <a:lnTo>
                    <a:pt x="18569" y="6711"/>
                  </a:lnTo>
                  <a:lnTo>
                    <a:pt x="18569" y="7263"/>
                  </a:lnTo>
                  <a:lnTo>
                    <a:pt x="18248" y="7487"/>
                  </a:lnTo>
                  <a:lnTo>
                    <a:pt x="18248" y="7711"/>
                  </a:lnTo>
                  <a:lnTo>
                    <a:pt x="18248" y="8113"/>
                  </a:lnTo>
                  <a:lnTo>
                    <a:pt x="17990" y="8650"/>
                  </a:lnTo>
                  <a:lnTo>
                    <a:pt x="17588" y="8650"/>
                  </a:lnTo>
                  <a:lnTo>
                    <a:pt x="17588" y="9262"/>
                  </a:lnTo>
                  <a:lnTo>
                    <a:pt x="17331" y="9336"/>
                  </a:lnTo>
                  <a:lnTo>
                    <a:pt x="17492" y="9963"/>
                  </a:lnTo>
                  <a:lnTo>
                    <a:pt x="17235" y="9963"/>
                  </a:lnTo>
                  <a:lnTo>
                    <a:pt x="17074" y="9650"/>
                  </a:lnTo>
                  <a:lnTo>
                    <a:pt x="16833" y="9336"/>
                  </a:lnTo>
                  <a:lnTo>
                    <a:pt x="16833" y="9023"/>
                  </a:lnTo>
                  <a:lnTo>
                    <a:pt x="16495" y="9336"/>
                  </a:lnTo>
                  <a:lnTo>
                    <a:pt x="16415" y="9336"/>
                  </a:lnTo>
                  <a:lnTo>
                    <a:pt x="16238" y="9262"/>
                  </a:lnTo>
                  <a:lnTo>
                    <a:pt x="16158" y="9262"/>
                  </a:lnTo>
                  <a:lnTo>
                    <a:pt x="15981" y="8725"/>
                  </a:lnTo>
                  <a:lnTo>
                    <a:pt x="16158" y="8650"/>
                  </a:lnTo>
                  <a:lnTo>
                    <a:pt x="16238" y="8352"/>
                  </a:lnTo>
                  <a:lnTo>
                    <a:pt x="16672" y="8262"/>
                  </a:lnTo>
                  <a:lnTo>
                    <a:pt x="16672" y="8024"/>
                  </a:lnTo>
                  <a:lnTo>
                    <a:pt x="16833" y="7875"/>
                  </a:lnTo>
                  <a:lnTo>
                    <a:pt x="16672" y="7651"/>
                  </a:lnTo>
                  <a:lnTo>
                    <a:pt x="15064" y="7711"/>
                  </a:lnTo>
                  <a:lnTo>
                    <a:pt x="15161" y="7651"/>
                  </a:lnTo>
                  <a:lnTo>
                    <a:pt x="15064" y="7263"/>
                  </a:lnTo>
                  <a:lnTo>
                    <a:pt x="14662" y="7040"/>
                  </a:lnTo>
                  <a:lnTo>
                    <a:pt x="14244" y="6711"/>
                  </a:lnTo>
                  <a:lnTo>
                    <a:pt x="14003" y="6711"/>
                  </a:lnTo>
                  <a:lnTo>
                    <a:pt x="13842" y="7263"/>
                  </a:lnTo>
                  <a:lnTo>
                    <a:pt x="14068" y="7487"/>
                  </a:lnTo>
                  <a:lnTo>
                    <a:pt x="14244" y="7487"/>
                  </a:lnTo>
                  <a:lnTo>
                    <a:pt x="14502" y="7711"/>
                  </a:lnTo>
                  <a:lnTo>
                    <a:pt x="14068" y="7711"/>
                  </a:lnTo>
                  <a:lnTo>
                    <a:pt x="14068" y="8024"/>
                  </a:lnTo>
                  <a:lnTo>
                    <a:pt x="13842" y="8113"/>
                  </a:lnTo>
                  <a:lnTo>
                    <a:pt x="14068" y="8352"/>
                  </a:lnTo>
                  <a:lnTo>
                    <a:pt x="14502" y="8501"/>
                  </a:lnTo>
                  <a:lnTo>
                    <a:pt x="14405" y="8874"/>
                  </a:lnTo>
                  <a:lnTo>
                    <a:pt x="14904" y="10276"/>
                  </a:lnTo>
                  <a:lnTo>
                    <a:pt x="14502" y="10336"/>
                  </a:lnTo>
                  <a:lnTo>
                    <a:pt x="14502" y="10112"/>
                  </a:lnTo>
                  <a:lnTo>
                    <a:pt x="14244" y="10500"/>
                  </a:lnTo>
                  <a:lnTo>
                    <a:pt x="14068" y="10336"/>
                  </a:lnTo>
                  <a:lnTo>
                    <a:pt x="14068" y="9963"/>
                  </a:lnTo>
                  <a:lnTo>
                    <a:pt x="14003" y="9963"/>
                  </a:lnTo>
                  <a:lnTo>
                    <a:pt x="14003" y="10276"/>
                  </a:lnTo>
                  <a:lnTo>
                    <a:pt x="13408" y="10500"/>
                  </a:lnTo>
                  <a:lnTo>
                    <a:pt x="13151" y="10664"/>
                  </a:lnTo>
                  <a:lnTo>
                    <a:pt x="13151" y="10723"/>
                  </a:lnTo>
                  <a:lnTo>
                    <a:pt x="13328" y="11126"/>
                  </a:lnTo>
                  <a:lnTo>
                    <a:pt x="13151" y="11350"/>
                  </a:lnTo>
                  <a:lnTo>
                    <a:pt x="12990" y="11499"/>
                  </a:lnTo>
                  <a:lnTo>
                    <a:pt x="12910" y="11738"/>
                  </a:lnTo>
                  <a:lnTo>
                    <a:pt x="12331" y="11887"/>
                  </a:lnTo>
                  <a:lnTo>
                    <a:pt x="12331" y="11738"/>
                  </a:lnTo>
                  <a:lnTo>
                    <a:pt x="12074" y="11887"/>
                  </a:lnTo>
                  <a:lnTo>
                    <a:pt x="12235" y="11887"/>
                  </a:lnTo>
                  <a:lnTo>
                    <a:pt x="11576" y="12737"/>
                  </a:lnTo>
                  <a:lnTo>
                    <a:pt x="10997" y="13125"/>
                  </a:lnTo>
                  <a:lnTo>
                    <a:pt x="10498" y="13587"/>
                  </a:lnTo>
                  <a:lnTo>
                    <a:pt x="10161" y="13900"/>
                  </a:lnTo>
                  <a:lnTo>
                    <a:pt x="10322" y="13960"/>
                  </a:lnTo>
                  <a:lnTo>
                    <a:pt x="9839" y="14198"/>
                  </a:lnTo>
                  <a:lnTo>
                    <a:pt x="9502" y="14362"/>
                  </a:lnTo>
                  <a:lnTo>
                    <a:pt x="9244" y="14601"/>
                  </a:lnTo>
                  <a:lnTo>
                    <a:pt x="9164" y="14601"/>
                  </a:lnTo>
                  <a:lnTo>
                    <a:pt x="8842" y="14750"/>
                  </a:lnTo>
                  <a:lnTo>
                    <a:pt x="8746" y="15213"/>
                  </a:lnTo>
                  <a:lnTo>
                    <a:pt x="8842" y="15600"/>
                  </a:lnTo>
                  <a:lnTo>
                    <a:pt x="8842" y="15824"/>
                  </a:lnTo>
                  <a:lnTo>
                    <a:pt x="8842" y="16212"/>
                  </a:lnTo>
                  <a:lnTo>
                    <a:pt x="8746" y="16212"/>
                  </a:lnTo>
                  <a:lnTo>
                    <a:pt x="9003" y="16585"/>
                  </a:lnTo>
                  <a:lnTo>
                    <a:pt x="8746" y="17136"/>
                  </a:lnTo>
                  <a:lnTo>
                    <a:pt x="8585" y="17435"/>
                  </a:lnTo>
                  <a:lnTo>
                    <a:pt x="8746" y="18449"/>
                  </a:lnTo>
                  <a:lnTo>
                    <a:pt x="8328" y="18449"/>
                  </a:lnTo>
                  <a:lnTo>
                    <a:pt x="8087" y="18986"/>
                  </a:lnTo>
                  <a:lnTo>
                    <a:pt x="8424" y="19075"/>
                  </a:lnTo>
                  <a:lnTo>
                    <a:pt x="8328" y="19224"/>
                  </a:lnTo>
                  <a:lnTo>
                    <a:pt x="7749" y="19224"/>
                  </a:lnTo>
                  <a:lnTo>
                    <a:pt x="7492" y="19448"/>
                  </a:lnTo>
                  <a:lnTo>
                    <a:pt x="7492" y="19687"/>
                  </a:lnTo>
                  <a:lnTo>
                    <a:pt x="7074" y="19985"/>
                  </a:lnTo>
                  <a:lnTo>
                    <a:pt x="6158" y="18747"/>
                  </a:lnTo>
                  <a:lnTo>
                    <a:pt x="6318" y="18837"/>
                  </a:lnTo>
                  <a:lnTo>
                    <a:pt x="5756" y="17763"/>
                  </a:lnTo>
                  <a:lnTo>
                    <a:pt x="5338" y="17136"/>
                  </a:lnTo>
                  <a:lnTo>
                    <a:pt x="4839" y="16122"/>
                  </a:lnTo>
                  <a:lnTo>
                    <a:pt x="4582" y="15362"/>
                  </a:lnTo>
                  <a:lnTo>
                    <a:pt x="4180" y="14750"/>
                  </a:lnTo>
                  <a:lnTo>
                    <a:pt x="3489" y="12886"/>
                  </a:lnTo>
                  <a:lnTo>
                    <a:pt x="3328" y="12349"/>
                  </a:lnTo>
                  <a:lnTo>
                    <a:pt x="3167" y="11499"/>
                  </a:lnTo>
                  <a:lnTo>
                    <a:pt x="3167" y="10962"/>
                  </a:lnTo>
                  <a:lnTo>
                    <a:pt x="3087" y="10723"/>
                  </a:lnTo>
                  <a:lnTo>
                    <a:pt x="3087" y="10664"/>
                  </a:lnTo>
                  <a:lnTo>
                    <a:pt x="3167" y="10500"/>
                  </a:lnTo>
                  <a:lnTo>
                    <a:pt x="3087" y="10336"/>
                  </a:lnTo>
                  <a:lnTo>
                    <a:pt x="2926" y="10112"/>
                  </a:lnTo>
                  <a:lnTo>
                    <a:pt x="3167" y="10112"/>
                  </a:lnTo>
                  <a:lnTo>
                    <a:pt x="3167" y="9963"/>
                  </a:lnTo>
                  <a:lnTo>
                    <a:pt x="2830" y="9963"/>
                  </a:lnTo>
                  <a:lnTo>
                    <a:pt x="2830" y="10276"/>
                  </a:lnTo>
                  <a:lnTo>
                    <a:pt x="2508" y="10336"/>
                  </a:lnTo>
                  <a:lnTo>
                    <a:pt x="2830" y="10500"/>
                  </a:lnTo>
                  <a:lnTo>
                    <a:pt x="2669" y="10887"/>
                  </a:lnTo>
                  <a:lnTo>
                    <a:pt x="1849" y="11126"/>
                  </a:lnTo>
                  <a:lnTo>
                    <a:pt x="1350" y="10887"/>
                  </a:lnTo>
                  <a:lnTo>
                    <a:pt x="434" y="9963"/>
                  </a:lnTo>
                  <a:lnTo>
                    <a:pt x="675" y="9963"/>
                  </a:lnTo>
                  <a:lnTo>
                    <a:pt x="1350" y="9724"/>
                  </a:lnTo>
                  <a:lnTo>
                    <a:pt x="1350" y="9500"/>
                  </a:lnTo>
                  <a:lnTo>
                    <a:pt x="756" y="9724"/>
                  </a:lnTo>
                  <a:lnTo>
                    <a:pt x="96" y="9336"/>
                  </a:lnTo>
                  <a:lnTo>
                    <a:pt x="0" y="9023"/>
                  </a:lnTo>
                  <a:lnTo>
                    <a:pt x="96" y="8874"/>
                  </a:lnTo>
                  <a:lnTo>
                    <a:pt x="0" y="8874"/>
                  </a:lnTo>
                  <a:lnTo>
                    <a:pt x="0" y="8725"/>
                  </a:lnTo>
                  <a:lnTo>
                    <a:pt x="257" y="8725"/>
                  </a:lnTo>
                  <a:lnTo>
                    <a:pt x="257" y="8650"/>
                  </a:lnTo>
                  <a:lnTo>
                    <a:pt x="916" y="8650"/>
                  </a:lnTo>
                  <a:lnTo>
                    <a:pt x="1158" y="8650"/>
                  </a:lnTo>
                  <a:lnTo>
                    <a:pt x="1415" y="8501"/>
                  </a:lnTo>
                  <a:lnTo>
                    <a:pt x="1592" y="8650"/>
                  </a:lnTo>
                  <a:lnTo>
                    <a:pt x="1752" y="8501"/>
                  </a:lnTo>
                  <a:lnTo>
                    <a:pt x="1752" y="8352"/>
                  </a:lnTo>
                  <a:lnTo>
                    <a:pt x="1350" y="7487"/>
                  </a:lnTo>
                  <a:lnTo>
                    <a:pt x="1093" y="7412"/>
                  </a:lnTo>
                  <a:lnTo>
                    <a:pt x="1093" y="6711"/>
                  </a:lnTo>
                  <a:lnTo>
                    <a:pt x="498" y="6637"/>
                  </a:lnTo>
                  <a:lnTo>
                    <a:pt x="916" y="6025"/>
                  </a:lnTo>
                  <a:lnTo>
                    <a:pt x="1093" y="5861"/>
                  </a:lnTo>
                  <a:lnTo>
                    <a:pt x="1158" y="5712"/>
                  </a:lnTo>
                  <a:lnTo>
                    <a:pt x="1350" y="6025"/>
                  </a:lnTo>
                  <a:lnTo>
                    <a:pt x="2170" y="5712"/>
                  </a:lnTo>
                  <a:lnTo>
                    <a:pt x="2251" y="5638"/>
                  </a:lnTo>
                  <a:lnTo>
                    <a:pt x="2412" y="5488"/>
                  </a:lnTo>
                  <a:lnTo>
                    <a:pt x="2412" y="5101"/>
                  </a:lnTo>
                  <a:lnTo>
                    <a:pt x="3087" y="4787"/>
                  </a:lnTo>
                  <a:lnTo>
                    <a:pt x="3087" y="4400"/>
                  </a:lnTo>
                  <a:lnTo>
                    <a:pt x="3328" y="4087"/>
                  </a:lnTo>
                  <a:lnTo>
                    <a:pt x="3585" y="3624"/>
                  </a:lnTo>
                  <a:lnTo>
                    <a:pt x="3923" y="3386"/>
                  </a:lnTo>
                  <a:lnTo>
                    <a:pt x="3585" y="3013"/>
                  </a:lnTo>
                  <a:lnTo>
                    <a:pt x="3923" y="2774"/>
                  </a:lnTo>
                  <a:lnTo>
                    <a:pt x="4180" y="2625"/>
                  </a:lnTo>
                  <a:lnTo>
                    <a:pt x="4180" y="2401"/>
                  </a:lnTo>
                  <a:lnTo>
                    <a:pt x="3585" y="2237"/>
                  </a:lnTo>
                  <a:lnTo>
                    <a:pt x="3489" y="2013"/>
                  </a:lnTo>
                  <a:lnTo>
                    <a:pt x="3167" y="1864"/>
                  </a:lnTo>
                  <a:lnTo>
                    <a:pt x="3167" y="1223"/>
                  </a:lnTo>
                  <a:lnTo>
                    <a:pt x="2830" y="850"/>
                  </a:lnTo>
                  <a:lnTo>
                    <a:pt x="3087" y="611"/>
                  </a:lnTo>
                  <a:lnTo>
                    <a:pt x="3746" y="611"/>
                  </a:lnTo>
                  <a:lnTo>
                    <a:pt x="4180" y="776"/>
                  </a:lnTo>
                  <a:lnTo>
                    <a:pt x="4839" y="552"/>
                  </a:lnTo>
                  <a:lnTo>
                    <a:pt x="5338" y="149"/>
                  </a:lnTo>
                  <a:lnTo>
                    <a:pt x="5498"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5" name="Freeform 89">
              <a:extLst>
                <a:ext uri="{FF2B5EF4-FFF2-40B4-BE49-F238E27FC236}">
                  <a16:creationId xmlns:a16="http://schemas.microsoft.com/office/drawing/2014/main" id="{4A6DD9C1-A4AE-462A-8A8C-0174B452C6F9}"/>
                </a:ext>
              </a:extLst>
            </p:cNvPr>
            <p:cNvSpPr>
              <a:spLocks/>
            </p:cNvSpPr>
            <p:nvPr/>
          </p:nvSpPr>
          <p:spPr bwMode="auto">
            <a:xfrm>
              <a:off x="4722" y="2795"/>
              <a:ext cx="194" cy="211"/>
            </a:xfrm>
            <a:custGeom>
              <a:avLst/>
              <a:gdLst>
                <a:gd name="T0" fmla="*/ 157 w 20000"/>
                <a:gd name="T1" fmla="*/ 194 h 20000"/>
                <a:gd name="T2" fmla="*/ 142 w 20000"/>
                <a:gd name="T3" fmla="*/ 184 h 20000"/>
                <a:gd name="T4" fmla="*/ 125 w 20000"/>
                <a:gd name="T5" fmla="*/ 167 h 20000"/>
                <a:gd name="T6" fmla="*/ 103 w 20000"/>
                <a:gd name="T7" fmla="*/ 140 h 20000"/>
                <a:gd name="T8" fmla="*/ 93 w 20000"/>
                <a:gd name="T9" fmla="*/ 124 h 20000"/>
                <a:gd name="T10" fmla="*/ 82 w 20000"/>
                <a:gd name="T11" fmla="*/ 107 h 20000"/>
                <a:gd name="T12" fmla="*/ 72 w 20000"/>
                <a:gd name="T13" fmla="*/ 97 h 20000"/>
                <a:gd name="T14" fmla="*/ 66 w 20000"/>
                <a:gd name="T15" fmla="*/ 70 h 20000"/>
                <a:gd name="T16" fmla="*/ 43 w 20000"/>
                <a:gd name="T17" fmla="*/ 52 h 20000"/>
                <a:gd name="T18" fmla="*/ 29 w 20000"/>
                <a:gd name="T19" fmla="*/ 37 h 20000"/>
                <a:gd name="T20" fmla="*/ 2 w 20000"/>
                <a:gd name="T21" fmla="*/ 16 h 20000"/>
                <a:gd name="T22" fmla="*/ 0 w 20000"/>
                <a:gd name="T23" fmla="*/ 0 h 20000"/>
                <a:gd name="T24" fmla="*/ 27 w 20000"/>
                <a:gd name="T25" fmla="*/ 8 h 20000"/>
                <a:gd name="T26" fmla="*/ 53 w 20000"/>
                <a:gd name="T27" fmla="*/ 20 h 20000"/>
                <a:gd name="T28" fmla="*/ 76 w 20000"/>
                <a:gd name="T29" fmla="*/ 43 h 20000"/>
                <a:gd name="T30" fmla="*/ 97 w 20000"/>
                <a:gd name="T31" fmla="*/ 64 h 20000"/>
                <a:gd name="T32" fmla="*/ 107 w 20000"/>
                <a:gd name="T33" fmla="*/ 64 h 20000"/>
                <a:gd name="T34" fmla="*/ 116 w 20000"/>
                <a:gd name="T35" fmla="*/ 74 h 20000"/>
                <a:gd name="T36" fmla="*/ 125 w 20000"/>
                <a:gd name="T37" fmla="*/ 85 h 20000"/>
                <a:gd name="T38" fmla="*/ 140 w 20000"/>
                <a:gd name="T39" fmla="*/ 95 h 20000"/>
                <a:gd name="T40" fmla="*/ 140 w 20000"/>
                <a:gd name="T41" fmla="*/ 97 h 20000"/>
                <a:gd name="T42" fmla="*/ 151 w 20000"/>
                <a:gd name="T43" fmla="*/ 97 h 20000"/>
                <a:gd name="T44" fmla="*/ 147 w 20000"/>
                <a:gd name="T45" fmla="*/ 107 h 20000"/>
                <a:gd name="T46" fmla="*/ 147 w 20000"/>
                <a:gd name="T47" fmla="*/ 113 h 20000"/>
                <a:gd name="T48" fmla="*/ 163 w 20000"/>
                <a:gd name="T49" fmla="*/ 120 h 20000"/>
                <a:gd name="T50" fmla="*/ 173 w 20000"/>
                <a:gd name="T51" fmla="*/ 140 h 20000"/>
                <a:gd name="T52" fmla="*/ 175 w 20000"/>
                <a:gd name="T53" fmla="*/ 145 h 20000"/>
                <a:gd name="T54" fmla="*/ 190 w 20000"/>
                <a:gd name="T55" fmla="*/ 155 h 20000"/>
                <a:gd name="T56" fmla="*/ 186 w 20000"/>
                <a:gd name="T57" fmla="*/ 167 h 20000"/>
                <a:gd name="T58" fmla="*/ 190 w 20000"/>
                <a:gd name="T59" fmla="*/ 181 h 20000"/>
                <a:gd name="T60" fmla="*/ 175 w 20000"/>
                <a:gd name="T61" fmla="*/ 200 h 20000"/>
                <a:gd name="T62" fmla="*/ 167 w 20000"/>
                <a:gd name="T63" fmla="*/ 204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7207" y="19962"/>
                  </a:moveTo>
                  <a:lnTo>
                    <a:pt x="16140" y="18409"/>
                  </a:lnTo>
                  <a:lnTo>
                    <a:pt x="15524" y="18030"/>
                  </a:lnTo>
                  <a:lnTo>
                    <a:pt x="14661" y="17424"/>
                  </a:lnTo>
                  <a:lnTo>
                    <a:pt x="12936" y="16439"/>
                  </a:lnTo>
                  <a:lnTo>
                    <a:pt x="12936" y="15871"/>
                  </a:lnTo>
                  <a:lnTo>
                    <a:pt x="11663" y="14848"/>
                  </a:lnTo>
                  <a:lnTo>
                    <a:pt x="10637" y="13295"/>
                  </a:lnTo>
                  <a:lnTo>
                    <a:pt x="10637" y="13106"/>
                  </a:lnTo>
                  <a:lnTo>
                    <a:pt x="9569" y="11742"/>
                  </a:lnTo>
                  <a:lnTo>
                    <a:pt x="9569" y="11364"/>
                  </a:lnTo>
                  <a:lnTo>
                    <a:pt x="8501" y="10152"/>
                  </a:lnTo>
                  <a:lnTo>
                    <a:pt x="8296" y="9583"/>
                  </a:lnTo>
                  <a:lnTo>
                    <a:pt x="7433" y="9205"/>
                  </a:lnTo>
                  <a:lnTo>
                    <a:pt x="6571" y="7045"/>
                  </a:lnTo>
                  <a:lnTo>
                    <a:pt x="6776" y="6629"/>
                  </a:lnTo>
                  <a:lnTo>
                    <a:pt x="4682" y="5644"/>
                  </a:lnTo>
                  <a:lnTo>
                    <a:pt x="4435" y="4886"/>
                  </a:lnTo>
                  <a:lnTo>
                    <a:pt x="4025" y="4886"/>
                  </a:lnTo>
                  <a:lnTo>
                    <a:pt x="2957" y="3485"/>
                  </a:lnTo>
                  <a:lnTo>
                    <a:pt x="2752" y="3485"/>
                  </a:lnTo>
                  <a:lnTo>
                    <a:pt x="164" y="1553"/>
                  </a:lnTo>
                  <a:lnTo>
                    <a:pt x="0" y="758"/>
                  </a:lnTo>
                  <a:lnTo>
                    <a:pt x="0" y="0"/>
                  </a:lnTo>
                  <a:lnTo>
                    <a:pt x="1068" y="0"/>
                  </a:lnTo>
                  <a:lnTo>
                    <a:pt x="2752" y="758"/>
                  </a:lnTo>
                  <a:lnTo>
                    <a:pt x="4025" y="758"/>
                  </a:lnTo>
                  <a:lnTo>
                    <a:pt x="5503" y="1932"/>
                  </a:lnTo>
                  <a:lnTo>
                    <a:pt x="5503" y="2538"/>
                  </a:lnTo>
                  <a:lnTo>
                    <a:pt x="7885" y="4091"/>
                  </a:lnTo>
                  <a:lnTo>
                    <a:pt x="8912" y="4886"/>
                  </a:lnTo>
                  <a:lnTo>
                    <a:pt x="9979" y="6061"/>
                  </a:lnTo>
                  <a:lnTo>
                    <a:pt x="10637" y="5644"/>
                  </a:lnTo>
                  <a:lnTo>
                    <a:pt x="11047" y="6061"/>
                  </a:lnTo>
                  <a:lnTo>
                    <a:pt x="11253" y="7045"/>
                  </a:lnTo>
                  <a:lnTo>
                    <a:pt x="11910" y="7045"/>
                  </a:lnTo>
                  <a:lnTo>
                    <a:pt x="12320" y="7652"/>
                  </a:lnTo>
                  <a:lnTo>
                    <a:pt x="12936" y="8030"/>
                  </a:lnTo>
                  <a:lnTo>
                    <a:pt x="14004" y="8598"/>
                  </a:lnTo>
                  <a:lnTo>
                    <a:pt x="14456" y="8977"/>
                  </a:lnTo>
                  <a:lnTo>
                    <a:pt x="13593" y="9205"/>
                  </a:lnTo>
                  <a:lnTo>
                    <a:pt x="14456" y="9205"/>
                  </a:lnTo>
                  <a:lnTo>
                    <a:pt x="15113" y="8977"/>
                  </a:lnTo>
                  <a:lnTo>
                    <a:pt x="15524" y="9205"/>
                  </a:lnTo>
                  <a:lnTo>
                    <a:pt x="15688" y="9773"/>
                  </a:lnTo>
                  <a:lnTo>
                    <a:pt x="15113" y="10152"/>
                  </a:lnTo>
                  <a:lnTo>
                    <a:pt x="15688" y="10152"/>
                  </a:lnTo>
                  <a:lnTo>
                    <a:pt x="15113" y="10758"/>
                  </a:lnTo>
                  <a:lnTo>
                    <a:pt x="15688" y="11136"/>
                  </a:lnTo>
                  <a:lnTo>
                    <a:pt x="16797" y="11364"/>
                  </a:lnTo>
                  <a:lnTo>
                    <a:pt x="17207" y="12311"/>
                  </a:lnTo>
                  <a:lnTo>
                    <a:pt x="17864" y="13295"/>
                  </a:lnTo>
                  <a:lnTo>
                    <a:pt x="17454" y="13864"/>
                  </a:lnTo>
                  <a:lnTo>
                    <a:pt x="18070" y="13712"/>
                  </a:lnTo>
                  <a:lnTo>
                    <a:pt x="18891" y="13712"/>
                  </a:lnTo>
                  <a:lnTo>
                    <a:pt x="19548" y="14697"/>
                  </a:lnTo>
                  <a:lnTo>
                    <a:pt x="19959" y="14848"/>
                  </a:lnTo>
                  <a:lnTo>
                    <a:pt x="19138" y="15871"/>
                  </a:lnTo>
                  <a:lnTo>
                    <a:pt x="19548" y="16250"/>
                  </a:lnTo>
                  <a:lnTo>
                    <a:pt x="19548" y="17197"/>
                  </a:lnTo>
                  <a:lnTo>
                    <a:pt x="19138" y="19583"/>
                  </a:lnTo>
                  <a:lnTo>
                    <a:pt x="18070" y="18977"/>
                  </a:lnTo>
                  <a:lnTo>
                    <a:pt x="17864" y="19583"/>
                  </a:lnTo>
                  <a:lnTo>
                    <a:pt x="17207" y="19356"/>
                  </a:lnTo>
                  <a:lnTo>
                    <a:pt x="17207" y="1996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6" name="Freeform 90">
              <a:extLst>
                <a:ext uri="{FF2B5EF4-FFF2-40B4-BE49-F238E27FC236}">
                  <a16:creationId xmlns:a16="http://schemas.microsoft.com/office/drawing/2014/main" id="{B1DE0810-539A-4484-BC4F-278478D74EFF}"/>
                </a:ext>
              </a:extLst>
            </p:cNvPr>
            <p:cNvSpPr>
              <a:spLocks/>
            </p:cNvSpPr>
            <p:nvPr/>
          </p:nvSpPr>
          <p:spPr bwMode="auto">
            <a:xfrm>
              <a:off x="5362" y="2902"/>
              <a:ext cx="176" cy="168"/>
            </a:xfrm>
            <a:custGeom>
              <a:avLst/>
              <a:gdLst>
                <a:gd name="T0" fmla="*/ 173 w 20000"/>
                <a:gd name="T1" fmla="*/ 168 h 20000"/>
                <a:gd name="T2" fmla="*/ 147 w 20000"/>
                <a:gd name="T3" fmla="*/ 151 h 20000"/>
                <a:gd name="T4" fmla="*/ 138 w 20000"/>
                <a:gd name="T5" fmla="*/ 136 h 20000"/>
                <a:gd name="T6" fmla="*/ 133 w 20000"/>
                <a:gd name="T7" fmla="*/ 118 h 20000"/>
                <a:gd name="T8" fmla="*/ 109 w 20000"/>
                <a:gd name="T9" fmla="*/ 91 h 20000"/>
                <a:gd name="T10" fmla="*/ 73 w 20000"/>
                <a:gd name="T11" fmla="*/ 77 h 20000"/>
                <a:gd name="T12" fmla="*/ 69 w 20000"/>
                <a:gd name="T13" fmla="*/ 70 h 20000"/>
                <a:gd name="T14" fmla="*/ 66 w 20000"/>
                <a:gd name="T15" fmla="*/ 66 h 20000"/>
                <a:gd name="T16" fmla="*/ 56 w 20000"/>
                <a:gd name="T17" fmla="*/ 64 h 20000"/>
                <a:gd name="T18" fmla="*/ 45 w 20000"/>
                <a:gd name="T19" fmla="*/ 60 h 20000"/>
                <a:gd name="T20" fmla="*/ 50 w 20000"/>
                <a:gd name="T21" fmla="*/ 50 h 20000"/>
                <a:gd name="T22" fmla="*/ 43 w 20000"/>
                <a:gd name="T23" fmla="*/ 60 h 20000"/>
                <a:gd name="T24" fmla="*/ 34 w 20000"/>
                <a:gd name="T25" fmla="*/ 70 h 20000"/>
                <a:gd name="T26" fmla="*/ 34 w 20000"/>
                <a:gd name="T27" fmla="*/ 56 h 20000"/>
                <a:gd name="T28" fmla="*/ 25 w 20000"/>
                <a:gd name="T29" fmla="*/ 50 h 20000"/>
                <a:gd name="T30" fmla="*/ 23 w 20000"/>
                <a:gd name="T31" fmla="*/ 48 h 20000"/>
                <a:gd name="T32" fmla="*/ 40 w 20000"/>
                <a:gd name="T33" fmla="*/ 43 h 20000"/>
                <a:gd name="T34" fmla="*/ 45 w 20000"/>
                <a:gd name="T35" fmla="*/ 43 h 20000"/>
                <a:gd name="T36" fmla="*/ 45 w 20000"/>
                <a:gd name="T37" fmla="*/ 38 h 20000"/>
                <a:gd name="T38" fmla="*/ 23 w 20000"/>
                <a:gd name="T39" fmla="*/ 39 h 20000"/>
                <a:gd name="T40" fmla="*/ 19 w 20000"/>
                <a:gd name="T41" fmla="*/ 27 h 20000"/>
                <a:gd name="T42" fmla="*/ 0 w 20000"/>
                <a:gd name="T43" fmla="*/ 20 h 20000"/>
                <a:gd name="T44" fmla="*/ 2 w 20000"/>
                <a:gd name="T45" fmla="*/ 10 h 20000"/>
                <a:gd name="T46" fmla="*/ 25 w 20000"/>
                <a:gd name="T47" fmla="*/ 0 h 20000"/>
                <a:gd name="T48" fmla="*/ 50 w 20000"/>
                <a:gd name="T49" fmla="*/ 10 h 20000"/>
                <a:gd name="T50" fmla="*/ 56 w 20000"/>
                <a:gd name="T51" fmla="*/ 23 h 20000"/>
                <a:gd name="T52" fmla="*/ 60 w 20000"/>
                <a:gd name="T53" fmla="*/ 48 h 20000"/>
                <a:gd name="T54" fmla="*/ 62 w 20000"/>
                <a:gd name="T55" fmla="*/ 43 h 20000"/>
                <a:gd name="T56" fmla="*/ 66 w 20000"/>
                <a:gd name="T57" fmla="*/ 50 h 20000"/>
                <a:gd name="T58" fmla="*/ 73 w 20000"/>
                <a:gd name="T59" fmla="*/ 60 h 20000"/>
                <a:gd name="T60" fmla="*/ 93 w 20000"/>
                <a:gd name="T61" fmla="*/ 39 h 20000"/>
                <a:gd name="T62" fmla="*/ 105 w 20000"/>
                <a:gd name="T63" fmla="*/ 31 h 20000"/>
                <a:gd name="T64" fmla="*/ 147 w 20000"/>
                <a:gd name="T65" fmla="*/ 38 h 20000"/>
                <a:gd name="T66" fmla="*/ 176 w 20000"/>
                <a:gd name="T67" fmla="*/ 48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19955" y="5667"/>
                  </a:moveTo>
                  <a:lnTo>
                    <a:pt x="19683" y="19952"/>
                  </a:lnTo>
                  <a:lnTo>
                    <a:pt x="17642" y="17524"/>
                  </a:lnTo>
                  <a:lnTo>
                    <a:pt x="16689" y="18000"/>
                  </a:lnTo>
                  <a:lnTo>
                    <a:pt x="15737" y="17524"/>
                  </a:lnTo>
                  <a:lnTo>
                    <a:pt x="15737" y="16238"/>
                  </a:lnTo>
                  <a:lnTo>
                    <a:pt x="15057" y="14810"/>
                  </a:lnTo>
                  <a:lnTo>
                    <a:pt x="15057" y="14048"/>
                  </a:lnTo>
                  <a:lnTo>
                    <a:pt x="13832" y="11810"/>
                  </a:lnTo>
                  <a:lnTo>
                    <a:pt x="12426" y="10810"/>
                  </a:lnTo>
                  <a:lnTo>
                    <a:pt x="9841" y="9619"/>
                  </a:lnTo>
                  <a:lnTo>
                    <a:pt x="8254" y="9143"/>
                  </a:lnTo>
                  <a:lnTo>
                    <a:pt x="7528" y="8381"/>
                  </a:lnTo>
                  <a:lnTo>
                    <a:pt x="7800" y="8381"/>
                  </a:lnTo>
                  <a:lnTo>
                    <a:pt x="7800" y="7905"/>
                  </a:lnTo>
                  <a:lnTo>
                    <a:pt x="7528" y="7905"/>
                  </a:lnTo>
                  <a:lnTo>
                    <a:pt x="6349" y="7905"/>
                  </a:lnTo>
                  <a:lnTo>
                    <a:pt x="6349" y="7619"/>
                  </a:lnTo>
                  <a:lnTo>
                    <a:pt x="5850" y="7905"/>
                  </a:lnTo>
                  <a:lnTo>
                    <a:pt x="5170" y="7143"/>
                  </a:lnTo>
                  <a:lnTo>
                    <a:pt x="5669" y="6429"/>
                  </a:lnTo>
                  <a:lnTo>
                    <a:pt x="5669" y="5905"/>
                  </a:lnTo>
                  <a:lnTo>
                    <a:pt x="5170" y="6429"/>
                  </a:lnTo>
                  <a:lnTo>
                    <a:pt x="4943" y="7143"/>
                  </a:lnTo>
                  <a:lnTo>
                    <a:pt x="4490" y="7905"/>
                  </a:lnTo>
                  <a:lnTo>
                    <a:pt x="3810" y="8381"/>
                  </a:lnTo>
                  <a:lnTo>
                    <a:pt x="3265" y="7619"/>
                  </a:lnTo>
                  <a:lnTo>
                    <a:pt x="3810" y="6619"/>
                  </a:lnTo>
                  <a:lnTo>
                    <a:pt x="3265" y="6429"/>
                  </a:lnTo>
                  <a:lnTo>
                    <a:pt x="2812" y="5905"/>
                  </a:lnTo>
                  <a:lnTo>
                    <a:pt x="1859" y="5905"/>
                  </a:lnTo>
                  <a:lnTo>
                    <a:pt x="2585" y="5667"/>
                  </a:lnTo>
                  <a:lnTo>
                    <a:pt x="3265" y="5667"/>
                  </a:lnTo>
                  <a:lnTo>
                    <a:pt x="4490" y="5143"/>
                  </a:lnTo>
                  <a:lnTo>
                    <a:pt x="4943" y="5143"/>
                  </a:lnTo>
                  <a:lnTo>
                    <a:pt x="5170" y="5143"/>
                  </a:lnTo>
                  <a:lnTo>
                    <a:pt x="5669" y="4667"/>
                  </a:lnTo>
                  <a:lnTo>
                    <a:pt x="5170" y="4476"/>
                  </a:lnTo>
                  <a:lnTo>
                    <a:pt x="3991" y="4476"/>
                  </a:lnTo>
                  <a:lnTo>
                    <a:pt x="2585" y="4667"/>
                  </a:lnTo>
                  <a:lnTo>
                    <a:pt x="2132" y="3714"/>
                  </a:lnTo>
                  <a:lnTo>
                    <a:pt x="2132" y="3190"/>
                  </a:lnTo>
                  <a:lnTo>
                    <a:pt x="1406" y="2714"/>
                  </a:lnTo>
                  <a:lnTo>
                    <a:pt x="0" y="2429"/>
                  </a:lnTo>
                  <a:lnTo>
                    <a:pt x="0" y="1952"/>
                  </a:lnTo>
                  <a:lnTo>
                    <a:pt x="272" y="1238"/>
                  </a:lnTo>
                  <a:lnTo>
                    <a:pt x="1406" y="762"/>
                  </a:lnTo>
                  <a:lnTo>
                    <a:pt x="2812" y="0"/>
                  </a:lnTo>
                  <a:lnTo>
                    <a:pt x="3991" y="762"/>
                  </a:lnTo>
                  <a:lnTo>
                    <a:pt x="5669" y="1238"/>
                  </a:lnTo>
                  <a:lnTo>
                    <a:pt x="5850" y="1476"/>
                  </a:lnTo>
                  <a:lnTo>
                    <a:pt x="6349" y="2714"/>
                  </a:lnTo>
                  <a:lnTo>
                    <a:pt x="5850" y="3714"/>
                  </a:lnTo>
                  <a:lnTo>
                    <a:pt x="6803" y="5667"/>
                  </a:lnTo>
                  <a:lnTo>
                    <a:pt x="6803" y="5143"/>
                  </a:lnTo>
                  <a:lnTo>
                    <a:pt x="7075" y="5143"/>
                  </a:lnTo>
                  <a:lnTo>
                    <a:pt x="7528" y="5667"/>
                  </a:lnTo>
                  <a:lnTo>
                    <a:pt x="7528" y="5905"/>
                  </a:lnTo>
                  <a:lnTo>
                    <a:pt x="7528" y="6429"/>
                  </a:lnTo>
                  <a:lnTo>
                    <a:pt x="8254" y="7143"/>
                  </a:lnTo>
                  <a:lnTo>
                    <a:pt x="8934" y="6619"/>
                  </a:lnTo>
                  <a:lnTo>
                    <a:pt x="10567" y="4667"/>
                  </a:lnTo>
                  <a:lnTo>
                    <a:pt x="12426" y="4476"/>
                  </a:lnTo>
                  <a:lnTo>
                    <a:pt x="11973" y="3714"/>
                  </a:lnTo>
                  <a:lnTo>
                    <a:pt x="13651" y="2714"/>
                  </a:lnTo>
                  <a:lnTo>
                    <a:pt x="16689" y="4476"/>
                  </a:lnTo>
                  <a:lnTo>
                    <a:pt x="18549" y="4667"/>
                  </a:lnTo>
                  <a:lnTo>
                    <a:pt x="19955" y="566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7" name="Freeform 91">
              <a:extLst>
                <a:ext uri="{FF2B5EF4-FFF2-40B4-BE49-F238E27FC236}">
                  <a16:creationId xmlns:a16="http://schemas.microsoft.com/office/drawing/2014/main" id="{A24A83C0-0A33-4DBC-A7EE-B339EAD07992}"/>
                </a:ext>
              </a:extLst>
            </p:cNvPr>
            <p:cNvSpPr>
              <a:spLocks/>
            </p:cNvSpPr>
            <p:nvPr/>
          </p:nvSpPr>
          <p:spPr bwMode="auto">
            <a:xfrm>
              <a:off x="5140" y="2865"/>
              <a:ext cx="116" cy="137"/>
            </a:xfrm>
            <a:custGeom>
              <a:avLst/>
              <a:gdLst>
                <a:gd name="T0" fmla="*/ 12 w 20000"/>
                <a:gd name="T1" fmla="*/ 134 h 20000"/>
                <a:gd name="T2" fmla="*/ 16 w 20000"/>
                <a:gd name="T3" fmla="*/ 118 h 20000"/>
                <a:gd name="T4" fmla="*/ 12 w 20000"/>
                <a:gd name="T5" fmla="*/ 97 h 20000"/>
                <a:gd name="T6" fmla="*/ 2 w 20000"/>
                <a:gd name="T7" fmla="*/ 87 h 20000"/>
                <a:gd name="T8" fmla="*/ 6 w 20000"/>
                <a:gd name="T9" fmla="*/ 81 h 20000"/>
                <a:gd name="T10" fmla="*/ 12 w 20000"/>
                <a:gd name="T11" fmla="*/ 69 h 20000"/>
                <a:gd name="T12" fmla="*/ 12 w 20000"/>
                <a:gd name="T13" fmla="*/ 50 h 20000"/>
                <a:gd name="T14" fmla="*/ 23 w 20000"/>
                <a:gd name="T15" fmla="*/ 34 h 20000"/>
                <a:gd name="T16" fmla="*/ 27 w 20000"/>
                <a:gd name="T17" fmla="*/ 17 h 20000"/>
                <a:gd name="T18" fmla="*/ 33 w 20000"/>
                <a:gd name="T19" fmla="*/ 21 h 20000"/>
                <a:gd name="T20" fmla="*/ 39 w 20000"/>
                <a:gd name="T21" fmla="*/ 11 h 20000"/>
                <a:gd name="T22" fmla="*/ 50 w 20000"/>
                <a:gd name="T23" fmla="*/ 15 h 20000"/>
                <a:gd name="T24" fmla="*/ 81 w 20000"/>
                <a:gd name="T25" fmla="*/ 17 h 20000"/>
                <a:gd name="T26" fmla="*/ 109 w 20000"/>
                <a:gd name="T27" fmla="*/ 6 h 20000"/>
                <a:gd name="T28" fmla="*/ 116 w 20000"/>
                <a:gd name="T29" fmla="*/ 4 h 20000"/>
                <a:gd name="T30" fmla="*/ 108 w 20000"/>
                <a:gd name="T31" fmla="*/ 21 h 20000"/>
                <a:gd name="T32" fmla="*/ 87 w 20000"/>
                <a:gd name="T33" fmla="*/ 27 h 20000"/>
                <a:gd name="T34" fmla="*/ 64 w 20000"/>
                <a:gd name="T35" fmla="*/ 27 h 20000"/>
                <a:gd name="T36" fmla="*/ 45 w 20000"/>
                <a:gd name="T37" fmla="*/ 25 h 20000"/>
                <a:gd name="T38" fmla="*/ 29 w 20000"/>
                <a:gd name="T39" fmla="*/ 25 h 20000"/>
                <a:gd name="T40" fmla="*/ 27 w 20000"/>
                <a:gd name="T41" fmla="*/ 48 h 20000"/>
                <a:gd name="T42" fmla="*/ 37 w 20000"/>
                <a:gd name="T43" fmla="*/ 58 h 20000"/>
                <a:gd name="T44" fmla="*/ 50 w 20000"/>
                <a:gd name="T45" fmla="*/ 48 h 20000"/>
                <a:gd name="T46" fmla="*/ 60 w 20000"/>
                <a:gd name="T47" fmla="*/ 50 h 20000"/>
                <a:gd name="T48" fmla="*/ 73 w 20000"/>
                <a:gd name="T49" fmla="*/ 48 h 20000"/>
                <a:gd name="T50" fmla="*/ 81 w 20000"/>
                <a:gd name="T51" fmla="*/ 44 h 20000"/>
                <a:gd name="T52" fmla="*/ 83 w 20000"/>
                <a:gd name="T53" fmla="*/ 50 h 20000"/>
                <a:gd name="T54" fmla="*/ 66 w 20000"/>
                <a:gd name="T55" fmla="*/ 58 h 20000"/>
                <a:gd name="T56" fmla="*/ 45 w 20000"/>
                <a:gd name="T57" fmla="*/ 69 h 20000"/>
                <a:gd name="T58" fmla="*/ 66 w 20000"/>
                <a:gd name="T59" fmla="*/ 93 h 20000"/>
                <a:gd name="T60" fmla="*/ 70 w 20000"/>
                <a:gd name="T61" fmla="*/ 101 h 20000"/>
                <a:gd name="T62" fmla="*/ 77 w 20000"/>
                <a:gd name="T63" fmla="*/ 108 h 20000"/>
                <a:gd name="T64" fmla="*/ 66 w 20000"/>
                <a:gd name="T65" fmla="*/ 114 h 20000"/>
                <a:gd name="T66" fmla="*/ 60 w 20000"/>
                <a:gd name="T67" fmla="*/ 120 h 20000"/>
                <a:gd name="T68" fmla="*/ 54 w 20000"/>
                <a:gd name="T69" fmla="*/ 108 h 20000"/>
                <a:gd name="T70" fmla="*/ 39 w 20000"/>
                <a:gd name="T71" fmla="*/ 93 h 20000"/>
                <a:gd name="T72" fmla="*/ 39 w 20000"/>
                <a:gd name="T73" fmla="*/ 81 h 20000"/>
                <a:gd name="T74" fmla="*/ 29 w 20000"/>
                <a:gd name="T75" fmla="*/ 87 h 20000"/>
                <a:gd name="T76" fmla="*/ 29 w 20000"/>
                <a:gd name="T77" fmla="*/ 101 h 20000"/>
                <a:gd name="T78" fmla="*/ 29 w 20000"/>
                <a:gd name="T79" fmla="*/ 124 h 20000"/>
                <a:gd name="T80" fmla="*/ 23 w 20000"/>
                <a:gd name="T81" fmla="*/ 134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3574" y="19942"/>
                  </a:moveTo>
                  <a:lnTo>
                    <a:pt x="2131" y="19592"/>
                  </a:lnTo>
                  <a:lnTo>
                    <a:pt x="2131" y="18717"/>
                  </a:lnTo>
                  <a:lnTo>
                    <a:pt x="2818" y="17201"/>
                  </a:lnTo>
                  <a:lnTo>
                    <a:pt x="2131" y="15102"/>
                  </a:lnTo>
                  <a:lnTo>
                    <a:pt x="2131" y="14227"/>
                  </a:lnTo>
                  <a:lnTo>
                    <a:pt x="412" y="14227"/>
                  </a:lnTo>
                  <a:lnTo>
                    <a:pt x="412" y="12653"/>
                  </a:lnTo>
                  <a:lnTo>
                    <a:pt x="0" y="12420"/>
                  </a:lnTo>
                  <a:lnTo>
                    <a:pt x="1100" y="11778"/>
                  </a:lnTo>
                  <a:lnTo>
                    <a:pt x="1787" y="10904"/>
                  </a:lnTo>
                  <a:lnTo>
                    <a:pt x="2131" y="10029"/>
                  </a:lnTo>
                  <a:lnTo>
                    <a:pt x="1787" y="8746"/>
                  </a:lnTo>
                  <a:lnTo>
                    <a:pt x="2131" y="7289"/>
                  </a:lnTo>
                  <a:lnTo>
                    <a:pt x="3574" y="6939"/>
                  </a:lnTo>
                  <a:lnTo>
                    <a:pt x="3918" y="4898"/>
                  </a:lnTo>
                  <a:lnTo>
                    <a:pt x="3918" y="4548"/>
                  </a:lnTo>
                  <a:lnTo>
                    <a:pt x="4674" y="2449"/>
                  </a:lnTo>
                  <a:lnTo>
                    <a:pt x="4948" y="2157"/>
                  </a:lnTo>
                  <a:lnTo>
                    <a:pt x="5704" y="3032"/>
                  </a:lnTo>
                  <a:lnTo>
                    <a:pt x="6460" y="2449"/>
                  </a:lnTo>
                  <a:lnTo>
                    <a:pt x="6735" y="1574"/>
                  </a:lnTo>
                  <a:lnTo>
                    <a:pt x="8591" y="1574"/>
                  </a:lnTo>
                  <a:lnTo>
                    <a:pt x="8591" y="2157"/>
                  </a:lnTo>
                  <a:lnTo>
                    <a:pt x="11065" y="2157"/>
                  </a:lnTo>
                  <a:lnTo>
                    <a:pt x="13883" y="2449"/>
                  </a:lnTo>
                  <a:lnTo>
                    <a:pt x="17113" y="2449"/>
                  </a:lnTo>
                  <a:lnTo>
                    <a:pt x="18832" y="933"/>
                  </a:lnTo>
                  <a:lnTo>
                    <a:pt x="19588" y="0"/>
                  </a:lnTo>
                  <a:lnTo>
                    <a:pt x="19931" y="641"/>
                  </a:lnTo>
                  <a:lnTo>
                    <a:pt x="19588" y="2157"/>
                  </a:lnTo>
                  <a:lnTo>
                    <a:pt x="18557" y="3032"/>
                  </a:lnTo>
                  <a:lnTo>
                    <a:pt x="17801" y="3965"/>
                  </a:lnTo>
                  <a:lnTo>
                    <a:pt x="14914" y="3965"/>
                  </a:lnTo>
                  <a:lnTo>
                    <a:pt x="13883" y="3965"/>
                  </a:lnTo>
                  <a:lnTo>
                    <a:pt x="11065" y="3965"/>
                  </a:lnTo>
                  <a:lnTo>
                    <a:pt x="9278" y="3615"/>
                  </a:lnTo>
                  <a:lnTo>
                    <a:pt x="7835" y="3615"/>
                  </a:lnTo>
                  <a:lnTo>
                    <a:pt x="6460" y="3615"/>
                  </a:lnTo>
                  <a:lnTo>
                    <a:pt x="4948" y="3615"/>
                  </a:lnTo>
                  <a:lnTo>
                    <a:pt x="4674" y="4898"/>
                  </a:lnTo>
                  <a:lnTo>
                    <a:pt x="4674" y="6939"/>
                  </a:lnTo>
                  <a:lnTo>
                    <a:pt x="5704" y="7289"/>
                  </a:lnTo>
                  <a:lnTo>
                    <a:pt x="6460" y="8455"/>
                  </a:lnTo>
                  <a:lnTo>
                    <a:pt x="7491" y="8455"/>
                  </a:lnTo>
                  <a:lnTo>
                    <a:pt x="8591" y="6939"/>
                  </a:lnTo>
                  <a:lnTo>
                    <a:pt x="9622" y="7289"/>
                  </a:lnTo>
                  <a:lnTo>
                    <a:pt x="10378" y="7289"/>
                  </a:lnTo>
                  <a:lnTo>
                    <a:pt x="11065" y="6939"/>
                  </a:lnTo>
                  <a:lnTo>
                    <a:pt x="12509" y="6939"/>
                  </a:lnTo>
                  <a:lnTo>
                    <a:pt x="13196" y="6356"/>
                  </a:lnTo>
                  <a:lnTo>
                    <a:pt x="13883" y="6356"/>
                  </a:lnTo>
                  <a:lnTo>
                    <a:pt x="14914" y="6939"/>
                  </a:lnTo>
                  <a:lnTo>
                    <a:pt x="14227" y="7289"/>
                  </a:lnTo>
                  <a:lnTo>
                    <a:pt x="13196" y="7289"/>
                  </a:lnTo>
                  <a:lnTo>
                    <a:pt x="11409" y="8455"/>
                  </a:lnTo>
                  <a:lnTo>
                    <a:pt x="9278" y="10029"/>
                  </a:lnTo>
                  <a:lnTo>
                    <a:pt x="7835" y="10029"/>
                  </a:lnTo>
                  <a:lnTo>
                    <a:pt x="11409" y="12653"/>
                  </a:lnTo>
                  <a:lnTo>
                    <a:pt x="11409" y="13586"/>
                  </a:lnTo>
                  <a:lnTo>
                    <a:pt x="11065" y="14810"/>
                  </a:lnTo>
                  <a:lnTo>
                    <a:pt x="12096" y="14810"/>
                  </a:lnTo>
                  <a:lnTo>
                    <a:pt x="12096" y="15743"/>
                  </a:lnTo>
                  <a:lnTo>
                    <a:pt x="13196" y="15743"/>
                  </a:lnTo>
                  <a:lnTo>
                    <a:pt x="13196" y="16618"/>
                  </a:lnTo>
                  <a:lnTo>
                    <a:pt x="11409" y="16618"/>
                  </a:lnTo>
                  <a:lnTo>
                    <a:pt x="10378" y="17201"/>
                  </a:lnTo>
                  <a:lnTo>
                    <a:pt x="10378" y="17551"/>
                  </a:lnTo>
                  <a:lnTo>
                    <a:pt x="8591" y="17551"/>
                  </a:lnTo>
                  <a:lnTo>
                    <a:pt x="9278" y="15743"/>
                  </a:lnTo>
                  <a:lnTo>
                    <a:pt x="6735" y="14227"/>
                  </a:lnTo>
                  <a:lnTo>
                    <a:pt x="6735" y="13586"/>
                  </a:lnTo>
                  <a:lnTo>
                    <a:pt x="7491" y="12653"/>
                  </a:lnTo>
                  <a:lnTo>
                    <a:pt x="6735" y="11778"/>
                  </a:lnTo>
                  <a:lnTo>
                    <a:pt x="6460" y="12420"/>
                  </a:lnTo>
                  <a:lnTo>
                    <a:pt x="4948" y="12653"/>
                  </a:lnTo>
                  <a:lnTo>
                    <a:pt x="4948" y="13294"/>
                  </a:lnTo>
                  <a:lnTo>
                    <a:pt x="4948" y="14810"/>
                  </a:lnTo>
                  <a:lnTo>
                    <a:pt x="4948" y="16618"/>
                  </a:lnTo>
                  <a:lnTo>
                    <a:pt x="4948" y="18134"/>
                  </a:lnTo>
                  <a:lnTo>
                    <a:pt x="4948" y="19942"/>
                  </a:lnTo>
                  <a:lnTo>
                    <a:pt x="3918" y="19592"/>
                  </a:lnTo>
                  <a:lnTo>
                    <a:pt x="3574" y="1994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8" name="Freeform 92">
              <a:extLst>
                <a:ext uri="{FF2B5EF4-FFF2-40B4-BE49-F238E27FC236}">
                  <a16:creationId xmlns:a16="http://schemas.microsoft.com/office/drawing/2014/main" id="{D4A5A2B0-2EEA-49C5-B609-3A9893FAFDA4}"/>
                </a:ext>
              </a:extLst>
            </p:cNvPr>
            <p:cNvSpPr>
              <a:spLocks/>
            </p:cNvSpPr>
            <p:nvPr/>
          </p:nvSpPr>
          <p:spPr bwMode="auto">
            <a:xfrm>
              <a:off x="4898" y="3006"/>
              <a:ext cx="166" cy="54"/>
            </a:xfrm>
            <a:custGeom>
              <a:avLst/>
              <a:gdLst>
                <a:gd name="T0" fmla="*/ 166 w 20000"/>
                <a:gd name="T1" fmla="*/ 54 h 20000"/>
                <a:gd name="T2" fmla="*/ 155 w 20000"/>
                <a:gd name="T3" fmla="*/ 50 h 20000"/>
                <a:gd name="T4" fmla="*/ 140 w 20000"/>
                <a:gd name="T5" fmla="*/ 43 h 20000"/>
                <a:gd name="T6" fmla="*/ 132 w 20000"/>
                <a:gd name="T7" fmla="*/ 47 h 20000"/>
                <a:gd name="T8" fmla="*/ 122 w 20000"/>
                <a:gd name="T9" fmla="*/ 43 h 20000"/>
                <a:gd name="T10" fmla="*/ 114 w 20000"/>
                <a:gd name="T11" fmla="*/ 43 h 20000"/>
                <a:gd name="T12" fmla="*/ 101 w 20000"/>
                <a:gd name="T13" fmla="*/ 41 h 20000"/>
                <a:gd name="T14" fmla="*/ 91 w 20000"/>
                <a:gd name="T15" fmla="*/ 37 h 20000"/>
                <a:gd name="T16" fmla="*/ 70 w 20000"/>
                <a:gd name="T17" fmla="*/ 31 h 20000"/>
                <a:gd name="T18" fmla="*/ 58 w 20000"/>
                <a:gd name="T19" fmla="*/ 33 h 20000"/>
                <a:gd name="T20" fmla="*/ 42 w 20000"/>
                <a:gd name="T21" fmla="*/ 27 h 20000"/>
                <a:gd name="T22" fmla="*/ 20 w 20000"/>
                <a:gd name="T23" fmla="*/ 23 h 20000"/>
                <a:gd name="T24" fmla="*/ 24 w 20000"/>
                <a:gd name="T25" fmla="*/ 21 h 20000"/>
                <a:gd name="T26" fmla="*/ 10 w 20000"/>
                <a:gd name="T27" fmla="*/ 16 h 20000"/>
                <a:gd name="T28" fmla="*/ 0 w 20000"/>
                <a:gd name="T29" fmla="*/ 15 h 20000"/>
                <a:gd name="T30" fmla="*/ 4 w 20000"/>
                <a:gd name="T31" fmla="*/ 15 h 20000"/>
                <a:gd name="T32" fmla="*/ 8 w 20000"/>
                <a:gd name="T33" fmla="*/ 15 h 20000"/>
                <a:gd name="T34" fmla="*/ 14 w 20000"/>
                <a:gd name="T35" fmla="*/ 6 h 20000"/>
                <a:gd name="T36" fmla="*/ 18 w 20000"/>
                <a:gd name="T37" fmla="*/ 0 h 20000"/>
                <a:gd name="T38" fmla="*/ 35 w 20000"/>
                <a:gd name="T39" fmla="*/ 4 h 20000"/>
                <a:gd name="T40" fmla="*/ 35 w 20000"/>
                <a:gd name="T41" fmla="*/ 0 h 20000"/>
                <a:gd name="T42" fmla="*/ 42 w 20000"/>
                <a:gd name="T43" fmla="*/ 0 h 20000"/>
                <a:gd name="T44" fmla="*/ 47 w 20000"/>
                <a:gd name="T45" fmla="*/ 4 h 20000"/>
                <a:gd name="T46" fmla="*/ 52 w 20000"/>
                <a:gd name="T47" fmla="*/ 6 h 20000"/>
                <a:gd name="T48" fmla="*/ 58 w 20000"/>
                <a:gd name="T49" fmla="*/ 4 h 20000"/>
                <a:gd name="T50" fmla="*/ 62 w 20000"/>
                <a:gd name="T51" fmla="*/ 15 h 20000"/>
                <a:gd name="T52" fmla="*/ 89 w 20000"/>
                <a:gd name="T53" fmla="*/ 16 h 20000"/>
                <a:gd name="T54" fmla="*/ 95 w 20000"/>
                <a:gd name="T55" fmla="*/ 16 h 20000"/>
                <a:gd name="T56" fmla="*/ 97 w 20000"/>
                <a:gd name="T57" fmla="*/ 10 h 20000"/>
                <a:gd name="T58" fmla="*/ 106 w 20000"/>
                <a:gd name="T59" fmla="*/ 10 h 20000"/>
                <a:gd name="T60" fmla="*/ 108 w 20000"/>
                <a:gd name="T61" fmla="*/ 15 h 20000"/>
                <a:gd name="T62" fmla="*/ 112 w 20000"/>
                <a:gd name="T63" fmla="*/ 15 h 20000"/>
                <a:gd name="T64" fmla="*/ 122 w 20000"/>
                <a:gd name="T65" fmla="*/ 15 h 20000"/>
                <a:gd name="T66" fmla="*/ 128 w 20000"/>
                <a:gd name="T67" fmla="*/ 16 h 20000"/>
                <a:gd name="T68" fmla="*/ 135 w 20000"/>
                <a:gd name="T69" fmla="*/ 27 h 20000"/>
                <a:gd name="T70" fmla="*/ 145 w 20000"/>
                <a:gd name="T71" fmla="*/ 33 h 20000"/>
                <a:gd name="T72" fmla="*/ 149 w 20000"/>
                <a:gd name="T73" fmla="*/ 31 h 20000"/>
                <a:gd name="T74" fmla="*/ 158 w 20000"/>
                <a:gd name="T75" fmla="*/ 31 h 20000"/>
                <a:gd name="T76" fmla="*/ 166 w 20000"/>
                <a:gd name="T77" fmla="*/ 33 h 20000"/>
                <a:gd name="T78" fmla="*/ 162 w 20000"/>
                <a:gd name="T79" fmla="*/ 37 h 20000"/>
                <a:gd name="T80" fmla="*/ 162 w 20000"/>
                <a:gd name="T81" fmla="*/ 43 h 20000"/>
                <a:gd name="T82" fmla="*/ 166 w 20000"/>
                <a:gd name="T83" fmla="*/ 50 h 20000"/>
                <a:gd name="T84" fmla="*/ 166 w 20000"/>
                <a:gd name="T85" fmla="*/ 54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19952" y="19853"/>
                  </a:moveTo>
                  <a:lnTo>
                    <a:pt x="18699" y="18382"/>
                  </a:lnTo>
                  <a:lnTo>
                    <a:pt x="16916" y="16029"/>
                  </a:lnTo>
                  <a:lnTo>
                    <a:pt x="15952" y="17500"/>
                  </a:lnTo>
                  <a:lnTo>
                    <a:pt x="14747" y="16029"/>
                  </a:lnTo>
                  <a:lnTo>
                    <a:pt x="13687" y="16029"/>
                  </a:lnTo>
                  <a:lnTo>
                    <a:pt x="12193" y="15294"/>
                  </a:lnTo>
                  <a:lnTo>
                    <a:pt x="10988" y="13824"/>
                  </a:lnTo>
                  <a:lnTo>
                    <a:pt x="8482" y="11471"/>
                  </a:lnTo>
                  <a:lnTo>
                    <a:pt x="6988" y="12059"/>
                  </a:lnTo>
                  <a:lnTo>
                    <a:pt x="5012" y="9853"/>
                  </a:lnTo>
                  <a:lnTo>
                    <a:pt x="2458" y="8382"/>
                  </a:lnTo>
                  <a:lnTo>
                    <a:pt x="2940" y="7647"/>
                  </a:lnTo>
                  <a:lnTo>
                    <a:pt x="1253" y="6029"/>
                  </a:lnTo>
                  <a:lnTo>
                    <a:pt x="0" y="5441"/>
                  </a:lnTo>
                  <a:lnTo>
                    <a:pt x="482" y="5441"/>
                  </a:lnTo>
                  <a:lnTo>
                    <a:pt x="964" y="5441"/>
                  </a:lnTo>
                  <a:lnTo>
                    <a:pt x="1735" y="2353"/>
                  </a:lnTo>
                  <a:lnTo>
                    <a:pt x="2217" y="0"/>
                  </a:lnTo>
                  <a:lnTo>
                    <a:pt x="4241" y="1471"/>
                  </a:lnTo>
                  <a:lnTo>
                    <a:pt x="4241" y="0"/>
                  </a:lnTo>
                  <a:lnTo>
                    <a:pt x="5012" y="0"/>
                  </a:lnTo>
                  <a:lnTo>
                    <a:pt x="5687" y="1471"/>
                  </a:lnTo>
                  <a:lnTo>
                    <a:pt x="6217" y="2353"/>
                  </a:lnTo>
                  <a:lnTo>
                    <a:pt x="6988" y="1471"/>
                  </a:lnTo>
                  <a:lnTo>
                    <a:pt x="7470" y="5441"/>
                  </a:lnTo>
                  <a:lnTo>
                    <a:pt x="10699" y="6029"/>
                  </a:lnTo>
                  <a:lnTo>
                    <a:pt x="11470" y="6029"/>
                  </a:lnTo>
                  <a:lnTo>
                    <a:pt x="11711" y="3824"/>
                  </a:lnTo>
                  <a:lnTo>
                    <a:pt x="12723" y="3824"/>
                  </a:lnTo>
                  <a:lnTo>
                    <a:pt x="12964" y="5441"/>
                  </a:lnTo>
                  <a:lnTo>
                    <a:pt x="13446" y="5441"/>
                  </a:lnTo>
                  <a:lnTo>
                    <a:pt x="14747" y="5441"/>
                  </a:lnTo>
                  <a:lnTo>
                    <a:pt x="15470" y="6029"/>
                  </a:lnTo>
                  <a:lnTo>
                    <a:pt x="16241" y="9853"/>
                  </a:lnTo>
                  <a:lnTo>
                    <a:pt x="17494" y="12059"/>
                  </a:lnTo>
                  <a:lnTo>
                    <a:pt x="17976" y="11471"/>
                  </a:lnTo>
                  <a:lnTo>
                    <a:pt x="18988" y="11471"/>
                  </a:lnTo>
                  <a:lnTo>
                    <a:pt x="19952" y="12059"/>
                  </a:lnTo>
                  <a:lnTo>
                    <a:pt x="19470" y="13824"/>
                  </a:lnTo>
                  <a:lnTo>
                    <a:pt x="19470" y="16029"/>
                  </a:lnTo>
                  <a:lnTo>
                    <a:pt x="19952" y="18382"/>
                  </a:lnTo>
                  <a:lnTo>
                    <a:pt x="19952" y="1985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79" name="Freeform 93">
              <a:extLst>
                <a:ext uri="{FF2B5EF4-FFF2-40B4-BE49-F238E27FC236}">
                  <a16:creationId xmlns:a16="http://schemas.microsoft.com/office/drawing/2014/main" id="{C0AE037C-4D32-4C8C-B7A0-BD3437ED02F9}"/>
                </a:ext>
              </a:extLst>
            </p:cNvPr>
            <p:cNvSpPr>
              <a:spLocks/>
            </p:cNvSpPr>
            <p:nvPr/>
          </p:nvSpPr>
          <p:spPr bwMode="auto">
            <a:xfrm>
              <a:off x="5220" y="3053"/>
              <a:ext cx="71" cy="38"/>
            </a:xfrm>
            <a:custGeom>
              <a:avLst/>
              <a:gdLst>
                <a:gd name="T0" fmla="*/ 8 w 20000"/>
                <a:gd name="T1" fmla="*/ 38 h 20000"/>
                <a:gd name="T2" fmla="*/ 0 w 20000"/>
                <a:gd name="T3" fmla="*/ 38 h 20000"/>
                <a:gd name="T4" fmla="*/ 2 w 20000"/>
                <a:gd name="T5" fmla="*/ 30 h 20000"/>
                <a:gd name="T6" fmla="*/ 6 w 20000"/>
                <a:gd name="T7" fmla="*/ 23 h 20000"/>
                <a:gd name="T8" fmla="*/ 16 w 20000"/>
                <a:gd name="T9" fmla="*/ 17 h 20000"/>
                <a:gd name="T10" fmla="*/ 27 w 20000"/>
                <a:gd name="T11" fmla="*/ 13 h 20000"/>
                <a:gd name="T12" fmla="*/ 33 w 20000"/>
                <a:gd name="T13" fmla="*/ 6 h 20000"/>
                <a:gd name="T14" fmla="*/ 50 w 20000"/>
                <a:gd name="T15" fmla="*/ 0 h 20000"/>
                <a:gd name="T16" fmla="*/ 71 w 20000"/>
                <a:gd name="T17" fmla="*/ 0 h 20000"/>
                <a:gd name="T18" fmla="*/ 63 w 20000"/>
                <a:gd name="T19" fmla="*/ 6 h 20000"/>
                <a:gd name="T20" fmla="*/ 60 w 20000"/>
                <a:gd name="T21" fmla="*/ 6 h 20000"/>
                <a:gd name="T22" fmla="*/ 52 w 20000"/>
                <a:gd name="T23" fmla="*/ 11 h 20000"/>
                <a:gd name="T24" fmla="*/ 27 w 20000"/>
                <a:gd name="T25" fmla="*/ 23 h 20000"/>
                <a:gd name="T26" fmla="*/ 16 w 20000"/>
                <a:gd name="T27" fmla="*/ 34 h 20000"/>
                <a:gd name="T28" fmla="*/ 12 w 20000"/>
                <a:gd name="T29" fmla="*/ 34 h 20000"/>
                <a:gd name="T30" fmla="*/ 8 w 20000"/>
                <a:gd name="T31" fmla="*/ 38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2373" y="19787"/>
                  </a:moveTo>
                  <a:lnTo>
                    <a:pt x="0" y="19787"/>
                  </a:lnTo>
                  <a:lnTo>
                    <a:pt x="678" y="15532"/>
                  </a:lnTo>
                  <a:lnTo>
                    <a:pt x="1808" y="12128"/>
                  </a:lnTo>
                  <a:lnTo>
                    <a:pt x="4633" y="8723"/>
                  </a:lnTo>
                  <a:lnTo>
                    <a:pt x="7684" y="6596"/>
                  </a:lnTo>
                  <a:lnTo>
                    <a:pt x="9379" y="3404"/>
                  </a:lnTo>
                  <a:lnTo>
                    <a:pt x="14124" y="0"/>
                  </a:lnTo>
                  <a:lnTo>
                    <a:pt x="19887" y="0"/>
                  </a:lnTo>
                  <a:lnTo>
                    <a:pt x="17627" y="3404"/>
                  </a:lnTo>
                  <a:lnTo>
                    <a:pt x="16949" y="3404"/>
                  </a:lnTo>
                  <a:lnTo>
                    <a:pt x="14576" y="5532"/>
                  </a:lnTo>
                  <a:lnTo>
                    <a:pt x="7684" y="12128"/>
                  </a:lnTo>
                  <a:lnTo>
                    <a:pt x="4633" y="17660"/>
                  </a:lnTo>
                  <a:lnTo>
                    <a:pt x="3503" y="17660"/>
                  </a:lnTo>
                  <a:lnTo>
                    <a:pt x="2373" y="1978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0" name="Freeform 94">
              <a:extLst>
                <a:ext uri="{FF2B5EF4-FFF2-40B4-BE49-F238E27FC236}">
                  <a16:creationId xmlns:a16="http://schemas.microsoft.com/office/drawing/2014/main" id="{836BE77B-7DAA-4B6A-BABD-CCC4A36FF751}"/>
                </a:ext>
              </a:extLst>
            </p:cNvPr>
            <p:cNvSpPr>
              <a:spLocks/>
            </p:cNvSpPr>
            <p:nvPr/>
          </p:nvSpPr>
          <p:spPr bwMode="auto">
            <a:xfrm>
              <a:off x="5297" y="2859"/>
              <a:ext cx="28" cy="56"/>
            </a:xfrm>
            <a:custGeom>
              <a:avLst/>
              <a:gdLst>
                <a:gd name="T0" fmla="*/ 13 w 20000"/>
                <a:gd name="T1" fmla="*/ 56 h 20000"/>
                <a:gd name="T2" fmla="*/ 6 w 20000"/>
                <a:gd name="T3" fmla="*/ 47 h 20000"/>
                <a:gd name="T4" fmla="*/ 2 w 20000"/>
                <a:gd name="T5" fmla="*/ 37 h 20000"/>
                <a:gd name="T6" fmla="*/ 2 w 20000"/>
                <a:gd name="T7" fmla="*/ 33 h 20000"/>
                <a:gd name="T8" fmla="*/ 0 w 20000"/>
                <a:gd name="T9" fmla="*/ 27 h 20000"/>
                <a:gd name="T10" fmla="*/ 0 w 20000"/>
                <a:gd name="T11" fmla="*/ 20 h 20000"/>
                <a:gd name="T12" fmla="*/ 2 w 20000"/>
                <a:gd name="T13" fmla="*/ 10 h 20000"/>
                <a:gd name="T14" fmla="*/ 11 w 20000"/>
                <a:gd name="T15" fmla="*/ 0 h 20000"/>
                <a:gd name="T16" fmla="*/ 6 w 20000"/>
                <a:gd name="T17" fmla="*/ 6 h 20000"/>
                <a:gd name="T18" fmla="*/ 11 w 20000"/>
                <a:gd name="T19" fmla="*/ 16 h 20000"/>
                <a:gd name="T20" fmla="*/ 2 w 20000"/>
                <a:gd name="T21" fmla="*/ 20 h 20000"/>
                <a:gd name="T22" fmla="*/ 6 w 20000"/>
                <a:gd name="T23" fmla="*/ 23 h 20000"/>
                <a:gd name="T24" fmla="*/ 11 w 20000"/>
                <a:gd name="T25" fmla="*/ 20 h 20000"/>
                <a:gd name="T26" fmla="*/ 13 w 20000"/>
                <a:gd name="T27" fmla="*/ 20 h 20000"/>
                <a:gd name="T28" fmla="*/ 13 w 20000"/>
                <a:gd name="T29" fmla="*/ 16 h 20000"/>
                <a:gd name="T30" fmla="*/ 23 w 20000"/>
                <a:gd name="T31" fmla="*/ 12 h 20000"/>
                <a:gd name="T32" fmla="*/ 23 w 20000"/>
                <a:gd name="T33" fmla="*/ 20 h 20000"/>
                <a:gd name="T34" fmla="*/ 13 w 20000"/>
                <a:gd name="T35" fmla="*/ 27 h 20000"/>
                <a:gd name="T36" fmla="*/ 28 w 20000"/>
                <a:gd name="T37" fmla="*/ 37 h 20000"/>
                <a:gd name="T38" fmla="*/ 11 w 20000"/>
                <a:gd name="T39" fmla="*/ 33 h 20000"/>
                <a:gd name="T40" fmla="*/ 11 w 20000"/>
                <a:gd name="T41" fmla="*/ 37 h 20000"/>
                <a:gd name="T42" fmla="*/ 13 w 20000"/>
                <a:gd name="T43" fmla="*/ 56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8986" y="19857"/>
                  </a:moveTo>
                  <a:lnTo>
                    <a:pt x="4638" y="16857"/>
                  </a:lnTo>
                  <a:lnTo>
                    <a:pt x="1739" y="13143"/>
                  </a:lnTo>
                  <a:lnTo>
                    <a:pt x="1739" y="11714"/>
                  </a:lnTo>
                  <a:lnTo>
                    <a:pt x="0" y="9571"/>
                  </a:lnTo>
                  <a:lnTo>
                    <a:pt x="0" y="7286"/>
                  </a:lnTo>
                  <a:lnTo>
                    <a:pt x="1739" y="3714"/>
                  </a:lnTo>
                  <a:lnTo>
                    <a:pt x="7536" y="0"/>
                  </a:lnTo>
                  <a:lnTo>
                    <a:pt x="4638" y="2000"/>
                  </a:lnTo>
                  <a:lnTo>
                    <a:pt x="7536" y="5857"/>
                  </a:lnTo>
                  <a:lnTo>
                    <a:pt x="1739" y="7286"/>
                  </a:lnTo>
                  <a:lnTo>
                    <a:pt x="4638" y="8143"/>
                  </a:lnTo>
                  <a:lnTo>
                    <a:pt x="7536" y="7286"/>
                  </a:lnTo>
                  <a:lnTo>
                    <a:pt x="8986" y="7286"/>
                  </a:lnTo>
                  <a:lnTo>
                    <a:pt x="8986" y="5857"/>
                  </a:lnTo>
                  <a:lnTo>
                    <a:pt x="16522" y="4286"/>
                  </a:lnTo>
                  <a:lnTo>
                    <a:pt x="16522" y="7286"/>
                  </a:lnTo>
                  <a:lnTo>
                    <a:pt x="8986" y="9571"/>
                  </a:lnTo>
                  <a:lnTo>
                    <a:pt x="19710" y="13143"/>
                  </a:lnTo>
                  <a:lnTo>
                    <a:pt x="7536" y="11714"/>
                  </a:lnTo>
                  <a:lnTo>
                    <a:pt x="7536" y="13143"/>
                  </a:lnTo>
                  <a:lnTo>
                    <a:pt x="8986" y="1985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1" name="Freeform 95">
              <a:extLst>
                <a:ext uri="{FF2B5EF4-FFF2-40B4-BE49-F238E27FC236}">
                  <a16:creationId xmlns:a16="http://schemas.microsoft.com/office/drawing/2014/main" id="{FA8CC4E1-4672-4D0A-8111-22A0D0B56492}"/>
                </a:ext>
              </a:extLst>
            </p:cNvPr>
            <p:cNvSpPr>
              <a:spLocks/>
            </p:cNvSpPr>
            <p:nvPr/>
          </p:nvSpPr>
          <p:spPr bwMode="auto">
            <a:xfrm>
              <a:off x="5304" y="2952"/>
              <a:ext cx="54" cy="17"/>
            </a:xfrm>
            <a:custGeom>
              <a:avLst/>
              <a:gdLst>
                <a:gd name="T0" fmla="*/ 54 w 20000"/>
                <a:gd name="T1" fmla="*/ 17 h 20000"/>
                <a:gd name="T2" fmla="*/ 37 w 20000"/>
                <a:gd name="T3" fmla="*/ 10 h 20000"/>
                <a:gd name="T4" fmla="*/ 31 w 20000"/>
                <a:gd name="T5" fmla="*/ 6 h 20000"/>
                <a:gd name="T6" fmla="*/ 31 w 20000"/>
                <a:gd name="T7" fmla="*/ 10 h 20000"/>
                <a:gd name="T8" fmla="*/ 21 w 20000"/>
                <a:gd name="T9" fmla="*/ 10 h 20000"/>
                <a:gd name="T10" fmla="*/ 21 w 20000"/>
                <a:gd name="T11" fmla="*/ 6 h 20000"/>
                <a:gd name="T12" fmla="*/ 12 w 20000"/>
                <a:gd name="T13" fmla="*/ 10 h 20000"/>
                <a:gd name="T14" fmla="*/ 6 w 20000"/>
                <a:gd name="T15" fmla="*/ 6 h 20000"/>
                <a:gd name="T16" fmla="*/ 4 w 20000"/>
                <a:gd name="T17" fmla="*/ 10 h 20000"/>
                <a:gd name="T18" fmla="*/ 0 w 20000"/>
                <a:gd name="T19" fmla="*/ 6 h 20000"/>
                <a:gd name="T20" fmla="*/ 6 w 20000"/>
                <a:gd name="T21" fmla="*/ 0 h 20000"/>
                <a:gd name="T22" fmla="*/ 21 w 20000"/>
                <a:gd name="T23" fmla="*/ 0 h 20000"/>
                <a:gd name="T24" fmla="*/ 27 w 20000"/>
                <a:gd name="T25" fmla="*/ 0 h 20000"/>
                <a:gd name="T26" fmla="*/ 31 w 20000"/>
                <a:gd name="T27" fmla="*/ 0 h 20000"/>
                <a:gd name="T28" fmla="*/ 37 w 20000"/>
                <a:gd name="T29" fmla="*/ 0 h 20000"/>
                <a:gd name="T30" fmla="*/ 43 w 20000"/>
                <a:gd name="T31" fmla="*/ 0 h 20000"/>
                <a:gd name="T32" fmla="*/ 50 w 20000"/>
                <a:gd name="T33" fmla="*/ 6 h 20000"/>
                <a:gd name="T34" fmla="*/ 54 w 20000"/>
                <a:gd name="T35" fmla="*/ 10 h 20000"/>
                <a:gd name="T36" fmla="*/ 54 w 20000"/>
                <a:gd name="T37" fmla="*/ 17 h 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00"/>
                <a:gd name="T58" fmla="*/ 0 h 20000"/>
                <a:gd name="T59" fmla="*/ 20000 w 20000"/>
                <a:gd name="T60" fmla="*/ 20000 h 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00" h="20000">
                  <a:moveTo>
                    <a:pt x="19853" y="19535"/>
                  </a:moveTo>
                  <a:lnTo>
                    <a:pt x="13824" y="12093"/>
                  </a:lnTo>
                  <a:lnTo>
                    <a:pt x="11471" y="6977"/>
                  </a:lnTo>
                  <a:lnTo>
                    <a:pt x="11471" y="12093"/>
                  </a:lnTo>
                  <a:lnTo>
                    <a:pt x="7647" y="12093"/>
                  </a:lnTo>
                  <a:lnTo>
                    <a:pt x="7647" y="6977"/>
                  </a:lnTo>
                  <a:lnTo>
                    <a:pt x="4559" y="12093"/>
                  </a:lnTo>
                  <a:lnTo>
                    <a:pt x="2353" y="6977"/>
                  </a:lnTo>
                  <a:lnTo>
                    <a:pt x="1471" y="12093"/>
                  </a:lnTo>
                  <a:lnTo>
                    <a:pt x="0" y="6977"/>
                  </a:lnTo>
                  <a:lnTo>
                    <a:pt x="2353" y="0"/>
                  </a:lnTo>
                  <a:lnTo>
                    <a:pt x="7647" y="0"/>
                  </a:lnTo>
                  <a:lnTo>
                    <a:pt x="10000" y="0"/>
                  </a:lnTo>
                  <a:lnTo>
                    <a:pt x="11471" y="0"/>
                  </a:lnTo>
                  <a:lnTo>
                    <a:pt x="13824" y="0"/>
                  </a:lnTo>
                  <a:lnTo>
                    <a:pt x="16029" y="0"/>
                  </a:lnTo>
                  <a:lnTo>
                    <a:pt x="18382" y="6977"/>
                  </a:lnTo>
                  <a:lnTo>
                    <a:pt x="19853" y="12093"/>
                  </a:lnTo>
                  <a:lnTo>
                    <a:pt x="19853" y="1953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2" name="Freeform 96">
              <a:extLst>
                <a:ext uri="{FF2B5EF4-FFF2-40B4-BE49-F238E27FC236}">
                  <a16:creationId xmlns:a16="http://schemas.microsoft.com/office/drawing/2014/main" id="{9FC8348B-B115-4F88-8668-13960ED32B46}"/>
                </a:ext>
              </a:extLst>
            </p:cNvPr>
            <p:cNvSpPr>
              <a:spLocks/>
            </p:cNvSpPr>
            <p:nvPr/>
          </p:nvSpPr>
          <p:spPr bwMode="auto">
            <a:xfrm>
              <a:off x="5156" y="3047"/>
              <a:ext cx="61" cy="17"/>
            </a:xfrm>
            <a:custGeom>
              <a:avLst/>
              <a:gdLst>
                <a:gd name="T0" fmla="*/ 27 w 20000"/>
                <a:gd name="T1" fmla="*/ 17 h 20000"/>
                <a:gd name="T2" fmla="*/ 16 w 20000"/>
                <a:gd name="T3" fmla="*/ 17 h 20000"/>
                <a:gd name="T4" fmla="*/ 12 w 20000"/>
                <a:gd name="T5" fmla="*/ 13 h 20000"/>
                <a:gd name="T6" fmla="*/ 0 w 20000"/>
                <a:gd name="T7" fmla="*/ 13 h 20000"/>
                <a:gd name="T8" fmla="*/ 0 w 20000"/>
                <a:gd name="T9" fmla="*/ 9 h 20000"/>
                <a:gd name="T10" fmla="*/ 4 w 20000"/>
                <a:gd name="T11" fmla="*/ 6 h 20000"/>
                <a:gd name="T12" fmla="*/ 12 w 20000"/>
                <a:gd name="T13" fmla="*/ 2 h 20000"/>
                <a:gd name="T14" fmla="*/ 23 w 20000"/>
                <a:gd name="T15" fmla="*/ 6 h 20000"/>
                <a:gd name="T16" fmla="*/ 29 w 20000"/>
                <a:gd name="T17" fmla="*/ 9 h 20000"/>
                <a:gd name="T18" fmla="*/ 34 w 20000"/>
                <a:gd name="T19" fmla="*/ 6 h 20000"/>
                <a:gd name="T20" fmla="*/ 48 w 20000"/>
                <a:gd name="T21" fmla="*/ 9 h 20000"/>
                <a:gd name="T22" fmla="*/ 50 w 20000"/>
                <a:gd name="T23" fmla="*/ 6 h 20000"/>
                <a:gd name="T24" fmla="*/ 54 w 20000"/>
                <a:gd name="T25" fmla="*/ 6 h 20000"/>
                <a:gd name="T26" fmla="*/ 54 w 20000"/>
                <a:gd name="T27" fmla="*/ 2 h 20000"/>
                <a:gd name="T28" fmla="*/ 57 w 20000"/>
                <a:gd name="T29" fmla="*/ 0 h 20000"/>
                <a:gd name="T30" fmla="*/ 61 w 20000"/>
                <a:gd name="T31" fmla="*/ 2 h 20000"/>
                <a:gd name="T32" fmla="*/ 54 w 20000"/>
                <a:gd name="T33" fmla="*/ 9 h 20000"/>
                <a:gd name="T34" fmla="*/ 40 w 20000"/>
                <a:gd name="T35" fmla="*/ 13 h 20000"/>
                <a:gd name="T36" fmla="*/ 38 w 20000"/>
                <a:gd name="T37" fmla="*/ 17 h 20000"/>
                <a:gd name="T38" fmla="*/ 29 w 20000"/>
                <a:gd name="T39" fmla="*/ 13 h 20000"/>
                <a:gd name="T40" fmla="*/ 27 w 20000"/>
                <a:gd name="T41" fmla="*/ 17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8947" y="19524"/>
                  </a:moveTo>
                  <a:lnTo>
                    <a:pt x="5395" y="19524"/>
                  </a:lnTo>
                  <a:lnTo>
                    <a:pt x="4079" y="14762"/>
                  </a:lnTo>
                  <a:lnTo>
                    <a:pt x="0" y="14762"/>
                  </a:lnTo>
                  <a:lnTo>
                    <a:pt x="0" y="10000"/>
                  </a:lnTo>
                  <a:lnTo>
                    <a:pt x="1447" y="7143"/>
                  </a:lnTo>
                  <a:lnTo>
                    <a:pt x="4079" y="2857"/>
                  </a:lnTo>
                  <a:lnTo>
                    <a:pt x="7500" y="7143"/>
                  </a:lnTo>
                  <a:lnTo>
                    <a:pt x="9605" y="10000"/>
                  </a:lnTo>
                  <a:lnTo>
                    <a:pt x="11053" y="7143"/>
                  </a:lnTo>
                  <a:lnTo>
                    <a:pt x="15789" y="10000"/>
                  </a:lnTo>
                  <a:lnTo>
                    <a:pt x="16447" y="7143"/>
                  </a:lnTo>
                  <a:lnTo>
                    <a:pt x="17763" y="7143"/>
                  </a:lnTo>
                  <a:lnTo>
                    <a:pt x="17763" y="2857"/>
                  </a:lnTo>
                  <a:lnTo>
                    <a:pt x="18553" y="0"/>
                  </a:lnTo>
                  <a:lnTo>
                    <a:pt x="19868" y="2857"/>
                  </a:lnTo>
                  <a:lnTo>
                    <a:pt x="17763" y="10000"/>
                  </a:lnTo>
                  <a:lnTo>
                    <a:pt x="13026" y="14762"/>
                  </a:lnTo>
                  <a:lnTo>
                    <a:pt x="12368" y="19524"/>
                  </a:lnTo>
                  <a:lnTo>
                    <a:pt x="9605" y="14762"/>
                  </a:lnTo>
                  <a:lnTo>
                    <a:pt x="8947"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3" name="Freeform 97">
              <a:extLst>
                <a:ext uri="{FF2B5EF4-FFF2-40B4-BE49-F238E27FC236}">
                  <a16:creationId xmlns:a16="http://schemas.microsoft.com/office/drawing/2014/main" id="{970DED20-9F44-4584-9042-EBBA370CACF4}"/>
                </a:ext>
              </a:extLst>
            </p:cNvPr>
            <p:cNvSpPr>
              <a:spLocks/>
            </p:cNvSpPr>
            <p:nvPr/>
          </p:nvSpPr>
          <p:spPr bwMode="auto">
            <a:xfrm>
              <a:off x="5103" y="3047"/>
              <a:ext cx="43" cy="17"/>
            </a:xfrm>
            <a:custGeom>
              <a:avLst/>
              <a:gdLst>
                <a:gd name="T0" fmla="*/ 0 w 20000"/>
                <a:gd name="T1" fmla="*/ 17 h 20000"/>
                <a:gd name="T2" fmla="*/ 0 w 20000"/>
                <a:gd name="T3" fmla="*/ 9 h 20000"/>
                <a:gd name="T4" fmla="*/ 6 w 20000"/>
                <a:gd name="T5" fmla="*/ 6 h 20000"/>
                <a:gd name="T6" fmla="*/ 14 w 20000"/>
                <a:gd name="T7" fmla="*/ 6 h 20000"/>
                <a:gd name="T8" fmla="*/ 16 w 20000"/>
                <a:gd name="T9" fmla="*/ 9 h 20000"/>
                <a:gd name="T10" fmla="*/ 20 w 20000"/>
                <a:gd name="T11" fmla="*/ 9 h 20000"/>
                <a:gd name="T12" fmla="*/ 22 w 20000"/>
                <a:gd name="T13" fmla="*/ 6 h 20000"/>
                <a:gd name="T14" fmla="*/ 16 w 20000"/>
                <a:gd name="T15" fmla="*/ 2 h 20000"/>
                <a:gd name="T16" fmla="*/ 22 w 20000"/>
                <a:gd name="T17" fmla="*/ 0 h 20000"/>
                <a:gd name="T18" fmla="*/ 26 w 20000"/>
                <a:gd name="T19" fmla="*/ 2 h 20000"/>
                <a:gd name="T20" fmla="*/ 30 w 20000"/>
                <a:gd name="T21" fmla="*/ 2 h 20000"/>
                <a:gd name="T22" fmla="*/ 36 w 20000"/>
                <a:gd name="T23" fmla="*/ 6 h 20000"/>
                <a:gd name="T24" fmla="*/ 39 w 20000"/>
                <a:gd name="T25" fmla="*/ 2 h 20000"/>
                <a:gd name="T26" fmla="*/ 43 w 20000"/>
                <a:gd name="T27" fmla="*/ 13 h 20000"/>
                <a:gd name="T28" fmla="*/ 30 w 20000"/>
                <a:gd name="T29" fmla="*/ 13 h 20000"/>
                <a:gd name="T30" fmla="*/ 30 w 20000"/>
                <a:gd name="T31" fmla="*/ 9 h 20000"/>
                <a:gd name="T32" fmla="*/ 26 w 20000"/>
                <a:gd name="T33" fmla="*/ 9 h 20000"/>
                <a:gd name="T34" fmla="*/ 22 w 20000"/>
                <a:gd name="T35" fmla="*/ 17 h 20000"/>
                <a:gd name="T36" fmla="*/ 16 w 20000"/>
                <a:gd name="T37" fmla="*/ 17 h 20000"/>
                <a:gd name="T38" fmla="*/ 0 w 20000"/>
                <a:gd name="T39" fmla="*/ 17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0" y="19524"/>
                  </a:moveTo>
                  <a:lnTo>
                    <a:pt x="0" y="10000"/>
                  </a:lnTo>
                  <a:lnTo>
                    <a:pt x="2569" y="7143"/>
                  </a:lnTo>
                  <a:lnTo>
                    <a:pt x="6606" y="7143"/>
                  </a:lnTo>
                  <a:lnTo>
                    <a:pt x="7523" y="10000"/>
                  </a:lnTo>
                  <a:lnTo>
                    <a:pt x="9358" y="10000"/>
                  </a:lnTo>
                  <a:lnTo>
                    <a:pt x="10459" y="7143"/>
                  </a:lnTo>
                  <a:lnTo>
                    <a:pt x="7523" y="2857"/>
                  </a:lnTo>
                  <a:lnTo>
                    <a:pt x="10459" y="0"/>
                  </a:lnTo>
                  <a:lnTo>
                    <a:pt x="12294" y="2857"/>
                  </a:lnTo>
                  <a:lnTo>
                    <a:pt x="14128" y="2857"/>
                  </a:lnTo>
                  <a:lnTo>
                    <a:pt x="16881" y="7143"/>
                  </a:lnTo>
                  <a:lnTo>
                    <a:pt x="17982" y="2857"/>
                  </a:lnTo>
                  <a:lnTo>
                    <a:pt x="19817" y="14762"/>
                  </a:lnTo>
                  <a:lnTo>
                    <a:pt x="14128" y="14762"/>
                  </a:lnTo>
                  <a:lnTo>
                    <a:pt x="14128" y="10000"/>
                  </a:lnTo>
                  <a:lnTo>
                    <a:pt x="12294" y="10000"/>
                  </a:lnTo>
                  <a:lnTo>
                    <a:pt x="10459" y="19524"/>
                  </a:lnTo>
                  <a:lnTo>
                    <a:pt x="7523" y="19524"/>
                  </a:lnTo>
                  <a:lnTo>
                    <a:pt x="0"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4" name="Freeform 98">
              <a:extLst>
                <a:ext uri="{FF2B5EF4-FFF2-40B4-BE49-F238E27FC236}">
                  <a16:creationId xmlns:a16="http://schemas.microsoft.com/office/drawing/2014/main" id="{330DFAA8-1226-4E17-B83A-38AF3C0E78F2}"/>
                </a:ext>
              </a:extLst>
            </p:cNvPr>
            <p:cNvSpPr>
              <a:spLocks/>
            </p:cNvSpPr>
            <p:nvPr/>
          </p:nvSpPr>
          <p:spPr bwMode="auto">
            <a:xfrm>
              <a:off x="4898" y="2925"/>
              <a:ext cx="31" cy="27"/>
            </a:xfrm>
            <a:custGeom>
              <a:avLst/>
              <a:gdLst>
                <a:gd name="T0" fmla="*/ 31 w 20000"/>
                <a:gd name="T1" fmla="*/ 27 h 20000"/>
                <a:gd name="T2" fmla="*/ 18 w 20000"/>
                <a:gd name="T3" fmla="*/ 25 h 20000"/>
                <a:gd name="T4" fmla="*/ 14 w 20000"/>
                <a:gd name="T5" fmla="*/ 15 h 20000"/>
                <a:gd name="T6" fmla="*/ 8 w 20000"/>
                <a:gd name="T7" fmla="*/ 8 h 20000"/>
                <a:gd name="T8" fmla="*/ 0 w 20000"/>
                <a:gd name="T9" fmla="*/ 8 h 20000"/>
                <a:gd name="T10" fmla="*/ 8 w 20000"/>
                <a:gd name="T11" fmla="*/ 8 h 20000"/>
                <a:gd name="T12" fmla="*/ 8 w 20000"/>
                <a:gd name="T13" fmla="*/ 0 h 20000"/>
                <a:gd name="T14" fmla="*/ 10 w 20000"/>
                <a:gd name="T15" fmla="*/ 0 h 20000"/>
                <a:gd name="T16" fmla="*/ 10 w 20000"/>
                <a:gd name="T17" fmla="*/ 4 h 20000"/>
                <a:gd name="T18" fmla="*/ 14 w 20000"/>
                <a:gd name="T19" fmla="*/ 4 h 20000"/>
                <a:gd name="T20" fmla="*/ 14 w 20000"/>
                <a:gd name="T21" fmla="*/ 0 h 20000"/>
                <a:gd name="T22" fmla="*/ 18 w 20000"/>
                <a:gd name="T23" fmla="*/ 0 h 20000"/>
                <a:gd name="T24" fmla="*/ 20 w 20000"/>
                <a:gd name="T25" fmla="*/ 4 h 20000"/>
                <a:gd name="T26" fmla="*/ 20 w 20000"/>
                <a:gd name="T27" fmla="*/ 16 h 20000"/>
                <a:gd name="T28" fmla="*/ 31 w 20000"/>
                <a:gd name="T29" fmla="*/ 20 h 20000"/>
                <a:gd name="T30" fmla="*/ 27 w 20000"/>
                <a:gd name="T31" fmla="*/ 25 h 20000"/>
                <a:gd name="T32" fmla="*/ 31 w 20000"/>
                <a:gd name="T33" fmla="*/ 27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19744" y="19706"/>
                  </a:moveTo>
                  <a:lnTo>
                    <a:pt x="11795" y="18235"/>
                  </a:lnTo>
                  <a:lnTo>
                    <a:pt x="9231" y="10882"/>
                  </a:lnTo>
                  <a:lnTo>
                    <a:pt x="5128" y="6176"/>
                  </a:lnTo>
                  <a:lnTo>
                    <a:pt x="0" y="6176"/>
                  </a:lnTo>
                  <a:lnTo>
                    <a:pt x="5128" y="6176"/>
                  </a:lnTo>
                  <a:lnTo>
                    <a:pt x="5128" y="0"/>
                  </a:lnTo>
                  <a:lnTo>
                    <a:pt x="6667" y="0"/>
                  </a:lnTo>
                  <a:lnTo>
                    <a:pt x="6667" y="2941"/>
                  </a:lnTo>
                  <a:lnTo>
                    <a:pt x="9231" y="2941"/>
                  </a:lnTo>
                  <a:lnTo>
                    <a:pt x="9231" y="0"/>
                  </a:lnTo>
                  <a:lnTo>
                    <a:pt x="11795" y="0"/>
                  </a:lnTo>
                  <a:lnTo>
                    <a:pt x="13077" y="2941"/>
                  </a:lnTo>
                  <a:lnTo>
                    <a:pt x="13077" y="12059"/>
                  </a:lnTo>
                  <a:lnTo>
                    <a:pt x="19744" y="15000"/>
                  </a:lnTo>
                  <a:lnTo>
                    <a:pt x="17179" y="18235"/>
                  </a:lnTo>
                  <a:lnTo>
                    <a:pt x="19744" y="1970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5" name="Freeform 99">
              <a:extLst>
                <a:ext uri="{FF2B5EF4-FFF2-40B4-BE49-F238E27FC236}">
                  <a16:creationId xmlns:a16="http://schemas.microsoft.com/office/drawing/2014/main" id="{FD027B59-A1A3-419A-9224-95BCDF2476BC}"/>
                </a:ext>
              </a:extLst>
            </p:cNvPr>
            <p:cNvSpPr>
              <a:spLocks/>
            </p:cNvSpPr>
            <p:nvPr/>
          </p:nvSpPr>
          <p:spPr bwMode="auto">
            <a:xfrm>
              <a:off x="5473" y="3037"/>
              <a:ext cx="26" cy="19"/>
            </a:xfrm>
            <a:custGeom>
              <a:avLst/>
              <a:gdLst>
                <a:gd name="T0" fmla="*/ 0 w 20000"/>
                <a:gd name="T1" fmla="*/ 19 h 20000"/>
                <a:gd name="T2" fmla="*/ 9 w 20000"/>
                <a:gd name="T3" fmla="*/ 6 h 20000"/>
                <a:gd name="T4" fmla="*/ 22 w 20000"/>
                <a:gd name="T5" fmla="*/ 0 h 20000"/>
                <a:gd name="T6" fmla="*/ 26 w 20000"/>
                <a:gd name="T7" fmla="*/ 2 h 20000"/>
                <a:gd name="T8" fmla="*/ 26 w 20000"/>
                <a:gd name="T9" fmla="*/ 10 h 20000"/>
                <a:gd name="T10" fmla="*/ 19 w 20000"/>
                <a:gd name="T11" fmla="*/ 16 h 20000"/>
                <a:gd name="T12" fmla="*/ 0 w 20000"/>
                <a:gd name="T13" fmla="*/ 19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19583"/>
                  </a:moveTo>
                  <a:lnTo>
                    <a:pt x="6563" y="6667"/>
                  </a:lnTo>
                  <a:lnTo>
                    <a:pt x="16563" y="0"/>
                  </a:lnTo>
                  <a:lnTo>
                    <a:pt x="19688" y="1667"/>
                  </a:lnTo>
                  <a:lnTo>
                    <a:pt x="19688" y="10833"/>
                  </a:lnTo>
                  <a:lnTo>
                    <a:pt x="14688" y="17083"/>
                  </a:lnTo>
                  <a:lnTo>
                    <a:pt x="0" y="1958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6" name="Freeform 100">
              <a:extLst>
                <a:ext uri="{FF2B5EF4-FFF2-40B4-BE49-F238E27FC236}">
                  <a16:creationId xmlns:a16="http://schemas.microsoft.com/office/drawing/2014/main" id="{5CC18BCE-BFDA-4AAD-97A9-75B1BD0CB5FA}"/>
                </a:ext>
              </a:extLst>
            </p:cNvPr>
            <p:cNvSpPr>
              <a:spLocks/>
            </p:cNvSpPr>
            <p:nvPr/>
          </p:nvSpPr>
          <p:spPr bwMode="auto">
            <a:xfrm>
              <a:off x="5142" y="3070"/>
              <a:ext cx="31" cy="21"/>
            </a:xfrm>
            <a:custGeom>
              <a:avLst/>
              <a:gdLst>
                <a:gd name="T0" fmla="*/ 25 w 20000"/>
                <a:gd name="T1" fmla="*/ 21 h 20000"/>
                <a:gd name="T2" fmla="*/ 19 w 20000"/>
                <a:gd name="T3" fmla="*/ 13 h 20000"/>
                <a:gd name="T4" fmla="*/ 8 w 20000"/>
                <a:gd name="T5" fmla="*/ 6 h 20000"/>
                <a:gd name="T6" fmla="*/ 0 w 20000"/>
                <a:gd name="T7" fmla="*/ 6 h 20000"/>
                <a:gd name="T8" fmla="*/ 0 w 20000"/>
                <a:gd name="T9" fmla="*/ 2 h 20000"/>
                <a:gd name="T10" fmla="*/ 10 w 20000"/>
                <a:gd name="T11" fmla="*/ 2 h 20000"/>
                <a:gd name="T12" fmla="*/ 19 w 20000"/>
                <a:gd name="T13" fmla="*/ 0 h 20000"/>
                <a:gd name="T14" fmla="*/ 20 w 20000"/>
                <a:gd name="T15" fmla="*/ 6 h 20000"/>
                <a:gd name="T16" fmla="*/ 27 w 20000"/>
                <a:gd name="T17" fmla="*/ 6 h 20000"/>
                <a:gd name="T18" fmla="*/ 31 w 20000"/>
                <a:gd name="T19" fmla="*/ 13 h 20000"/>
                <a:gd name="T20" fmla="*/ 27 w 20000"/>
                <a:gd name="T21" fmla="*/ 17 h 20000"/>
                <a:gd name="T22" fmla="*/ 25 w 20000"/>
                <a:gd name="T23" fmla="*/ 21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5897" y="19615"/>
                  </a:moveTo>
                  <a:lnTo>
                    <a:pt x="12051" y="11923"/>
                  </a:lnTo>
                  <a:lnTo>
                    <a:pt x="5128" y="5769"/>
                  </a:lnTo>
                  <a:lnTo>
                    <a:pt x="0" y="5769"/>
                  </a:lnTo>
                  <a:lnTo>
                    <a:pt x="0" y="2308"/>
                  </a:lnTo>
                  <a:lnTo>
                    <a:pt x="6667" y="2308"/>
                  </a:lnTo>
                  <a:lnTo>
                    <a:pt x="12051" y="0"/>
                  </a:lnTo>
                  <a:lnTo>
                    <a:pt x="13077" y="5769"/>
                  </a:lnTo>
                  <a:lnTo>
                    <a:pt x="17179" y="5769"/>
                  </a:lnTo>
                  <a:lnTo>
                    <a:pt x="19744" y="11923"/>
                  </a:lnTo>
                  <a:lnTo>
                    <a:pt x="17179" y="15769"/>
                  </a:lnTo>
                  <a:lnTo>
                    <a:pt x="15897" y="1961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7" name="Freeform 101">
              <a:extLst>
                <a:ext uri="{FF2B5EF4-FFF2-40B4-BE49-F238E27FC236}">
                  <a16:creationId xmlns:a16="http://schemas.microsoft.com/office/drawing/2014/main" id="{1292BFDA-18F2-487D-ABA1-5AD6CDD0116D}"/>
                </a:ext>
              </a:extLst>
            </p:cNvPr>
            <p:cNvSpPr>
              <a:spLocks/>
            </p:cNvSpPr>
            <p:nvPr/>
          </p:nvSpPr>
          <p:spPr bwMode="auto">
            <a:xfrm>
              <a:off x="5272" y="2956"/>
              <a:ext cx="22" cy="13"/>
            </a:xfrm>
            <a:custGeom>
              <a:avLst/>
              <a:gdLst>
                <a:gd name="T0" fmla="*/ 11 w 20000"/>
                <a:gd name="T1" fmla="*/ 13 h 20000"/>
                <a:gd name="T2" fmla="*/ 0 w 20000"/>
                <a:gd name="T3" fmla="*/ 2 h 20000"/>
                <a:gd name="T4" fmla="*/ 0 w 20000"/>
                <a:gd name="T5" fmla="*/ 0 h 20000"/>
                <a:gd name="T6" fmla="*/ 19 w 20000"/>
                <a:gd name="T7" fmla="*/ 0 h 20000"/>
                <a:gd name="T8" fmla="*/ 22 w 20000"/>
                <a:gd name="T9" fmla="*/ 10 h 20000"/>
                <a:gd name="T10" fmla="*/ 11 w 20000"/>
                <a:gd name="T11" fmla="*/ 13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0000" y="19375"/>
                  </a:moveTo>
                  <a:lnTo>
                    <a:pt x="0" y="2500"/>
                  </a:lnTo>
                  <a:lnTo>
                    <a:pt x="0" y="0"/>
                  </a:lnTo>
                  <a:lnTo>
                    <a:pt x="17407" y="0"/>
                  </a:lnTo>
                  <a:lnTo>
                    <a:pt x="19630" y="15625"/>
                  </a:lnTo>
                  <a:lnTo>
                    <a:pt x="10000"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8" name="Freeform 102">
              <a:extLst>
                <a:ext uri="{FF2B5EF4-FFF2-40B4-BE49-F238E27FC236}">
                  <a16:creationId xmlns:a16="http://schemas.microsoft.com/office/drawing/2014/main" id="{4BAE9185-6E46-469D-83D7-9057A427AB59}"/>
                </a:ext>
              </a:extLst>
            </p:cNvPr>
            <p:cNvSpPr>
              <a:spLocks/>
            </p:cNvSpPr>
            <p:nvPr/>
          </p:nvSpPr>
          <p:spPr bwMode="auto">
            <a:xfrm>
              <a:off x="5063" y="3047"/>
              <a:ext cx="23" cy="9"/>
            </a:xfrm>
            <a:custGeom>
              <a:avLst/>
              <a:gdLst>
                <a:gd name="T0" fmla="*/ 12 w 20000"/>
                <a:gd name="T1" fmla="*/ 9 h 20000"/>
                <a:gd name="T2" fmla="*/ 6 w 20000"/>
                <a:gd name="T3" fmla="*/ 6 h 20000"/>
                <a:gd name="T4" fmla="*/ 0 w 20000"/>
                <a:gd name="T5" fmla="*/ 6 h 20000"/>
                <a:gd name="T6" fmla="*/ 0 w 20000"/>
                <a:gd name="T7" fmla="*/ 0 h 20000"/>
                <a:gd name="T8" fmla="*/ 6 w 20000"/>
                <a:gd name="T9" fmla="*/ 2 h 20000"/>
                <a:gd name="T10" fmla="*/ 12 w 20000"/>
                <a:gd name="T11" fmla="*/ 0 h 20000"/>
                <a:gd name="T12" fmla="*/ 23 w 20000"/>
                <a:gd name="T13" fmla="*/ 6 h 20000"/>
                <a:gd name="T14" fmla="*/ 12 w 20000"/>
                <a:gd name="T15" fmla="*/ 6 h 20000"/>
                <a:gd name="T16" fmla="*/ 12 w 20000"/>
                <a:gd name="T17" fmla="*/ 9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0690" y="19091"/>
                  </a:moveTo>
                  <a:lnTo>
                    <a:pt x="5517" y="13636"/>
                  </a:lnTo>
                  <a:lnTo>
                    <a:pt x="0" y="13636"/>
                  </a:lnTo>
                  <a:lnTo>
                    <a:pt x="0" y="0"/>
                  </a:lnTo>
                  <a:lnTo>
                    <a:pt x="5517" y="5455"/>
                  </a:lnTo>
                  <a:lnTo>
                    <a:pt x="10690" y="0"/>
                  </a:lnTo>
                  <a:lnTo>
                    <a:pt x="19655" y="13636"/>
                  </a:lnTo>
                  <a:lnTo>
                    <a:pt x="10690" y="13636"/>
                  </a:lnTo>
                  <a:lnTo>
                    <a:pt x="10690" y="1909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89" name="Freeform 103">
              <a:extLst>
                <a:ext uri="{FF2B5EF4-FFF2-40B4-BE49-F238E27FC236}">
                  <a16:creationId xmlns:a16="http://schemas.microsoft.com/office/drawing/2014/main" id="{E075A0C6-737E-4691-8523-2262447D4238}"/>
                </a:ext>
              </a:extLst>
            </p:cNvPr>
            <p:cNvSpPr>
              <a:spLocks/>
            </p:cNvSpPr>
            <p:nvPr/>
          </p:nvSpPr>
          <p:spPr bwMode="auto">
            <a:xfrm>
              <a:off x="5036" y="3022"/>
              <a:ext cx="20" cy="7"/>
            </a:xfrm>
            <a:custGeom>
              <a:avLst/>
              <a:gdLst>
                <a:gd name="T0" fmla="*/ 11 w 20000"/>
                <a:gd name="T1" fmla="*/ 7 h 20000"/>
                <a:gd name="T2" fmla="*/ 0 w 20000"/>
                <a:gd name="T3" fmla="*/ 5 h 20000"/>
                <a:gd name="T4" fmla="*/ 0 w 20000"/>
                <a:gd name="T5" fmla="*/ 0 h 20000"/>
                <a:gd name="T6" fmla="*/ 20 w 20000"/>
                <a:gd name="T7" fmla="*/ 0 h 20000"/>
                <a:gd name="T8" fmla="*/ 17 w 20000"/>
                <a:gd name="T9" fmla="*/ 5 h 20000"/>
                <a:gd name="T10" fmla="*/ 13 w 20000"/>
                <a:gd name="T11" fmla="*/ 5 h 20000"/>
                <a:gd name="T12" fmla="*/ 11 w 20000"/>
                <a:gd name="T13" fmla="*/ 7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0833" y="18824"/>
                  </a:moveTo>
                  <a:lnTo>
                    <a:pt x="0" y="12941"/>
                  </a:lnTo>
                  <a:lnTo>
                    <a:pt x="0" y="0"/>
                  </a:lnTo>
                  <a:lnTo>
                    <a:pt x="19583" y="0"/>
                  </a:lnTo>
                  <a:lnTo>
                    <a:pt x="17083" y="12941"/>
                  </a:lnTo>
                  <a:lnTo>
                    <a:pt x="12917" y="12941"/>
                  </a:lnTo>
                  <a:lnTo>
                    <a:pt x="10833"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0" name="Freeform 104">
              <a:extLst>
                <a:ext uri="{FF2B5EF4-FFF2-40B4-BE49-F238E27FC236}">
                  <a16:creationId xmlns:a16="http://schemas.microsoft.com/office/drawing/2014/main" id="{1E4DA3ED-D321-48DF-83AE-3189348750CB}"/>
                </a:ext>
              </a:extLst>
            </p:cNvPr>
            <p:cNvSpPr>
              <a:spLocks/>
            </p:cNvSpPr>
            <p:nvPr/>
          </p:nvSpPr>
          <p:spPr bwMode="auto">
            <a:xfrm>
              <a:off x="5086" y="3049"/>
              <a:ext cx="13" cy="15"/>
            </a:xfrm>
            <a:custGeom>
              <a:avLst/>
              <a:gdLst>
                <a:gd name="T0" fmla="*/ 11 w 20000"/>
                <a:gd name="T1" fmla="*/ 15 h 20000"/>
                <a:gd name="T2" fmla="*/ 0 w 20000"/>
                <a:gd name="T3" fmla="*/ 11 h 20000"/>
                <a:gd name="T4" fmla="*/ 0 w 20000"/>
                <a:gd name="T5" fmla="*/ 6 h 20000"/>
                <a:gd name="T6" fmla="*/ 6 w 20000"/>
                <a:gd name="T7" fmla="*/ 11 h 20000"/>
                <a:gd name="T8" fmla="*/ 4 w 20000"/>
                <a:gd name="T9" fmla="*/ 4 h 20000"/>
                <a:gd name="T10" fmla="*/ 6 w 20000"/>
                <a:gd name="T11" fmla="*/ 0 h 20000"/>
                <a:gd name="T12" fmla="*/ 13 w 20000"/>
                <a:gd name="T13" fmla="*/ 0 h 20000"/>
                <a:gd name="T14" fmla="*/ 11 w 20000"/>
                <a:gd name="T15" fmla="*/ 15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6250" y="19459"/>
                  </a:moveTo>
                  <a:lnTo>
                    <a:pt x="0" y="14054"/>
                  </a:lnTo>
                  <a:lnTo>
                    <a:pt x="0" y="8649"/>
                  </a:lnTo>
                  <a:lnTo>
                    <a:pt x="9375" y="14054"/>
                  </a:lnTo>
                  <a:lnTo>
                    <a:pt x="6875" y="5405"/>
                  </a:lnTo>
                  <a:lnTo>
                    <a:pt x="9375" y="0"/>
                  </a:lnTo>
                  <a:lnTo>
                    <a:pt x="19375" y="0"/>
                  </a:lnTo>
                  <a:lnTo>
                    <a:pt x="16250" y="194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1" name="Freeform 105">
              <a:extLst>
                <a:ext uri="{FF2B5EF4-FFF2-40B4-BE49-F238E27FC236}">
                  <a16:creationId xmlns:a16="http://schemas.microsoft.com/office/drawing/2014/main" id="{44BB56BE-098B-4F80-AF73-74573C68310F}"/>
                </a:ext>
              </a:extLst>
            </p:cNvPr>
            <p:cNvSpPr>
              <a:spLocks/>
            </p:cNvSpPr>
            <p:nvPr/>
          </p:nvSpPr>
          <p:spPr bwMode="auto">
            <a:xfrm>
              <a:off x="4941" y="2946"/>
              <a:ext cx="15" cy="11"/>
            </a:xfrm>
            <a:custGeom>
              <a:avLst/>
              <a:gdLst>
                <a:gd name="T0" fmla="*/ 0 w 20000"/>
                <a:gd name="T1" fmla="*/ 11 h 20000"/>
                <a:gd name="T2" fmla="*/ 4 w 20000"/>
                <a:gd name="T3" fmla="*/ 0 h 20000"/>
                <a:gd name="T4" fmla="*/ 15 w 20000"/>
                <a:gd name="T5" fmla="*/ 0 h 20000"/>
                <a:gd name="T6" fmla="*/ 15 w 20000"/>
                <a:gd name="T7" fmla="*/ 11 h 20000"/>
                <a:gd name="T8" fmla="*/ 8 w 20000"/>
                <a:gd name="T9" fmla="*/ 6 h 20000"/>
                <a:gd name="T10" fmla="*/ 0 w 20000"/>
                <a:gd name="T11" fmla="*/ 11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286"/>
                  </a:moveTo>
                  <a:lnTo>
                    <a:pt x="5263" y="0"/>
                  </a:lnTo>
                  <a:lnTo>
                    <a:pt x="19474" y="0"/>
                  </a:lnTo>
                  <a:lnTo>
                    <a:pt x="19474" y="19286"/>
                  </a:lnTo>
                  <a:lnTo>
                    <a:pt x="11053" y="11429"/>
                  </a:lnTo>
                  <a:lnTo>
                    <a:pt x="0" y="1928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2" name="Freeform 106">
              <a:extLst>
                <a:ext uri="{FF2B5EF4-FFF2-40B4-BE49-F238E27FC236}">
                  <a16:creationId xmlns:a16="http://schemas.microsoft.com/office/drawing/2014/main" id="{2B7AEC7D-5614-4079-90A8-A267AA731309}"/>
                </a:ext>
              </a:extLst>
            </p:cNvPr>
            <p:cNvSpPr>
              <a:spLocks/>
            </p:cNvSpPr>
            <p:nvPr/>
          </p:nvSpPr>
          <p:spPr bwMode="auto">
            <a:xfrm>
              <a:off x="4759" y="2869"/>
              <a:ext cx="13" cy="21"/>
            </a:xfrm>
            <a:custGeom>
              <a:avLst/>
              <a:gdLst>
                <a:gd name="T0" fmla="*/ 9 w 20000"/>
                <a:gd name="T1" fmla="*/ 21 h 20000"/>
                <a:gd name="T2" fmla="*/ 0 w 20000"/>
                <a:gd name="T3" fmla="*/ 2 h 20000"/>
                <a:gd name="T4" fmla="*/ 2 w 20000"/>
                <a:gd name="T5" fmla="*/ 0 h 20000"/>
                <a:gd name="T6" fmla="*/ 13 w 20000"/>
                <a:gd name="T7" fmla="*/ 10 h 20000"/>
                <a:gd name="T8" fmla="*/ 9 w 20000"/>
                <a:gd name="T9" fmla="*/ 2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3125" y="19615"/>
                  </a:moveTo>
                  <a:lnTo>
                    <a:pt x="0" y="1538"/>
                  </a:lnTo>
                  <a:lnTo>
                    <a:pt x="3750" y="0"/>
                  </a:lnTo>
                  <a:lnTo>
                    <a:pt x="19375" y="9615"/>
                  </a:lnTo>
                  <a:lnTo>
                    <a:pt x="13125" y="1961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3" name="Freeform 107">
              <a:extLst>
                <a:ext uri="{FF2B5EF4-FFF2-40B4-BE49-F238E27FC236}">
                  <a16:creationId xmlns:a16="http://schemas.microsoft.com/office/drawing/2014/main" id="{1FA9C561-9E0B-44BE-902F-B4663F50AAAB}"/>
                </a:ext>
              </a:extLst>
            </p:cNvPr>
            <p:cNvSpPr>
              <a:spLocks/>
            </p:cNvSpPr>
            <p:nvPr/>
          </p:nvSpPr>
          <p:spPr bwMode="auto">
            <a:xfrm>
              <a:off x="4786" y="2915"/>
              <a:ext cx="8" cy="15"/>
            </a:xfrm>
            <a:custGeom>
              <a:avLst/>
              <a:gdLst>
                <a:gd name="T0" fmla="*/ 6 w 20000"/>
                <a:gd name="T1" fmla="*/ 15 h 20000"/>
                <a:gd name="T2" fmla="*/ 0 w 20000"/>
                <a:gd name="T3" fmla="*/ 4 h 20000"/>
                <a:gd name="T4" fmla="*/ 0 w 20000"/>
                <a:gd name="T5" fmla="*/ 0 h 20000"/>
                <a:gd name="T6" fmla="*/ 2 w 20000"/>
                <a:gd name="T7" fmla="*/ 0 h 20000"/>
                <a:gd name="T8" fmla="*/ 8 w 20000"/>
                <a:gd name="T9" fmla="*/ 11 h 20000"/>
                <a:gd name="T10" fmla="*/ 6 w 20000"/>
                <a:gd name="T11" fmla="*/ 15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4286" y="19459"/>
                  </a:moveTo>
                  <a:lnTo>
                    <a:pt x="0" y="5405"/>
                  </a:lnTo>
                  <a:lnTo>
                    <a:pt x="0" y="0"/>
                  </a:lnTo>
                  <a:lnTo>
                    <a:pt x="3810" y="0"/>
                  </a:lnTo>
                  <a:lnTo>
                    <a:pt x="19048" y="14054"/>
                  </a:lnTo>
                  <a:lnTo>
                    <a:pt x="14286" y="194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4" name="Freeform 108">
              <a:extLst>
                <a:ext uri="{FF2B5EF4-FFF2-40B4-BE49-F238E27FC236}">
                  <a16:creationId xmlns:a16="http://schemas.microsoft.com/office/drawing/2014/main" id="{8C2DA83D-6225-4D99-B81D-1BF03806E1E8}"/>
                </a:ext>
              </a:extLst>
            </p:cNvPr>
            <p:cNvSpPr>
              <a:spLocks/>
            </p:cNvSpPr>
            <p:nvPr/>
          </p:nvSpPr>
          <p:spPr bwMode="auto">
            <a:xfrm>
              <a:off x="5358" y="3028"/>
              <a:ext cx="12" cy="20"/>
            </a:xfrm>
            <a:custGeom>
              <a:avLst/>
              <a:gdLst>
                <a:gd name="T0" fmla="*/ 4 w 20000"/>
                <a:gd name="T1" fmla="*/ 20 h 20000"/>
                <a:gd name="T2" fmla="*/ 0 w 20000"/>
                <a:gd name="T3" fmla="*/ 15 h 20000"/>
                <a:gd name="T4" fmla="*/ 9 w 20000"/>
                <a:gd name="T5" fmla="*/ 0 h 20000"/>
                <a:gd name="T6" fmla="*/ 12 w 20000"/>
                <a:gd name="T7" fmla="*/ 9 h 20000"/>
                <a:gd name="T8" fmla="*/ 4 w 20000"/>
                <a:gd name="T9" fmla="*/ 2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6250" y="19583"/>
                  </a:moveTo>
                  <a:lnTo>
                    <a:pt x="0" y="15417"/>
                  </a:lnTo>
                  <a:lnTo>
                    <a:pt x="15625" y="0"/>
                  </a:lnTo>
                  <a:lnTo>
                    <a:pt x="19375" y="8750"/>
                  </a:lnTo>
                  <a:lnTo>
                    <a:pt x="6250" y="1958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5" name="Freeform 109">
              <a:extLst>
                <a:ext uri="{FF2B5EF4-FFF2-40B4-BE49-F238E27FC236}">
                  <a16:creationId xmlns:a16="http://schemas.microsoft.com/office/drawing/2014/main" id="{C6740ED7-B402-4410-8EBC-A07470DC9892}"/>
                </a:ext>
              </a:extLst>
            </p:cNvPr>
            <p:cNvSpPr>
              <a:spLocks/>
            </p:cNvSpPr>
            <p:nvPr/>
          </p:nvSpPr>
          <p:spPr bwMode="auto">
            <a:xfrm>
              <a:off x="4732" y="2842"/>
              <a:ext cx="13" cy="13"/>
            </a:xfrm>
            <a:custGeom>
              <a:avLst/>
              <a:gdLst>
                <a:gd name="T0" fmla="*/ 13 w 20000"/>
                <a:gd name="T1" fmla="*/ 13 h 20000"/>
                <a:gd name="T2" fmla="*/ 0 w 20000"/>
                <a:gd name="T3" fmla="*/ 4 h 20000"/>
                <a:gd name="T4" fmla="*/ 0 w 20000"/>
                <a:gd name="T5" fmla="*/ 0 h 20000"/>
                <a:gd name="T6" fmla="*/ 13 w 20000"/>
                <a:gd name="T7" fmla="*/ 11 h 20000"/>
                <a:gd name="T8" fmla="*/ 13 w 20000"/>
                <a:gd name="T9" fmla="*/ 13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375" y="19375"/>
                  </a:moveTo>
                  <a:lnTo>
                    <a:pt x="0" y="6875"/>
                  </a:lnTo>
                  <a:lnTo>
                    <a:pt x="0" y="0"/>
                  </a:lnTo>
                  <a:lnTo>
                    <a:pt x="19375" y="16250"/>
                  </a:lnTo>
                  <a:lnTo>
                    <a:pt x="19375"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6" name="Freeform 110">
              <a:extLst>
                <a:ext uri="{FF2B5EF4-FFF2-40B4-BE49-F238E27FC236}">
                  <a16:creationId xmlns:a16="http://schemas.microsoft.com/office/drawing/2014/main" id="{471B240A-673A-434A-82D9-565E0B94504D}"/>
                </a:ext>
              </a:extLst>
            </p:cNvPr>
            <p:cNvSpPr>
              <a:spLocks/>
            </p:cNvSpPr>
            <p:nvPr/>
          </p:nvSpPr>
          <p:spPr bwMode="auto">
            <a:xfrm>
              <a:off x="4950" y="2822"/>
              <a:ext cx="10" cy="10"/>
            </a:xfrm>
            <a:custGeom>
              <a:avLst/>
              <a:gdLst>
                <a:gd name="T0" fmla="*/ 2 w 20000"/>
                <a:gd name="T1" fmla="*/ 10 h 20000"/>
                <a:gd name="T2" fmla="*/ 0 w 20000"/>
                <a:gd name="T3" fmla="*/ 4 h 20000"/>
                <a:gd name="T4" fmla="*/ 2 w 20000"/>
                <a:gd name="T5" fmla="*/ 0 h 20000"/>
                <a:gd name="T6" fmla="*/ 6 w 20000"/>
                <a:gd name="T7" fmla="*/ 4 h 20000"/>
                <a:gd name="T8" fmla="*/ 10 w 20000"/>
                <a:gd name="T9" fmla="*/ 10 h 20000"/>
                <a:gd name="T10" fmla="*/ 2 w 20000"/>
                <a:gd name="T11" fmla="*/ 1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3704" y="19259"/>
                  </a:moveTo>
                  <a:lnTo>
                    <a:pt x="0" y="7407"/>
                  </a:lnTo>
                  <a:lnTo>
                    <a:pt x="3704" y="0"/>
                  </a:lnTo>
                  <a:lnTo>
                    <a:pt x="11852" y="7407"/>
                  </a:lnTo>
                  <a:lnTo>
                    <a:pt x="19259" y="19259"/>
                  </a:lnTo>
                  <a:lnTo>
                    <a:pt x="3704"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7" name="Freeform 111">
              <a:extLst>
                <a:ext uri="{FF2B5EF4-FFF2-40B4-BE49-F238E27FC236}">
                  <a16:creationId xmlns:a16="http://schemas.microsoft.com/office/drawing/2014/main" id="{03C34BB2-8561-41B5-80CB-D2FB2AC7162E}"/>
                </a:ext>
              </a:extLst>
            </p:cNvPr>
            <p:cNvSpPr>
              <a:spLocks/>
            </p:cNvSpPr>
            <p:nvPr/>
          </p:nvSpPr>
          <p:spPr bwMode="auto">
            <a:xfrm>
              <a:off x="4869" y="2871"/>
              <a:ext cx="6" cy="5"/>
            </a:xfrm>
            <a:custGeom>
              <a:avLst/>
              <a:gdLst>
                <a:gd name="T0" fmla="*/ 0 w 20000"/>
                <a:gd name="T1" fmla="*/ 0 h 20000"/>
                <a:gd name="T2" fmla="*/ 4 w 20000"/>
                <a:gd name="T3" fmla="*/ 5 h 20000"/>
                <a:gd name="T4" fmla="*/ 6 w 20000"/>
                <a:gd name="T5" fmla="*/ 0 h 20000"/>
                <a:gd name="T6" fmla="*/ 4 w 20000"/>
                <a:gd name="T7" fmla="*/ 5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12500" y="18333"/>
                  </a:lnTo>
                  <a:lnTo>
                    <a:pt x="18750" y="0"/>
                  </a:lnTo>
                  <a:lnTo>
                    <a:pt x="12500" y="18333"/>
                  </a:lnTo>
                  <a:lnTo>
                    <a:pt x="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8" name="Freeform 112">
              <a:extLst>
                <a:ext uri="{FF2B5EF4-FFF2-40B4-BE49-F238E27FC236}">
                  <a16:creationId xmlns:a16="http://schemas.microsoft.com/office/drawing/2014/main" id="{7E81EECA-7D9A-4F49-B058-76F0FE3B20F8}"/>
                </a:ext>
              </a:extLst>
            </p:cNvPr>
            <p:cNvSpPr>
              <a:spLocks/>
            </p:cNvSpPr>
            <p:nvPr/>
          </p:nvSpPr>
          <p:spPr bwMode="auto">
            <a:xfrm>
              <a:off x="3694" y="2184"/>
              <a:ext cx="170" cy="166"/>
            </a:xfrm>
            <a:custGeom>
              <a:avLst/>
              <a:gdLst>
                <a:gd name="T0" fmla="*/ 54 w 20000"/>
                <a:gd name="T1" fmla="*/ 6 h 20000"/>
                <a:gd name="T2" fmla="*/ 62 w 20000"/>
                <a:gd name="T3" fmla="*/ 0 h 20000"/>
                <a:gd name="T4" fmla="*/ 73 w 20000"/>
                <a:gd name="T5" fmla="*/ 2 h 20000"/>
                <a:gd name="T6" fmla="*/ 89 w 20000"/>
                <a:gd name="T7" fmla="*/ 6 h 20000"/>
                <a:gd name="T8" fmla="*/ 97 w 20000"/>
                <a:gd name="T9" fmla="*/ 6 h 20000"/>
                <a:gd name="T10" fmla="*/ 99 w 20000"/>
                <a:gd name="T11" fmla="*/ 12 h 20000"/>
                <a:gd name="T12" fmla="*/ 104 w 20000"/>
                <a:gd name="T13" fmla="*/ 19 h 20000"/>
                <a:gd name="T14" fmla="*/ 110 w 20000"/>
                <a:gd name="T15" fmla="*/ 29 h 20000"/>
                <a:gd name="T16" fmla="*/ 116 w 20000"/>
                <a:gd name="T17" fmla="*/ 29 h 20000"/>
                <a:gd name="T18" fmla="*/ 124 w 20000"/>
                <a:gd name="T19" fmla="*/ 29 h 20000"/>
                <a:gd name="T20" fmla="*/ 127 w 20000"/>
                <a:gd name="T21" fmla="*/ 33 h 20000"/>
                <a:gd name="T22" fmla="*/ 120 w 20000"/>
                <a:gd name="T23" fmla="*/ 35 h 20000"/>
                <a:gd name="T24" fmla="*/ 124 w 20000"/>
                <a:gd name="T25" fmla="*/ 45 h 20000"/>
                <a:gd name="T26" fmla="*/ 116 w 20000"/>
                <a:gd name="T27" fmla="*/ 50 h 20000"/>
                <a:gd name="T28" fmla="*/ 116 w 20000"/>
                <a:gd name="T29" fmla="*/ 56 h 20000"/>
                <a:gd name="T30" fmla="*/ 114 w 20000"/>
                <a:gd name="T31" fmla="*/ 60 h 20000"/>
                <a:gd name="T32" fmla="*/ 114 w 20000"/>
                <a:gd name="T33" fmla="*/ 70 h 20000"/>
                <a:gd name="T34" fmla="*/ 124 w 20000"/>
                <a:gd name="T35" fmla="*/ 79 h 20000"/>
                <a:gd name="T36" fmla="*/ 127 w 20000"/>
                <a:gd name="T37" fmla="*/ 87 h 20000"/>
                <a:gd name="T38" fmla="*/ 140 w 20000"/>
                <a:gd name="T39" fmla="*/ 95 h 20000"/>
                <a:gd name="T40" fmla="*/ 149 w 20000"/>
                <a:gd name="T41" fmla="*/ 99 h 20000"/>
                <a:gd name="T42" fmla="*/ 157 w 20000"/>
                <a:gd name="T43" fmla="*/ 114 h 20000"/>
                <a:gd name="T44" fmla="*/ 157 w 20000"/>
                <a:gd name="T45" fmla="*/ 116 h 20000"/>
                <a:gd name="T46" fmla="*/ 157 w 20000"/>
                <a:gd name="T47" fmla="*/ 126 h 20000"/>
                <a:gd name="T48" fmla="*/ 163 w 20000"/>
                <a:gd name="T49" fmla="*/ 130 h 20000"/>
                <a:gd name="T50" fmla="*/ 163 w 20000"/>
                <a:gd name="T51" fmla="*/ 138 h 20000"/>
                <a:gd name="T52" fmla="*/ 170 w 20000"/>
                <a:gd name="T53" fmla="*/ 149 h 20000"/>
                <a:gd name="T54" fmla="*/ 168 w 20000"/>
                <a:gd name="T55" fmla="*/ 149 h 20000"/>
                <a:gd name="T56" fmla="*/ 159 w 20000"/>
                <a:gd name="T57" fmla="*/ 149 h 20000"/>
                <a:gd name="T58" fmla="*/ 149 w 20000"/>
                <a:gd name="T59" fmla="*/ 149 h 20000"/>
                <a:gd name="T60" fmla="*/ 147 w 20000"/>
                <a:gd name="T61" fmla="*/ 159 h 20000"/>
                <a:gd name="T62" fmla="*/ 143 w 20000"/>
                <a:gd name="T63" fmla="*/ 166 h 20000"/>
                <a:gd name="T64" fmla="*/ 110 w 20000"/>
                <a:gd name="T65" fmla="*/ 166 h 20000"/>
                <a:gd name="T66" fmla="*/ 89 w 20000"/>
                <a:gd name="T67" fmla="*/ 157 h 20000"/>
                <a:gd name="T68" fmla="*/ 89 w 20000"/>
                <a:gd name="T69" fmla="*/ 142 h 20000"/>
                <a:gd name="T70" fmla="*/ 79 w 20000"/>
                <a:gd name="T71" fmla="*/ 138 h 20000"/>
                <a:gd name="T72" fmla="*/ 77 w 20000"/>
                <a:gd name="T73" fmla="*/ 136 h 20000"/>
                <a:gd name="T74" fmla="*/ 62 w 20000"/>
                <a:gd name="T75" fmla="*/ 130 h 20000"/>
                <a:gd name="T76" fmla="*/ 27 w 20000"/>
                <a:gd name="T77" fmla="*/ 109 h 20000"/>
                <a:gd name="T78" fmla="*/ 11 w 20000"/>
                <a:gd name="T79" fmla="*/ 105 h 20000"/>
                <a:gd name="T80" fmla="*/ 0 w 20000"/>
                <a:gd name="T81" fmla="*/ 83 h 20000"/>
                <a:gd name="T82" fmla="*/ 23 w 20000"/>
                <a:gd name="T83" fmla="*/ 70 h 20000"/>
                <a:gd name="T84" fmla="*/ 35 w 20000"/>
                <a:gd name="T85" fmla="*/ 60 h 20000"/>
                <a:gd name="T86" fmla="*/ 40 w 20000"/>
                <a:gd name="T87" fmla="*/ 50 h 20000"/>
                <a:gd name="T88" fmla="*/ 40 w 20000"/>
                <a:gd name="T89" fmla="*/ 35 h 20000"/>
                <a:gd name="T90" fmla="*/ 40 w 20000"/>
                <a:gd name="T91" fmla="*/ 27 h 20000"/>
                <a:gd name="T92" fmla="*/ 40 w 20000"/>
                <a:gd name="T93" fmla="*/ 19 h 20000"/>
                <a:gd name="T94" fmla="*/ 50 w 20000"/>
                <a:gd name="T95" fmla="*/ 12 h 20000"/>
                <a:gd name="T96" fmla="*/ 54 w 20000"/>
                <a:gd name="T97" fmla="*/ 6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6338" y="769"/>
                  </a:moveTo>
                  <a:lnTo>
                    <a:pt x="7324" y="0"/>
                  </a:lnTo>
                  <a:lnTo>
                    <a:pt x="8545" y="288"/>
                  </a:lnTo>
                  <a:lnTo>
                    <a:pt x="10469" y="769"/>
                  </a:lnTo>
                  <a:lnTo>
                    <a:pt x="11455" y="769"/>
                  </a:lnTo>
                  <a:lnTo>
                    <a:pt x="11690" y="1490"/>
                  </a:lnTo>
                  <a:lnTo>
                    <a:pt x="12207" y="2260"/>
                  </a:lnTo>
                  <a:lnTo>
                    <a:pt x="12911" y="3462"/>
                  </a:lnTo>
                  <a:lnTo>
                    <a:pt x="13662" y="3462"/>
                  </a:lnTo>
                  <a:lnTo>
                    <a:pt x="14601" y="3462"/>
                  </a:lnTo>
                  <a:lnTo>
                    <a:pt x="14883" y="3990"/>
                  </a:lnTo>
                  <a:lnTo>
                    <a:pt x="14131" y="4231"/>
                  </a:lnTo>
                  <a:lnTo>
                    <a:pt x="14601" y="5481"/>
                  </a:lnTo>
                  <a:lnTo>
                    <a:pt x="13662" y="6010"/>
                  </a:lnTo>
                  <a:lnTo>
                    <a:pt x="13662" y="6779"/>
                  </a:lnTo>
                  <a:lnTo>
                    <a:pt x="13380" y="7260"/>
                  </a:lnTo>
                  <a:lnTo>
                    <a:pt x="13380" y="8462"/>
                  </a:lnTo>
                  <a:lnTo>
                    <a:pt x="14601" y="9471"/>
                  </a:lnTo>
                  <a:lnTo>
                    <a:pt x="14883" y="10433"/>
                  </a:lnTo>
                  <a:lnTo>
                    <a:pt x="16526" y="11490"/>
                  </a:lnTo>
                  <a:lnTo>
                    <a:pt x="17559" y="11971"/>
                  </a:lnTo>
                  <a:lnTo>
                    <a:pt x="18498" y="13750"/>
                  </a:lnTo>
                  <a:lnTo>
                    <a:pt x="18498" y="13942"/>
                  </a:lnTo>
                  <a:lnTo>
                    <a:pt x="18498" y="15192"/>
                  </a:lnTo>
                  <a:lnTo>
                    <a:pt x="19202" y="15721"/>
                  </a:lnTo>
                  <a:lnTo>
                    <a:pt x="19202" y="16683"/>
                  </a:lnTo>
                  <a:lnTo>
                    <a:pt x="19953" y="17933"/>
                  </a:lnTo>
                  <a:lnTo>
                    <a:pt x="19718" y="17933"/>
                  </a:lnTo>
                  <a:lnTo>
                    <a:pt x="18732" y="17933"/>
                  </a:lnTo>
                  <a:lnTo>
                    <a:pt x="17559" y="17933"/>
                  </a:lnTo>
                  <a:lnTo>
                    <a:pt x="17277" y="19183"/>
                  </a:lnTo>
                  <a:lnTo>
                    <a:pt x="16808" y="19952"/>
                  </a:lnTo>
                  <a:lnTo>
                    <a:pt x="12911" y="19952"/>
                  </a:lnTo>
                  <a:lnTo>
                    <a:pt x="10469" y="18942"/>
                  </a:lnTo>
                  <a:lnTo>
                    <a:pt x="10469" y="17163"/>
                  </a:lnTo>
                  <a:lnTo>
                    <a:pt x="9249" y="16683"/>
                  </a:lnTo>
                  <a:lnTo>
                    <a:pt x="9014" y="16442"/>
                  </a:lnTo>
                  <a:lnTo>
                    <a:pt x="7324" y="15721"/>
                  </a:lnTo>
                  <a:lnTo>
                    <a:pt x="3192" y="13173"/>
                  </a:lnTo>
                  <a:lnTo>
                    <a:pt x="1268" y="12692"/>
                  </a:lnTo>
                  <a:lnTo>
                    <a:pt x="0" y="9952"/>
                  </a:lnTo>
                  <a:lnTo>
                    <a:pt x="2723" y="8462"/>
                  </a:lnTo>
                  <a:lnTo>
                    <a:pt x="4131" y="7260"/>
                  </a:lnTo>
                  <a:lnTo>
                    <a:pt x="4648" y="6010"/>
                  </a:lnTo>
                  <a:lnTo>
                    <a:pt x="4648" y="4231"/>
                  </a:lnTo>
                  <a:lnTo>
                    <a:pt x="4648" y="3269"/>
                  </a:lnTo>
                  <a:lnTo>
                    <a:pt x="4648" y="2260"/>
                  </a:lnTo>
                  <a:lnTo>
                    <a:pt x="5869" y="1490"/>
                  </a:lnTo>
                  <a:lnTo>
                    <a:pt x="6338" y="76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499" name="Freeform 113">
              <a:extLst>
                <a:ext uri="{FF2B5EF4-FFF2-40B4-BE49-F238E27FC236}">
                  <a16:creationId xmlns:a16="http://schemas.microsoft.com/office/drawing/2014/main" id="{CC2F38B6-4338-4460-B4C2-6D875C91447F}"/>
                </a:ext>
              </a:extLst>
            </p:cNvPr>
            <p:cNvSpPr>
              <a:spLocks/>
            </p:cNvSpPr>
            <p:nvPr/>
          </p:nvSpPr>
          <p:spPr bwMode="auto">
            <a:xfrm>
              <a:off x="3773" y="2132"/>
              <a:ext cx="359" cy="296"/>
            </a:xfrm>
            <a:custGeom>
              <a:avLst/>
              <a:gdLst>
                <a:gd name="T0" fmla="*/ 81 w 20000"/>
                <a:gd name="T1" fmla="*/ 27 h 20000"/>
                <a:gd name="T2" fmla="*/ 91 w 20000"/>
                <a:gd name="T3" fmla="*/ 48 h 20000"/>
                <a:gd name="T4" fmla="*/ 122 w 20000"/>
                <a:gd name="T5" fmla="*/ 60 h 20000"/>
                <a:gd name="T6" fmla="*/ 168 w 20000"/>
                <a:gd name="T7" fmla="*/ 58 h 20000"/>
                <a:gd name="T8" fmla="*/ 166 w 20000"/>
                <a:gd name="T9" fmla="*/ 60 h 20000"/>
                <a:gd name="T10" fmla="*/ 176 w 20000"/>
                <a:gd name="T11" fmla="*/ 60 h 20000"/>
                <a:gd name="T12" fmla="*/ 189 w 20000"/>
                <a:gd name="T13" fmla="*/ 48 h 20000"/>
                <a:gd name="T14" fmla="*/ 211 w 20000"/>
                <a:gd name="T15" fmla="*/ 31 h 20000"/>
                <a:gd name="T16" fmla="*/ 232 w 20000"/>
                <a:gd name="T17" fmla="*/ 35 h 20000"/>
                <a:gd name="T18" fmla="*/ 298 w 20000"/>
                <a:gd name="T19" fmla="*/ 60 h 20000"/>
                <a:gd name="T20" fmla="*/ 302 w 20000"/>
                <a:gd name="T21" fmla="*/ 95 h 20000"/>
                <a:gd name="T22" fmla="*/ 302 w 20000"/>
                <a:gd name="T23" fmla="*/ 112 h 20000"/>
                <a:gd name="T24" fmla="*/ 298 w 20000"/>
                <a:gd name="T25" fmla="*/ 124 h 20000"/>
                <a:gd name="T26" fmla="*/ 298 w 20000"/>
                <a:gd name="T27" fmla="*/ 135 h 20000"/>
                <a:gd name="T28" fmla="*/ 307 w 20000"/>
                <a:gd name="T29" fmla="*/ 167 h 20000"/>
                <a:gd name="T30" fmla="*/ 325 w 20000"/>
                <a:gd name="T31" fmla="*/ 182 h 20000"/>
                <a:gd name="T32" fmla="*/ 315 w 20000"/>
                <a:gd name="T33" fmla="*/ 205 h 20000"/>
                <a:gd name="T34" fmla="*/ 340 w 20000"/>
                <a:gd name="T35" fmla="*/ 227 h 20000"/>
                <a:gd name="T36" fmla="*/ 352 w 20000"/>
                <a:gd name="T37" fmla="*/ 252 h 20000"/>
                <a:gd name="T38" fmla="*/ 359 w 20000"/>
                <a:gd name="T39" fmla="*/ 260 h 20000"/>
                <a:gd name="T40" fmla="*/ 356 w 20000"/>
                <a:gd name="T41" fmla="*/ 264 h 20000"/>
                <a:gd name="T42" fmla="*/ 342 w 20000"/>
                <a:gd name="T43" fmla="*/ 270 h 20000"/>
                <a:gd name="T44" fmla="*/ 331 w 20000"/>
                <a:gd name="T45" fmla="*/ 285 h 20000"/>
                <a:gd name="T46" fmla="*/ 323 w 20000"/>
                <a:gd name="T47" fmla="*/ 292 h 20000"/>
                <a:gd name="T48" fmla="*/ 288 w 20000"/>
                <a:gd name="T49" fmla="*/ 287 h 20000"/>
                <a:gd name="T50" fmla="*/ 253 w 20000"/>
                <a:gd name="T51" fmla="*/ 281 h 20000"/>
                <a:gd name="T52" fmla="*/ 237 w 20000"/>
                <a:gd name="T53" fmla="*/ 254 h 20000"/>
                <a:gd name="T54" fmla="*/ 219 w 20000"/>
                <a:gd name="T55" fmla="*/ 260 h 20000"/>
                <a:gd name="T56" fmla="*/ 205 w 20000"/>
                <a:gd name="T57" fmla="*/ 269 h 20000"/>
                <a:gd name="T58" fmla="*/ 178 w 20000"/>
                <a:gd name="T59" fmla="*/ 258 h 20000"/>
                <a:gd name="T60" fmla="*/ 161 w 20000"/>
                <a:gd name="T61" fmla="*/ 244 h 20000"/>
                <a:gd name="T62" fmla="*/ 139 w 20000"/>
                <a:gd name="T63" fmla="*/ 225 h 20000"/>
                <a:gd name="T64" fmla="*/ 128 w 20000"/>
                <a:gd name="T65" fmla="*/ 215 h 20000"/>
                <a:gd name="T66" fmla="*/ 118 w 20000"/>
                <a:gd name="T67" fmla="*/ 194 h 20000"/>
                <a:gd name="T68" fmla="*/ 102 w 20000"/>
                <a:gd name="T69" fmla="*/ 194 h 20000"/>
                <a:gd name="T70" fmla="*/ 97 w 20000"/>
                <a:gd name="T71" fmla="*/ 190 h 20000"/>
                <a:gd name="T72" fmla="*/ 91 w 20000"/>
                <a:gd name="T73" fmla="*/ 200 h 20000"/>
                <a:gd name="T74" fmla="*/ 85 w 20000"/>
                <a:gd name="T75" fmla="*/ 182 h 20000"/>
                <a:gd name="T76" fmla="*/ 78 w 20000"/>
                <a:gd name="T77" fmla="*/ 167 h 20000"/>
                <a:gd name="T78" fmla="*/ 70 w 20000"/>
                <a:gd name="T79" fmla="*/ 151 h 20000"/>
                <a:gd name="T80" fmla="*/ 48 w 20000"/>
                <a:gd name="T81" fmla="*/ 139 h 20000"/>
                <a:gd name="T82" fmla="*/ 35 w 20000"/>
                <a:gd name="T83" fmla="*/ 122 h 20000"/>
                <a:gd name="T84" fmla="*/ 38 w 20000"/>
                <a:gd name="T85" fmla="*/ 108 h 20000"/>
                <a:gd name="T86" fmla="*/ 46 w 20000"/>
                <a:gd name="T87" fmla="*/ 97 h 20000"/>
                <a:gd name="T88" fmla="*/ 48 w 20000"/>
                <a:gd name="T89" fmla="*/ 85 h 20000"/>
                <a:gd name="T90" fmla="*/ 38 w 20000"/>
                <a:gd name="T91" fmla="*/ 81 h 20000"/>
                <a:gd name="T92" fmla="*/ 25 w 20000"/>
                <a:gd name="T93" fmla="*/ 70 h 20000"/>
                <a:gd name="T94" fmla="*/ 19 w 20000"/>
                <a:gd name="T95" fmla="*/ 58 h 20000"/>
                <a:gd name="T96" fmla="*/ 10 w 20000"/>
                <a:gd name="T97" fmla="*/ 38 h 20000"/>
                <a:gd name="T98" fmla="*/ 8 w 20000"/>
                <a:gd name="T99" fmla="*/ 25 h 20000"/>
                <a:gd name="T100" fmla="*/ 8 w 20000"/>
                <a:gd name="T101" fmla="*/ 0 h 20000"/>
                <a:gd name="T102" fmla="*/ 46 w 20000"/>
                <a:gd name="T103" fmla="*/ 21 h 20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00"/>
                <a:gd name="T157" fmla="*/ 0 h 20000"/>
                <a:gd name="T158" fmla="*/ 20000 w 20000"/>
                <a:gd name="T159" fmla="*/ 20000 h 200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00" h="20000">
                  <a:moveTo>
                    <a:pt x="3233" y="1107"/>
                  </a:moveTo>
                  <a:lnTo>
                    <a:pt x="4504" y="1808"/>
                  </a:lnTo>
                  <a:lnTo>
                    <a:pt x="4370" y="2105"/>
                  </a:lnTo>
                  <a:lnTo>
                    <a:pt x="5061" y="3212"/>
                  </a:lnTo>
                  <a:lnTo>
                    <a:pt x="5886" y="3482"/>
                  </a:lnTo>
                  <a:lnTo>
                    <a:pt x="6800" y="4049"/>
                  </a:lnTo>
                  <a:lnTo>
                    <a:pt x="8294" y="4318"/>
                  </a:lnTo>
                  <a:lnTo>
                    <a:pt x="9342" y="3914"/>
                  </a:lnTo>
                  <a:lnTo>
                    <a:pt x="9588" y="3914"/>
                  </a:lnTo>
                  <a:lnTo>
                    <a:pt x="9253" y="4049"/>
                  </a:lnTo>
                  <a:lnTo>
                    <a:pt x="9253" y="4318"/>
                  </a:lnTo>
                  <a:lnTo>
                    <a:pt x="9810" y="4049"/>
                  </a:lnTo>
                  <a:lnTo>
                    <a:pt x="9588" y="3482"/>
                  </a:lnTo>
                  <a:lnTo>
                    <a:pt x="10502" y="3212"/>
                  </a:lnTo>
                  <a:lnTo>
                    <a:pt x="11081" y="2105"/>
                  </a:lnTo>
                  <a:lnTo>
                    <a:pt x="11773" y="2105"/>
                  </a:lnTo>
                  <a:lnTo>
                    <a:pt x="12687" y="1808"/>
                  </a:lnTo>
                  <a:lnTo>
                    <a:pt x="12910" y="2375"/>
                  </a:lnTo>
                  <a:lnTo>
                    <a:pt x="14181" y="2807"/>
                  </a:lnTo>
                  <a:lnTo>
                    <a:pt x="16611" y="4049"/>
                  </a:lnTo>
                  <a:lnTo>
                    <a:pt x="16834" y="5452"/>
                  </a:lnTo>
                  <a:lnTo>
                    <a:pt x="16834" y="6424"/>
                  </a:lnTo>
                  <a:lnTo>
                    <a:pt x="16611" y="7287"/>
                  </a:lnTo>
                  <a:lnTo>
                    <a:pt x="16834" y="7557"/>
                  </a:lnTo>
                  <a:lnTo>
                    <a:pt x="16499" y="7665"/>
                  </a:lnTo>
                  <a:lnTo>
                    <a:pt x="16611" y="8394"/>
                  </a:lnTo>
                  <a:lnTo>
                    <a:pt x="16834" y="8664"/>
                  </a:lnTo>
                  <a:lnTo>
                    <a:pt x="16611" y="9096"/>
                  </a:lnTo>
                  <a:lnTo>
                    <a:pt x="17101" y="10202"/>
                  </a:lnTo>
                  <a:lnTo>
                    <a:pt x="17101" y="11309"/>
                  </a:lnTo>
                  <a:lnTo>
                    <a:pt x="18016" y="11579"/>
                  </a:lnTo>
                  <a:lnTo>
                    <a:pt x="18105" y="12308"/>
                  </a:lnTo>
                  <a:lnTo>
                    <a:pt x="17770" y="12848"/>
                  </a:lnTo>
                  <a:lnTo>
                    <a:pt x="17547" y="13846"/>
                  </a:lnTo>
                  <a:lnTo>
                    <a:pt x="18350" y="15223"/>
                  </a:lnTo>
                  <a:lnTo>
                    <a:pt x="18930" y="15358"/>
                  </a:lnTo>
                  <a:lnTo>
                    <a:pt x="19509" y="16059"/>
                  </a:lnTo>
                  <a:lnTo>
                    <a:pt x="19621" y="17031"/>
                  </a:lnTo>
                  <a:lnTo>
                    <a:pt x="19978" y="17031"/>
                  </a:lnTo>
                  <a:lnTo>
                    <a:pt x="19978" y="17598"/>
                  </a:lnTo>
                  <a:lnTo>
                    <a:pt x="19844" y="17598"/>
                  </a:lnTo>
                  <a:lnTo>
                    <a:pt x="19844" y="17868"/>
                  </a:lnTo>
                  <a:lnTo>
                    <a:pt x="19509" y="17868"/>
                  </a:lnTo>
                  <a:lnTo>
                    <a:pt x="19041" y="18273"/>
                  </a:lnTo>
                  <a:lnTo>
                    <a:pt x="18707" y="18273"/>
                  </a:lnTo>
                  <a:lnTo>
                    <a:pt x="18462" y="19271"/>
                  </a:lnTo>
                  <a:lnTo>
                    <a:pt x="18462" y="19973"/>
                  </a:lnTo>
                  <a:lnTo>
                    <a:pt x="18016" y="19703"/>
                  </a:lnTo>
                  <a:lnTo>
                    <a:pt x="17101" y="19406"/>
                  </a:lnTo>
                  <a:lnTo>
                    <a:pt x="16054" y="19406"/>
                  </a:lnTo>
                  <a:lnTo>
                    <a:pt x="15139" y="19271"/>
                  </a:lnTo>
                  <a:lnTo>
                    <a:pt x="14091" y="18974"/>
                  </a:lnTo>
                  <a:lnTo>
                    <a:pt x="13623" y="17868"/>
                  </a:lnTo>
                  <a:lnTo>
                    <a:pt x="13177" y="17166"/>
                  </a:lnTo>
                  <a:lnTo>
                    <a:pt x="12575" y="17436"/>
                  </a:lnTo>
                  <a:lnTo>
                    <a:pt x="12219" y="17598"/>
                  </a:lnTo>
                  <a:lnTo>
                    <a:pt x="11773" y="17868"/>
                  </a:lnTo>
                  <a:lnTo>
                    <a:pt x="11438" y="18165"/>
                  </a:lnTo>
                  <a:lnTo>
                    <a:pt x="10725" y="17868"/>
                  </a:lnTo>
                  <a:lnTo>
                    <a:pt x="9922" y="17436"/>
                  </a:lnTo>
                  <a:lnTo>
                    <a:pt x="9342" y="17031"/>
                  </a:lnTo>
                  <a:lnTo>
                    <a:pt x="8986" y="16491"/>
                  </a:lnTo>
                  <a:lnTo>
                    <a:pt x="8294" y="16329"/>
                  </a:lnTo>
                  <a:lnTo>
                    <a:pt x="7737" y="15223"/>
                  </a:lnTo>
                  <a:lnTo>
                    <a:pt x="7514" y="14683"/>
                  </a:lnTo>
                  <a:lnTo>
                    <a:pt x="7157" y="14521"/>
                  </a:lnTo>
                  <a:lnTo>
                    <a:pt x="6800" y="13522"/>
                  </a:lnTo>
                  <a:lnTo>
                    <a:pt x="6577" y="13117"/>
                  </a:lnTo>
                  <a:lnTo>
                    <a:pt x="6243" y="13522"/>
                  </a:lnTo>
                  <a:lnTo>
                    <a:pt x="5663" y="13117"/>
                  </a:lnTo>
                  <a:lnTo>
                    <a:pt x="5663" y="12848"/>
                  </a:lnTo>
                  <a:lnTo>
                    <a:pt x="5418" y="12848"/>
                  </a:lnTo>
                  <a:lnTo>
                    <a:pt x="5418" y="13522"/>
                  </a:lnTo>
                  <a:lnTo>
                    <a:pt x="5061" y="13522"/>
                  </a:lnTo>
                  <a:lnTo>
                    <a:pt x="4727" y="12848"/>
                  </a:lnTo>
                  <a:lnTo>
                    <a:pt x="4727" y="12308"/>
                  </a:lnTo>
                  <a:lnTo>
                    <a:pt x="4370" y="12011"/>
                  </a:lnTo>
                  <a:lnTo>
                    <a:pt x="4370" y="11309"/>
                  </a:lnTo>
                  <a:lnTo>
                    <a:pt x="4370" y="11201"/>
                  </a:lnTo>
                  <a:lnTo>
                    <a:pt x="3924" y="10202"/>
                  </a:lnTo>
                  <a:lnTo>
                    <a:pt x="3456" y="9933"/>
                  </a:lnTo>
                  <a:lnTo>
                    <a:pt x="2653" y="9366"/>
                  </a:lnTo>
                  <a:lnTo>
                    <a:pt x="2542" y="8799"/>
                  </a:lnTo>
                  <a:lnTo>
                    <a:pt x="1962" y="8232"/>
                  </a:lnTo>
                  <a:lnTo>
                    <a:pt x="1962" y="7557"/>
                  </a:lnTo>
                  <a:lnTo>
                    <a:pt x="2096" y="7287"/>
                  </a:lnTo>
                  <a:lnTo>
                    <a:pt x="2096" y="6856"/>
                  </a:lnTo>
                  <a:lnTo>
                    <a:pt x="2542" y="6559"/>
                  </a:lnTo>
                  <a:lnTo>
                    <a:pt x="2319" y="5857"/>
                  </a:lnTo>
                  <a:lnTo>
                    <a:pt x="2653" y="5722"/>
                  </a:lnTo>
                  <a:lnTo>
                    <a:pt x="2542" y="5452"/>
                  </a:lnTo>
                  <a:lnTo>
                    <a:pt x="2096" y="5452"/>
                  </a:lnTo>
                  <a:lnTo>
                    <a:pt x="1739" y="5452"/>
                  </a:lnTo>
                  <a:lnTo>
                    <a:pt x="1382" y="4750"/>
                  </a:lnTo>
                  <a:lnTo>
                    <a:pt x="1137" y="4318"/>
                  </a:lnTo>
                  <a:lnTo>
                    <a:pt x="1048" y="3914"/>
                  </a:lnTo>
                  <a:lnTo>
                    <a:pt x="803" y="3212"/>
                  </a:lnTo>
                  <a:lnTo>
                    <a:pt x="580" y="2537"/>
                  </a:lnTo>
                  <a:lnTo>
                    <a:pt x="580" y="2375"/>
                  </a:lnTo>
                  <a:lnTo>
                    <a:pt x="468" y="1673"/>
                  </a:lnTo>
                  <a:lnTo>
                    <a:pt x="0" y="567"/>
                  </a:lnTo>
                  <a:lnTo>
                    <a:pt x="468" y="0"/>
                  </a:lnTo>
                  <a:lnTo>
                    <a:pt x="1137" y="1107"/>
                  </a:lnTo>
                  <a:lnTo>
                    <a:pt x="2542" y="1404"/>
                  </a:lnTo>
                  <a:lnTo>
                    <a:pt x="3233" y="110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0" name="Freeform 114">
              <a:extLst>
                <a:ext uri="{FF2B5EF4-FFF2-40B4-BE49-F238E27FC236}">
                  <a16:creationId xmlns:a16="http://schemas.microsoft.com/office/drawing/2014/main" id="{5A3E08A0-26F7-4D79-A89D-FC280C955E80}"/>
                </a:ext>
              </a:extLst>
            </p:cNvPr>
            <p:cNvSpPr>
              <a:spLocks/>
            </p:cNvSpPr>
            <p:nvPr/>
          </p:nvSpPr>
          <p:spPr bwMode="auto">
            <a:xfrm>
              <a:off x="3620" y="2271"/>
              <a:ext cx="23" cy="77"/>
            </a:xfrm>
            <a:custGeom>
              <a:avLst/>
              <a:gdLst>
                <a:gd name="T0" fmla="*/ 10 w 20000"/>
                <a:gd name="T1" fmla="*/ 2 h 20000"/>
                <a:gd name="T2" fmla="*/ 16 w 20000"/>
                <a:gd name="T3" fmla="*/ 2 h 20000"/>
                <a:gd name="T4" fmla="*/ 16 w 20000"/>
                <a:gd name="T5" fmla="*/ 0 h 20000"/>
                <a:gd name="T6" fmla="*/ 23 w 20000"/>
                <a:gd name="T7" fmla="*/ 0 h 20000"/>
                <a:gd name="T8" fmla="*/ 23 w 20000"/>
                <a:gd name="T9" fmla="*/ 2 h 20000"/>
                <a:gd name="T10" fmla="*/ 16 w 20000"/>
                <a:gd name="T11" fmla="*/ 12 h 20000"/>
                <a:gd name="T12" fmla="*/ 16 w 20000"/>
                <a:gd name="T13" fmla="*/ 16 h 20000"/>
                <a:gd name="T14" fmla="*/ 15 w 20000"/>
                <a:gd name="T15" fmla="*/ 16 h 20000"/>
                <a:gd name="T16" fmla="*/ 15 w 20000"/>
                <a:gd name="T17" fmla="*/ 23 h 20000"/>
                <a:gd name="T18" fmla="*/ 16 w 20000"/>
                <a:gd name="T19" fmla="*/ 29 h 20000"/>
                <a:gd name="T20" fmla="*/ 16 w 20000"/>
                <a:gd name="T21" fmla="*/ 43 h 20000"/>
                <a:gd name="T22" fmla="*/ 16 w 20000"/>
                <a:gd name="T23" fmla="*/ 55 h 20000"/>
                <a:gd name="T24" fmla="*/ 16 w 20000"/>
                <a:gd name="T25" fmla="*/ 70 h 20000"/>
                <a:gd name="T26" fmla="*/ 10 w 20000"/>
                <a:gd name="T27" fmla="*/ 77 h 20000"/>
                <a:gd name="T28" fmla="*/ 10 w 20000"/>
                <a:gd name="T29" fmla="*/ 62 h 20000"/>
                <a:gd name="T30" fmla="*/ 6 w 20000"/>
                <a:gd name="T31" fmla="*/ 51 h 20000"/>
                <a:gd name="T32" fmla="*/ 0 w 20000"/>
                <a:gd name="T33" fmla="*/ 43 h 20000"/>
                <a:gd name="T34" fmla="*/ 4 w 20000"/>
                <a:gd name="T35" fmla="*/ 35 h 20000"/>
                <a:gd name="T36" fmla="*/ 0 w 20000"/>
                <a:gd name="T37" fmla="*/ 29 h 20000"/>
                <a:gd name="T38" fmla="*/ 4 w 20000"/>
                <a:gd name="T39" fmla="*/ 27 h 20000"/>
                <a:gd name="T40" fmla="*/ 6 w 20000"/>
                <a:gd name="T41" fmla="*/ 16 h 20000"/>
                <a:gd name="T42" fmla="*/ 10 w 20000"/>
                <a:gd name="T43" fmla="*/ 2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8966" y="622"/>
                  </a:moveTo>
                  <a:lnTo>
                    <a:pt x="14138" y="622"/>
                  </a:lnTo>
                  <a:lnTo>
                    <a:pt x="14138" y="0"/>
                  </a:lnTo>
                  <a:lnTo>
                    <a:pt x="19655" y="0"/>
                  </a:lnTo>
                  <a:lnTo>
                    <a:pt x="19655" y="622"/>
                  </a:lnTo>
                  <a:lnTo>
                    <a:pt x="14138" y="3212"/>
                  </a:lnTo>
                  <a:lnTo>
                    <a:pt x="14138" y="4249"/>
                  </a:lnTo>
                  <a:lnTo>
                    <a:pt x="12759" y="4249"/>
                  </a:lnTo>
                  <a:lnTo>
                    <a:pt x="12759" y="5907"/>
                  </a:lnTo>
                  <a:lnTo>
                    <a:pt x="14138" y="7565"/>
                  </a:lnTo>
                  <a:lnTo>
                    <a:pt x="14138" y="11295"/>
                  </a:lnTo>
                  <a:lnTo>
                    <a:pt x="14138" y="14404"/>
                  </a:lnTo>
                  <a:lnTo>
                    <a:pt x="14138" y="18238"/>
                  </a:lnTo>
                  <a:lnTo>
                    <a:pt x="8966" y="19896"/>
                  </a:lnTo>
                  <a:lnTo>
                    <a:pt x="8966" y="16062"/>
                  </a:lnTo>
                  <a:lnTo>
                    <a:pt x="5517" y="13368"/>
                  </a:lnTo>
                  <a:lnTo>
                    <a:pt x="0" y="11295"/>
                  </a:lnTo>
                  <a:lnTo>
                    <a:pt x="3448" y="9119"/>
                  </a:lnTo>
                  <a:lnTo>
                    <a:pt x="0" y="7565"/>
                  </a:lnTo>
                  <a:lnTo>
                    <a:pt x="3448" y="7047"/>
                  </a:lnTo>
                  <a:lnTo>
                    <a:pt x="5517" y="4249"/>
                  </a:lnTo>
                  <a:lnTo>
                    <a:pt x="8966" y="62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1" name="Freeform 115">
              <a:extLst>
                <a:ext uri="{FF2B5EF4-FFF2-40B4-BE49-F238E27FC236}">
                  <a16:creationId xmlns:a16="http://schemas.microsoft.com/office/drawing/2014/main" id="{43082750-953C-4222-9A97-159C22058D79}"/>
                </a:ext>
              </a:extLst>
            </p:cNvPr>
            <p:cNvSpPr>
              <a:spLocks/>
            </p:cNvSpPr>
            <p:nvPr/>
          </p:nvSpPr>
          <p:spPr bwMode="auto">
            <a:xfrm>
              <a:off x="5287" y="2006"/>
              <a:ext cx="168" cy="211"/>
            </a:xfrm>
            <a:custGeom>
              <a:avLst/>
              <a:gdLst>
                <a:gd name="T0" fmla="*/ 83 w 20000"/>
                <a:gd name="T1" fmla="*/ 207 h 20000"/>
                <a:gd name="T2" fmla="*/ 74 w 20000"/>
                <a:gd name="T3" fmla="*/ 196 h 20000"/>
                <a:gd name="T4" fmla="*/ 77 w 20000"/>
                <a:gd name="T5" fmla="*/ 184 h 20000"/>
                <a:gd name="T6" fmla="*/ 64 w 20000"/>
                <a:gd name="T7" fmla="*/ 180 h 20000"/>
                <a:gd name="T8" fmla="*/ 39 w 20000"/>
                <a:gd name="T9" fmla="*/ 190 h 20000"/>
                <a:gd name="T10" fmla="*/ 27 w 20000"/>
                <a:gd name="T11" fmla="*/ 194 h 20000"/>
                <a:gd name="T12" fmla="*/ 23 w 20000"/>
                <a:gd name="T13" fmla="*/ 194 h 20000"/>
                <a:gd name="T14" fmla="*/ 23 w 20000"/>
                <a:gd name="T15" fmla="*/ 205 h 20000"/>
                <a:gd name="T16" fmla="*/ 10 w 20000"/>
                <a:gd name="T17" fmla="*/ 200 h 20000"/>
                <a:gd name="T18" fmla="*/ 0 w 20000"/>
                <a:gd name="T19" fmla="*/ 194 h 20000"/>
                <a:gd name="T20" fmla="*/ 10 w 20000"/>
                <a:gd name="T21" fmla="*/ 186 h 20000"/>
                <a:gd name="T22" fmla="*/ 20 w 20000"/>
                <a:gd name="T23" fmla="*/ 173 h 20000"/>
                <a:gd name="T24" fmla="*/ 23 w 20000"/>
                <a:gd name="T25" fmla="*/ 163 h 20000"/>
                <a:gd name="T26" fmla="*/ 33 w 20000"/>
                <a:gd name="T27" fmla="*/ 163 h 20000"/>
                <a:gd name="T28" fmla="*/ 39 w 20000"/>
                <a:gd name="T29" fmla="*/ 163 h 20000"/>
                <a:gd name="T30" fmla="*/ 66 w 20000"/>
                <a:gd name="T31" fmla="*/ 153 h 20000"/>
                <a:gd name="T32" fmla="*/ 74 w 20000"/>
                <a:gd name="T33" fmla="*/ 161 h 20000"/>
                <a:gd name="T34" fmla="*/ 83 w 20000"/>
                <a:gd name="T35" fmla="*/ 153 h 20000"/>
                <a:gd name="T36" fmla="*/ 81 w 20000"/>
                <a:gd name="T37" fmla="*/ 141 h 20000"/>
                <a:gd name="T38" fmla="*/ 83 w 20000"/>
                <a:gd name="T39" fmla="*/ 113 h 20000"/>
                <a:gd name="T40" fmla="*/ 93 w 20000"/>
                <a:gd name="T41" fmla="*/ 113 h 20000"/>
                <a:gd name="T42" fmla="*/ 91 w 20000"/>
                <a:gd name="T43" fmla="*/ 120 h 20000"/>
                <a:gd name="T44" fmla="*/ 97 w 20000"/>
                <a:gd name="T45" fmla="*/ 126 h 20000"/>
                <a:gd name="T46" fmla="*/ 114 w 20000"/>
                <a:gd name="T47" fmla="*/ 118 h 20000"/>
                <a:gd name="T48" fmla="*/ 124 w 20000"/>
                <a:gd name="T49" fmla="*/ 97 h 20000"/>
                <a:gd name="T50" fmla="*/ 126 w 20000"/>
                <a:gd name="T51" fmla="*/ 64 h 20000"/>
                <a:gd name="T52" fmla="*/ 124 w 20000"/>
                <a:gd name="T53" fmla="*/ 48 h 20000"/>
                <a:gd name="T54" fmla="*/ 120 w 20000"/>
                <a:gd name="T55" fmla="*/ 39 h 20000"/>
                <a:gd name="T56" fmla="*/ 124 w 20000"/>
                <a:gd name="T57" fmla="*/ 20 h 20000"/>
                <a:gd name="T58" fmla="*/ 126 w 20000"/>
                <a:gd name="T59" fmla="*/ 10 h 20000"/>
                <a:gd name="T60" fmla="*/ 134 w 20000"/>
                <a:gd name="T61" fmla="*/ 16 h 20000"/>
                <a:gd name="T62" fmla="*/ 137 w 20000"/>
                <a:gd name="T63" fmla="*/ 10 h 20000"/>
                <a:gd name="T64" fmla="*/ 130 w 20000"/>
                <a:gd name="T65" fmla="*/ 0 h 20000"/>
                <a:gd name="T66" fmla="*/ 141 w 20000"/>
                <a:gd name="T67" fmla="*/ 4 h 20000"/>
                <a:gd name="T68" fmla="*/ 151 w 20000"/>
                <a:gd name="T69" fmla="*/ 27 h 20000"/>
                <a:gd name="T70" fmla="*/ 161 w 20000"/>
                <a:gd name="T71" fmla="*/ 50 h 20000"/>
                <a:gd name="T72" fmla="*/ 164 w 20000"/>
                <a:gd name="T73" fmla="*/ 64 h 20000"/>
                <a:gd name="T74" fmla="*/ 164 w 20000"/>
                <a:gd name="T75" fmla="*/ 83 h 20000"/>
                <a:gd name="T76" fmla="*/ 153 w 20000"/>
                <a:gd name="T77" fmla="*/ 87 h 20000"/>
                <a:gd name="T78" fmla="*/ 161 w 20000"/>
                <a:gd name="T79" fmla="*/ 120 h 20000"/>
                <a:gd name="T80" fmla="*/ 168 w 20000"/>
                <a:gd name="T81" fmla="*/ 151 h 20000"/>
                <a:gd name="T82" fmla="*/ 161 w 20000"/>
                <a:gd name="T83" fmla="*/ 163 h 20000"/>
                <a:gd name="T84" fmla="*/ 153 w 20000"/>
                <a:gd name="T85" fmla="*/ 157 h 20000"/>
                <a:gd name="T86" fmla="*/ 147 w 20000"/>
                <a:gd name="T87" fmla="*/ 161 h 20000"/>
                <a:gd name="T88" fmla="*/ 143 w 20000"/>
                <a:gd name="T89" fmla="*/ 161 h 20000"/>
                <a:gd name="T90" fmla="*/ 141 w 20000"/>
                <a:gd name="T91" fmla="*/ 173 h 20000"/>
                <a:gd name="T92" fmla="*/ 130 w 20000"/>
                <a:gd name="T93" fmla="*/ 167 h 20000"/>
                <a:gd name="T94" fmla="*/ 124 w 20000"/>
                <a:gd name="T95" fmla="*/ 180 h 20000"/>
                <a:gd name="T96" fmla="*/ 108 w 20000"/>
                <a:gd name="T97" fmla="*/ 184 h 20000"/>
                <a:gd name="T98" fmla="*/ 99 w 20000"/>
                <a:gd name="T99" fmla="*/ 177 h 20000"/>
                <a:gd name="T100" fmla="*/ 97 w 20000"/>
                <a:gd name="T101" fmla="*/ 169 h 20000"/>
                <a:gd name="T102" fmla="*/ 103 w 20000"/>
                <a:gd name="T103" fmla="*/ 184 h 20000"/>
                <a:gd name="T104" fmla="*/ 93 w 20000"/>
                <a:gd name="T105" fmla="*/ 194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0810" y="19962"/>
                  </a:moveTo>
                  <a:lnTo>
                    <a:pt x="9857" y="19583"/>
                  </a:lnTo>
                  <a:lnTo>
                    <a:pt x="8857" y="18977"/>
                  </a:lnTo>
                  <a:lnTo>
                    <a:pt x="8857" y="18598"/>
                  </a:lnTo>
                  <a:lnTo>
                    <a:pt x="8857" y="18030"/>
                  </a:lnTo>
                  <a:lnTo>
                    <a:pt x="9143" y="17424"/>
                  </a:lnTo>
                  <a:lnTo>
                    <a:pt x="8857" y="17045"/>
                  </a:lnTo>
                  <a:lnTo>
                    <a:pt x="7619" y="17045"/>
                  </a:lnTo>
                  <a:lnTo>
                    <a:pt x="6619" y="17424"/>
                  </a:lnTo>
                  <a:lnTo>
                    <a:pt x="4667" y="18030"/>
                  </a:lnTo>
                  <a:lnTo>
                    <a:pt x="3190" y="18598"/>
                  </a:lnTo>
                  <a:lnTo>
                    <a:pt x="3190" y="18409"/>
                  </a:lnTo>
                  <a:lnTo>
                    <a:pt x="2714" y="18030"/>
                  </a:lnTo>
                  <a:lnTo>
                    <a:pt x="2714" y="18409"/>
                  </a:lnTo>
                  <a:lnTo>
                    <a:pt x="2714" y="18977"/>
                  </a:lnTo>
                  <a:lnTo>
                    <a:pt x="2714" y="19394"/>
                  </a:lnTo>
                  <a:lnTo>
                    <a:pt x="1952" y="18977"/>
                  </a:lnTo>
                  <a:lnTo>
                    <a:pt x="1238" y="18977"/>
                  </a:lnTo>
                  <a:lnTo>
                    <a:pt x="0" y="19394"/>
                  </a:lnTo>
                  <a:lnTo>
                    <a:pt x="0" y="18409"/>
                  </a:lnTo>
                  <a:lnTo>
                    <a:pt x="762" y="18030"/>
                  </a:lnTo>
                  <a:lnTo>
                    <a:pt x="1238" y="17652"/>
                  </a:lnTo>
                  <a:lnTo>
                    <a:pt x="1952" y="17424"/>
                  </a:lnTo>
                  <a:lnTo>
                    <a:pt x="2429" y="16439"/>
                  </a:lnTo>
                  <a:lnTo>
                    <a:pt x="3190" y="16061"/>
                  </a:lnTo>
                  <a:lnTo>
                    <a:pt x="2714" y="15492"/>
                  </a:lnTo>
                  <a:lnTo>
                    <a:pt x="3905" y="15265"/>
                  </a:lnTo>
                  <a:lnTo>
                    <a:pt x="3905" y="15492"/>
                  </a:lnTo>
                  <a:lnTo>
                    <a:pt x="4476" y="15492"/>
                  </a:lnTo>
                  <a:lnTo>
                    <a:pt x="4667" y="15492"/>
                  </a:lnTo>
                  <a:lnTo>
                    <a:pt x="7619" y="14886"/>
                  </a:lnTo>
                  <a:lnTo>
                    <a:pt x="7905" y="14470"/>
                  </a:lnTo>
                  <a:lnTo>
                    <a:pt x="8381" y="14886"/>
                  </a:lnTo>
                  <a:lnTo>
                    <a:pt x="8857" y="15265"/>
                  </a:lnTo>
                  <a:lnTo>
                    <a:pt x="9143" y="14886"/>
                  </a:lnTo>
                  <a:lnTo>
                    <a:pt x="9857" y="14470"/>
                  </a:lnTo>
                  <a:lnTo>
                    <a:pt x="9143" y="13939"/>
                  </a:lnTo>
                  <a:lnTo>
                    <a:pt x="9619" y="13333"/>
                  </a:lnTo>
                  <a:lnTo>
                    <a:pt x="10333" y="11932"/>
                  </a:lnTo>
                  <a:lnTo>
                    <a:pt x="9857" y="10758"/>
                  </a:lnTo>
                  <a:lnTo>
                    <a:pt x="11095" y="10152"/>
                  </a:lnTo>
                  <a:lnTo>
                    <a:pt x="11095" y="10758"/>
                  </a:lnTo>
                  <a:lnTo>
                    <a:pt x="10810" y="11174"/>
                  </a:lnTo>
                  <a:lnTo>
                    <a:pt x="10810" y="11364"/>
                  </a:lnTo>
                  <a:lnTo>
                    <a:pt x="11095" y="11932"/>
                  </a:lnTo>
                  <a:lnTo>
                    <a:pt x="11571" y="11932"/>
                  </a:lnTo>
                  <a:lnTo>
                    <a:pt x="11810" y="11742"/>
                  </a:lnTo>
                  <a:lnTo>
                    <a:pt x="13571" y="11174"/>
                  </a:lnTo>
                  <a:lnTo>
                    <a:pt x="14286" y="9205"/>
                  </a:lnTo>
                  <a:lnTo>
                    <a:pt x="14810" y="9205"/>
                  </a:lnTo>
                  <a:lnTo>
                    <a:pt x="14810" y="7652"/>
                  </a:lnTo>
                  <a:lnTo>
                    <a:pt x="15000" y="6061"/>
                  </a:lnTo>
                  <a:lnTo>
                    <a:pt x="14810" y="4091"/>
                  </a:lnTo>
                  <a:lnTo>
                    <a:pt x="14810" y="4508"/>
                  </a:lnTo>
                  <a:lnTo>
                    <a:pt x="14286" y="4091"/>
                  </a:lnTo>
                  <a:lnTo>
                    <a:pt x="14286" y="3712"/>
                  </a:lnTo>
                  <a:lnTo>
                    <a:pt x="14286" y="2538"/>
                  </a:lnTo>
                  <a:lnTo>
                    <a:pt x="14810" y="1932"/>
                  </a:lnTo>
                  <a:lnTo>
                    <a:pt x="14286" y="1174"/>
                  </a:lnTo>
                  <a:lnTo>
                    <a:pt x="15000" y="985"/>
                  </a:lnTo>
                  <a:lnTo>
                    <a:pt x="15524" y="1932"/>
                  </a:lnTo>
                  <a:lnTo>
                    <a:pt x="16000" y="1553"/>
                  </a:lnTo>
                  <a:lnTo>
                    <a:pt x="16286" y="1553"/>
                  </a:lnTo>
                  <a:lnTo>
                    <a:pt x="16286" y="985"/>
                  </a:lnTo>
                  <a:lnTo>
                    <a:pt x="15524" y="985"/>
                  </a:lnTo>
                  <a:lnTo>
                    <a:pt x="15524" y="0"/>
                  </a:lnTo>
                  <a:lnTo>
                    <a:pt x="16000" y="379"/>
                  </a:lnTo>
                  <a:lnTo>
                    <a:pt x="16762" y="379"/>
                  </a:lnTo>
                  <a:lnTo>
                    <a:pt x="17048" y="1932"/>
                  </a:lnTo>
                  <a:lnTo>
                    <a:pt x="18000" y="2538"/>
                  </a:lnTo>
                  <a:lnTo>
                    <a:pt x="18714" y="3712"/>
                  </a:lnTo>
                  <a:lnTo>
                    <a:pt x="19190" y="4697"/>
                  </a:lnTo>
                  <a:lnTo>
                    <a:pt x="19476" y="4697"/>
                  </a:lnTo>
                  <a:lnTo>
                    <a:pt x="19476" y="6061"/>
                  </a:lnTo>
                  <a:lnTo>
                    <a:pt x="18714" y="6667"/>
                  </a:lnTo>
                  <a:lnTo>
                    <a:pt x="19476" y="7841"/>
                  </a:lnTo>
                  <a:lnTo>
                    <a:pt x="18714" y="7841"/>
                  </a:lnTo>
                  <a:lnTo>
                    <a:pt x="18238" y="8220"/>
                  </a:lnTo>
                  <a:lnTo>
                    <a:pt x="18238" y="9205"/>
                  </a:lnTo>
                  <a:lnTo>
                    <a:pt x="19190" y="11364"/>
                  </a:lnTo>
                  <a:lnTo>
                    <a:pt x="19190" y="13485"/>
                  </a:lnTo>
                  <a:lnTo>
                    <a:pt x="19952" y="14318"/>
                  </a:lnTo>
                  <a:lnTo>
                    <a:pt x="19190" y="14470"/>
                  </a:lnTo>
                  <a:lnTo>
                    <a:pt x="19190" y="15492"/>
                  </a:lnTo>
                  <a:lnTo>
                    <a:pt x="18000" y="16061"/>
                  </a:lnTo>
                  <a:lnTo>
                    <a:pt x="18238" y="14886"/>
                  </a:lnTo>
                  <a:lnTo>
                    <a:pt x="17524" y="14470"/>
                  </a:lnTo>
                  <a:lnTo>
                    <a:pt x="17524" y="15265"/>
                  </a:lnTo>
                  <a:lnTo>
                    <a:pt x="17524" y="15492"/>
                  </a:lnTo>
                  <a:lnTo>
                    <a:pt x="17048" y="15265"/>
                  </a:lnTo>
                  <a:lnTo>
                    <a:pt x="16762" y="15492"/>
                  </a:lnTo>
                  <a:lnTo>
                    <a:pt x="16762" y="16439"/>
                  </a:lnTo>
                  <a:lnTo>
                    <a:pt x="16286" y="17045"/>
                  </a:lnTo>
                  <a:lnTo>
                    <a:pt x="15524" y="15871"/>
                  </a:lnTo>
                  <a:lnTo>
                    <a:pt x="15000" y="16061"/>
                  </a:lnTo>
                  <a:lnTo>
                    <a:pt x="14810" y="17045"/>
                  </a:lnTo>
                  <a:lnTo>
                    <a:pt x="14048" y="16818"/>
                  </a:lnTo>
                  <a:lnTo>
                    <a:pt x="12857" y="17424"/>
                  </a:lnTo>
                  <a:lnTo>
                    <a:pt x="13048" y="16818"/>
                  </a:lnTo>
                  <a:lnTo>
                    <a:pt x="11810" y="16818"/>
                  </a:lnTo>
                  <a:lnTo>
                    <a:pt x="11810" y="16061"/>
                  </a:lnTo>
                  <a:lnTo>
                    <a:pt x="11571" y="16061"/>
                  </a:lnTo>
                  <a:lnTo>
                    <a:pt x="11571" y="17045"/>
                  </a:lnTo>
                  <a:lnTo>
                    <a:pt x="12286" y="17424"/>
                  </a:lnTo>
                  <a:lnTo>
                    <a:pt x="12286" y="18030"/>
                  </a:lnTo>
                  <a:lnTo>
                    <a:pt x="11095" y="18409"/>
                  </a:lnTo>
                  <a:lnTo>
                    <a:pt x="10810" y="1996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2" name="Freeform 116">
              <a:extLst>
                <a:ext uri="{FF2B5EF4-FFF2-40B4-BE49-F238E27FC236}">
                  <a16:creationId xmlns:a16="http://schemas.microsoft.com/office/drawing/2014/main" id="{7C4E84D1-3F30-4D19-B8E2-EB9AEEA6853A}"/>
                </a:ext>
              </a:extLst>
            </p:cNvPr>
            <p:cNvSpPr>
              <a:spLocks/>
            </p:cNvSpPr>
            <p:nvPr/>
          </p:nvSpPr>
          <p:spPr bwMode="auto">
            <a:xfrm>
              <a:off x="5390" y="1896"/>
              <a:ext cx="94" cy="114"/>
            </a:xfrm>
            <a:custGeom>
              <a:avLst/>
              <a:gdLst>
                <a:gd name="T0" fmla="*/ 15 w 20000"/>
                <a:gd name="T1" fmla="*/ 114 h 20000"/>
                <a:gd name="T2" fmla="*/ 11 w 20000"/>
                <a:gd name="T3" fmla="*/ 110 h 20000"/>
                <a:gd name="T4" fmla="*/ 11 w 20000"/>
                <a:gd name="T5" fmla="*/ 99 h 20000"/>
                <a:gd name="T6" fmla="*/ 0 w 20000"/>
                <a:gd name="T7" fmla="*/ 93 h 20000"/>
                <a:gd name="T8" fmla="*/ 0 w 20000"/>
                <a:gd name="T9" fmla="*/ 83 h 20000"/>
                <a:gd name="T10" fmla="*/ 6 w 20000"/>
                <a:gd name="T11" fmla="*/ 72 h 20000"/>
                <a:gd name="T12" fmla="*/ 0 w 20000"/>
                <a:gd name="T13" fmla="*/ 62 h 20000"/>
                <a:gd name="T14" fmla="*/ 4 w 20000"/>
                <a:gd name="T15" fmla="*/ 60 h 20000"/>
                <a:gd name="T16" fmla="*/ 11 w 20000"/>
                <a:gd name="T17" fmla="*/ 62 h 20000"/>
                <a:gd name="T18" fmla="*/ 21 w 20000"/>
                <a:gd name="T19" fmla="*/ 62 h 20000"/>
                <a:gd name="T20" fmla="*/ 16 w 20000"/>
                <a:gd name="T21" fmla="*/ 50 h 20000"/>
                <a:gd name="T22" fmla="*/ 21 w 20000"/>
                <a:gd name="T23" fmla="*/ 50 h 20000"/>
                <a:gd name="T24" fmla="*/ 16 w 20000"/>
                <a:gd name="T25" fmla="*/ 35 h 20000"/>
                <a:gd name="T26" fmla="*/ 15 w 20000"/>
                <a:gd name="T27" fmla="*/ 16 h 20000"/>
                <a:gd name="T28" fmla="*/ 6 w 20000"/>
                <a:gd name="T29" fmla="*/ 2 h 20000"/>
                <a:gd name="T30" fmla="*/ 11 w 20000"/>
                <a:gd name="T31" fmla="*/ 0 h 20000"/>
                <a:gd name="T32" fmla="*/ 21 w 20000"/>
                <a:gd name="T33" fmla="*/ 6 h 20000"/>
                <a:gd name="T34" fmla="*/ 38 w 20000"/>
                <a:gd name="T35" fmla="*/ 23 h 20000"/>
                <a:gd name="T36" fmla="*/ 54 w 20000"/>
                <a:gd name="T37" fmla="*/ 33 h 20000"/>
                <a:gd name="T38" fmla="*/ 60 w 20000"/>
                <a:gd name="T39" fmla="*/ 33 h 20000"/>
                <a:gd name="T40" fmla="*/ 67 w 20000"/>
                <a:gd name="T41" fmla="*/ 39 h 20000"/>
                <a:gd name="T42" fmla="*/ 75 w 20000"/>
                <a:gd name="T43" fmla="*/ 39 h 20000"/>
                <a:gd name="T44" fmla="*/ 77 w 20000"/>
                <a:gd name="T45" fmla="*/ 27 h 20000"/>
                <a:gd name="T46" fmla="*/ 81 w 20000"/>
                <a:gd name="T47" fmla="*/ 29 h 20000"/>
                <a:gd name="T48" fmla="*/ 81 w 20000"/>
                <a:gd name="T49" fmla="*/ 43 h 20000"/>
                <a:gd name="T50" fmla="*/ 87 w 20000"/>
                <a:gd name="T51" fmla="*/ 56 h 20000"/>
                <a:gd name="T52" fmla="*/ 94 w 20000"/>
                <a:gd name="T53" fmla="*/ 54 h 20000"/>
                <a:gd name="T54" fmla="*/ 94 w 20000"/>
                <a:gd name="T55" fmla="*/ 56 h 20000"/>
                <a:gd name="T56" fmla="*/ 87 w 20000"/>
                <a:gd name="T57" fmla="*/ 60 h 20000"/>
                <a:gd name="T58" fmla="*/ 83 w 20000"/>
                <a:gd name="T59" fmla="*/ 62 h 20000"/>
                <a:gd name="T60" fmla="*/ 71 w 20000"/>
                <a:gd name="T61" fmla="*/ 66 h 20000"/>
                <a:gd name="T62" fmla="*/ 64 w 20000"/>
                <a:gd name="T63" fmla="*/ 72 h 20000"/>
                <a:gd name="T64" fmla="*/ 64 w 20000"/>
                <a:gd name="T65" fmla="*/ 87 h 20000"/>
                <a:gd name="T66" fmla="*/ 64 w 20000"/>
                <a:gd name="T67" fmla="*/ 93 h 20000"/>
                <a:gd name="T68" fmla="*/ 38 w 20000"/>
                <a:gd name="T69" fmla="*/ 83 h 20000"/>
                <a:gd name="T70" fmla="*/ 27 w 20000"/>
                <a:gd name="T71" fmla="*/ 78 h 20000"/>
                <a:gd name="T72" fmla="*/ 23 w 20000"/>
                <a:gd name="T73" fmla="*/ 83 h 20000"/>
                <a:gd name="T74" fmla="*/ 21 w 20000"/>
                <a:gd name="T75" fmla="*/ 89 h 20000"/>
                <a:gd name="T76" fmla="*/ 16 w 20000"/>
                <a:gd name="T77" fmla="*/ 83 h 20000"/>
                <a:gd name="T78" fmla="*/ 11 w 20000"/>
                <a:gd name="T79" fmla="*/ 87 h 20000"/>
                <a:gd name="T80" fmla="*/ 11 w 20000"/>
                <a:gd name="T81" fmla="*/ 89 h 20000"/>
                <a:gd name="T82" fmla="*/ 21 w 20000"/>
                <a:gd name="T83" fmla="*/ 93 h 20000"/>
                <a:gd name="T84" fmla="*/ 23 w 20000"/>
                <a:gd name="T85" fmla="*/ 99 h 20000"/>
                <a:gd name="T86" fmla="*/ 27 w 20000"/>
                <a:gd name="T87" fmla="*/ 99 h 20000"/>
                <a:gd name="T88" fmla="*/ 23 w 20000"/>
                <a:gd name="T89" fmla="*/ 106 h 20000"/>
                <a:gd name="T90" fmla="*/ 21 w 20000"/>
                <a:gd name="T91" fmla="*/ 106 h 20000"/>
                <a:gd name="T92" fmla="*/ 16 w 20000"/>
                <a:gd name="T93" fmla="*/ 114 h 20000"/>
                <a:gd name="T94" fmla="*/ 15 w 20000"/>
                <a:gd name="T95" fmla="*/ 114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3162" y="19930"/>
                  </a:moveTo>
                  <a:lnTo>
                    <a:pt x="2308" y="19228"/>
                  </a:lnTo>
                  <a:lnTo>
                    <a:pt x="2308" y="17404"/>
                  </a:lnTo>
                  <a:lnTo>
                    <a:pt x="0" y="16351"/>
                  </a:lnTo>
                  <a:lnTo>
                    <a:pt x="0" y="14526"/>
                  </a:lnTo>
                  <a:lnTo>
                    <a:pt x="1368" y="12632"/>
                  </a:lnTo>
                  <a:lnTo>
                    <a:pt x="0" y="10877"/>
                  </a:lnTo>
                  <a:lnTo>
                    <a:pt x="940" y="10526"/>
                  </a:lnTo>
                  <a:lnTo>
                    <a:pt x="2308" y="10877"/>
                  </a:lnTo>
                  <a:lnTo>
                    <a:pt x="4444" y="10877"/>
                  </a:lnTo>
                  <a:lnTo>
                    <a:pt x="3504" y="8702"/>
                  </a:lnTo>
                  <a:lnTo>
                    <a:pt x="4444" y="8702"/>
                  </a:lnTo>
                  <a:lnTo>
                    <a:pt x="3504" y="6175"/>
                  </a:lnTo>
                  <a:lnTo>
                    <a:pt x="3162" y="2877"/>
                  </a:lnTo>
                  <a:lnTo>
                    <a:pt x="1368" y="421"/>
                  </a:lnTo>
                  <a:lnTo>
                    <a:pt x="2308" y="0"/>
                  </a:lnTo>
                  <a:lnTo>
                    <a:pt x="4444" y="1123"/>
                  </a:lnTo>
                  <a:lnTo>
                    <a:pt x="8034" y="4000"/>
                  </a:lnTo>
                  <a:lnTo>
                    <a:pt x="11538" y="5754"/>
                  </a:lnTo>
                  <a:lnTo>
                    <a:pt x="12821" y="5754"/>
                  </a:lnTo>
                  <a:lnTo>
                    <a:pt x="14188" y="6877"/>
                  </a:lnTo>
                  <a:lnTo>
                    <a:pt x="15983" y="6877"/>
                  </a:lnTo>
                  <a:lnTo>
                    <a:pt x="16410" y="4702"/>
                  </a:lnTo>
                  <a:lnTo>
                    <a:pt x="17265" y="5053"/>
                  </a:lnTo>
                  <a:lnTo>
                    <a:pt x="17265" y="7579"/>
                  </a:lnTo>
                  <a:lnTo>
                    <a:pt x="18547" y="9754"/>
                  </a:lnTo>
                  <a:lnTo>
                    <a:pt x="19915" y="9474"/>
                  </a:lnTo>
                  <a:lnTo>
                    <a:pt x="19915" y="9754"/>
                  </a:lnTo>
                  <a:lnTo>
                    <a:pt x="18547" y="10526"/>
                  </a:lnTo>
                  <a:lnTo>
                    <a:pt x="17692" y="10877"/>
                  </a:lnTo>
                  <a:lnTo>
                    <a:pt x="15043" y="11579"/>
                  </a:lnTo>
                  <a:lnTo>
                    <a:pt x="13675" y="12632"/>
                  </a:lnTo>
                  <a:lnTo>
                    <a:pt x="13675" y="15228"/>
                  </a:lnTo>
                  <a:lnTo>
                    <a:pt x="13675" y="16351"/>
                  </a:lnTo>
                  <a:lnTo>
                    <a:pt x="8034" y="14526"/>
                  </a:lnTo>
                  <a:lnTo>
                    <a:pt x="5812" y="13754"/>
                  </a:lnTo>
                  <a:lnTo>
                    <a:pt x="4872" y="14526"/>
                  </a:lnTo>
                  <a:lnTo>
                    <a:pt x="4444" y="15649"/>
                  </a:lnTo>
                  <a:lnTo>
                    <a:pt x="3504" y="14526"/>
                  </a:lnTo>
                  <a:lnTo>
                    <a:pt x="2308" y="15228"/>
                  </a:lnTo>
                  <a:lnTo>
                    <a:pt x="2308" y="15649"/>
                  </a:lnTo>
                  <a:lnTo>
                    <a:pt x="4444" y="16351"/>
                  </a:lnTo>
                  <a:lnTo>
                    <a:pt x="4872" y="17404"/>
                  </a:lnTo>
                  <a:lnTo>
                    <a:pt x="5812" y="17404"/>
                  </a:lnTo>
                  <a:lnTo>
                    <a:pt x="4872" y="18526"/>
                  </a:lnTo>
                  <a:lnTo>
                    <a:pt x="4444" y="18526"/>
                  </a:lnTo>
                  <a:lnTo>
                    <a:pt x="3504" y="19930"/>
                  </a:lnTo>
                  <a:lnTo>
                    <a:pt x="3162" y="1993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3" name="Freeform 117">
              <a:extLst>
                <a:ext uri="{FF2B5EF4-FFF2-40B4-BE49-F238E27FC236}">
                  <a16:creationId xmlns:a16="http://schemas.microsoft.com/office/drawing/2014/main" id="{26108405-6BC0-4807-AFF5-20755D5406E3}"/>
                </a:ext>
              </a:extLst>
            </p:cNvPr>
            <p:cNvSpPr>
              <a:spLocks/>
            </p:cNvSpPr>
            <p:nvPr/>
          </p:nvSpPr>
          <p:spPr bwMode="auto">
            <a:xfrm>
              <a:off x="5264" y="2374"/>
              <a:ext cx="9" cy="17"/>
            </a:xfrm>
            <a:custGeom>
              <a:avLst/>
              <a:gdLst>
                <a:gd name="T0" fmla="*/ 0 w 20000"/>
                <a:gd name="T1" fmla="*/ 17 h 20000"/>
                <a:gd name="T2" fmla="*/ 0 w 20000"/>
                <a:gd name="T3" fmla="*/ 13 h 20000"/>
                <a:gd name="T4" fmla="*/ 3 w 20000"/>
                <a:gd name="T5" fmla="*/ 6 h 20000"/>
                <a:gd name="T6" fmla="*/ 3 w 20000"/>
                <a:gd name="T7" fmla="*/ 2 h 20000"/>
                <a:gd name="T8" fmla="*/ 6 w 20000"/>
                <a:gd name="T9" fmla="*/ 2 h 20000"/>
                <a:gd name="T10" fmla="*/ 9 w 20000"/>
                <a:gd name="T11" fmla="*/ 0 h 20000"/>
                <a:gd name="T12" fmla="*/ 3 w 20000"/>
                <a:gd name="T13" fmla="*/ 13 h 20000"/>
                <a:gd name="T14" fmla="*/ 6 w 20000"/>
                <a:gd name="T15" fmla="*/ 17 h 20000"/>
                <a:gd name="T16" fmla="*/ 0 w 20000"/>
                <a:gd name="T17" fmla="*/ 17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0" y="19524"/>
                  </a:moveTo>
                  <a:lnTo>
                    <a:pt x="0" y="14762"/>
                  </a:lnTo>
                  <a:lnTo>
                    <a:pt x="5714" y="7143"/>
                  </a:lnTo>
                  <a:lnTo>
                    <a:pt x="5714" y="2857"/>
                  </a:lnTo>
                  <a:lnTo>
                    <a:pt x="14286" y="2857"/>
                  </a:lnTo>
                  <a:lnTo>
                    <a:pt x="19048" y="0"/>
                  </a:lnTo>
                  <a:lnTo>
                    <a:pt x="5714" y="14762"/>
                  </a:lnTo>
                  <a:lnTo>
                    <a:pt x="14286" y="19524"/>
                  </a:lnTo>
                  <a:lnTo>
                    <a:pt x="0"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4" name="Freeform 118">
              <a:extLst>
                <a:ext uri="{FF2B5EF4-FFF2-40B4-BE49-F238E27FC236}">
                  <a16:creationId xmlns:a16="http://schemas.microsoft.com/office/drawing/2014/main" id="{6A907AC8-F819-4D85-9393-FC421520A2A6}"/>
                </a:ext>
              </a:extLst>
            </p:cNvPr>
            <p:cNvSpPr>
              <a:spLocks/>
            </p:cNvSpPr>
            <p:nvPr/>
          </p:nvSpPr>
          <p:spPr bwMode="auto">
            <a:xfrm>
              <a:off x="5283" y="2337"/>
              <a:ext cx="11" cy="7"/>
            </a:xfrm>
            <a:custGeom>
              <a:avLst/>
              <a:gdLst>
                <a:gd name="T0" fmla="*/ 4 w 20000"/>
                <a:gd name="T1" fmla="*/ 7 h 20000"/>
                <a:gd name="T2" fmla="*/ 0 w 20000"/>
                <a:gd name="T3" fmla="*/ 4 h 20000"/>
                <a:gd name="T4" fmla="*/ 11 w 20000"/>
                <a:gd name="T5" fmla="*/ 0 h 20000"/>
                <a:gd name="T6" fmla="*/ 8 w 20000"/>
                <a:gd name="T7" fmla="*/ 4 h 20000"/>
                <a:gd name="T8" fmla="*/ 4 w 20000"/>
                <a:gd name="T9" fmla="*/ 7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7407" y="18824"/>
                  </a:moveTo>
                  <a:lnTo>
                    <a:pt x="0" y="11765"/>
                  </a:lnTo>
                  <a:lnTo>
                    <a:pt x="19259" y="0"/>
                  </a:lnTo>
                  <a:lnTo>
                    <a:pt x="14815" y="11765"/>
                  </a:lnTo>
                  <a:lnTo>
                    <a:pt x="7407"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5" name="Freeform 119">
              <a:extLst>
                <a:ext uri="{FF2B5EF4-FFF2-40B4-BE49-F238E27FC236}">
                  <a16:creationId xmlns:a16="http://schemas.microsoft.com/office/drawing/2014/main" id="{611DD081-1505-4033-B2F5-49D8A101077F}"/>
                </a:ext>
              </a:extLst>
            </p:cNvPr>
            <p:cNvSpPr>
              <a:spLocks/>
            </p:cNvSpPr>
            <p:nvPr/>
          </p:nvSpPr>
          <p:spPr bwMode="auto">
            <a:xfrm>
              <a:off x="3630" y="2267"/>
              <a:ext cx="75" cy="83"/>
            </a:xfrm>
            <a:custGeom>
              <a:avLst/>
              <a:gdLst>
                <a:gd name="T0" fmla="*/ 6 w 20000"/>
                <a:gd name="T1" fmla="*/ 16 h 20000"/>
                <a:gd name="T2" fmla="*/ 17 w 20000"/>
                <a:gd name="T3" fmla="*/ 16 h 20000"/>
                <a:gd name="T4" fmla="*/ 21 w 20000"/>
                <a:gd name="T5" fmla="*/ 20 h 20000"/>
                <a:gd name="T6" fmla="*/ 23 w 20000"/>
                <a:gd name="T7" fmla="*/ 20 h 20000"/>
                <a:gd name="T8" fmla="*/ 31 w 20000"/>
                <a:gd name="T9" fmla="*/ 20 h 20000"/>
                <a:gd name="T10" fmla="*/ 47 w 20000"/>
                <a:gd name="T11" fmla="*/ 12 h 20000"/>
                <a:gd name="T12" fmla="*/ 64 w 20000"/>
                <a:gd name="T13" fmla="*/ 0 h 20000"/>
                <a:gd name="T14" fmla="*/ 75 w 20000"/>
                <a:gd name="T15" fmla="*/ 23 h 20000"/>
                <a:gd name="T16" fmla="*/ 60 w 20000"/>
                <a:gd name="T17" fmla="*/ 31 h 20000"/>
                <a:gd name="T18" fmla="*/ 37 w 20000"/>
                <a:gd name="T19" fmla="*/ 37 h 20000"/>
                <a:gd name="T20" fmla="*/ 37 w 20000"/>
                <a:gd name="T21" fmla="*/ 39 h 20000"/>
                <a:gd name="T22" fmla="*/ 54 w 20000"/>
                <a:gd name="T23" fmla="*/ 55 h 20000"/>
                <a:gd name="T24" fmla="*/ 50 w 20000"/>
                <a:gd name="T25" fmla="*/ 59 h 20000"/>
                <a:gd name="T26" fmla="*/ 47 w 20000"/>
                <a:gd name="T27" fmla="*/ 66 h 20000"/>
                <a:gd name="T28" fmla="*/ 39 w 20000"/>
                <a:gd name="T29" fmla="*/ 70 h 20000"/>
                <a:gd name="T30" fmla="*/ 37 w 20000"/>
                <a:gd name="T31" fmla="*/ 70 h 20000"/>
                <a:gd name="T32" fmla="*/ 23 w 20000"/>
                <a:gd name="T33" fmla="*/ 83 h 20000"/>
                <a:gd name="T34" fmla="*/ 0 w 20000"/>
                <a:gd name="T35" fmla="*/ 80 h 20000"/>
                <a:gd name="T36" fmla="*/ 6 w 20000"/>
                <a:gd name="T37" fmla="*/ 74 h 20000"/>
                <a:gd name="T38" fmla="*/ 6 w 20000"/>
                <a:gd name="T39" fmla="*/ 59 h 20000"/>
                <a:gd name="T40" fmla="*/ 6 w 20000"/>
                <a:gd name="T41" fmla="*/ 47 h 20000"/>
                <a:gd name="T42" fmla="*/ 6 w 20000"/>
                <a:gd name="T43" fmla="*/ 33 h 20000"/>
                <a:gd name="T44" fmla="*/ 4 w 20000"/>
                <a:gd name="T45" fmla="*/ 27 h 20000"/>
                <a:gd name="T46" fmla="*/ 4 w 20000"/>
                <a:gd name="T47" fmla="*/ 20 h 20000"/>
                <a:gd name="T48" fmla="*/ 6 w 20000"/>
                <a:gd name="T49" fmla="*/ 20 h 20000"/>
                <a:gd name="T50" fmla="*/ 6 w 20000"/>
                <a:gd name="T51" fmla="*/ 16 h 2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00"/>
                <a:gd name="T79" fmla="*/ 0 h 20000"/>
                <a:gd name="T80" fmla="*/ 20000 w 20000"/>
                <a:gd name="T81" fmla="*/ 20000 h 2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00" h="20000">
                  <a:moveTo>
                    <a:pt x="1702" y="3942"/>
                  </a:moveTo>
                  <a:lnTo>
                    <a:pt x="4468" y="3942"/>
                  </a:lnTo>
                  <a:lnTo>
                    <a:pt x="5532" y="4904"/>
                  </a:lnTo>
                  <a:lnTo>
                    <a:pt x="6064" y="4904"/>
                  </a:lnTo>
                  <a:lnTo>
                    <a:pt x="8298" y="4904"/>
                  </a:lnTo>
                  <a:lnTo>
                    <a:pt x="12660" y="2981"/>
                  </a:lnTo>
                  <a:lnTo>
                    <a:pt x="17021" y="0"/>
                  </a:lnTo>
                  <a:lnTo>
                    <a:pt x="19894" y="5481"/>
                  </a:lnTo>
                  <a:lnTo>
                    <a:pt x="15957" y="7500"/>
                  </a:lnTo>
                  <a:lnTo>
                    <a:pt x="9894" y="8846"/>
                  </a:lnTo>
                  <a:lnTo>
                    <a:pt x="9894" y="9423"/>
                  </a:lnTo>
                  <a:lnTo>
                    <a:pt x="14362" y="13365"/>
                  </a:lnTo>
                  <a:lnTo>
                    <a:pt x="13298" y="14327"/>
                  </a:lnTo>
                  <a:lnTo>
                    <a:pt x="12660" y="15865"/>
                  </a:lnTo>
                  <a:lnTo>
                    <a:pt x="10532" y="16923"/>
                  </a:lnTo>
                  <a:lnTo>
                    <a:pt x="9894" y="16923"/>
                  </a:lnTo>
                  <a:lnTo>
                    <a:pt x="6064" y="19904"/>
                  </a:lnTo>
                  <a:lnTo>
                    <a:pt x="0" y="19327"/>
                  </a:lnTo>
                  <a:lnTo>
                    <a:pt x="1702" y="17885"/>
                  </a:lnTo>
                  <a:lnTo>
                    <a:pt x="1702" y="14327"/>
                  </a:lnTo>
                  <a:lnTo>
                    <a:pt x="1702" y="11442"/>
                  </a:lnTo>
                  <a:lnTo>
                    <a:pt x="1702" y="7885"/>
                  </a:lnTo>
                  <a:lnTo>
                    <a:pt x="1170" y="6442"/>
                  </a:lnTo>
                  <a:lnTo>
                    <a:pt x="1170" y="4904"/>
                  </a:lnTo>
                  <a:lnTo>
                    <a:pt x="1702" y="4904"/>
                  </a:lnTo>
                  <a:lnTo>
                    <a:pt x="1702" y="394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6" name="Freeform 120">
              <a:extLst>
                <a:ext uri="{FF2B5EF4-FFF2-40B4-BE49-F238E27FC236}">
                  <a16:creationId xmlns:a16="http://schemas.microsoft.com/office/drawing/2014/main" id="{61B751F8-2867-4FC1-BEF3-F218E461D303}"/>
                </a:ext>
              </a:extLst>
            </p:cNvPr>
            <p:cNvSpPr>
              <a:spLocks/>
            </p:cNvSpPr>
            <p:nvPr/>
          </p:nvSpPr>
          <p:spPr bwMode="auto">
            <a:xfrm>
              <a:off x="4842" y="2625"/>
              <a:ext cx="93" cy="81"/>
            </a:xfrm>
            <a:custGeom>
              <a:avLst/>
              <a:gdLst>
                <a:gd name="T0" fmla="*/ 50 w 20000"/>
                <a:gd name="T1" fmla="*/ 6 h 20000"/>
                <a:gd name="T2" fmla="*/ 50 w 20000"/>
                <a:gd name="T3" fmla="*/ 12 h 20000"/>
                <a:gd name="T4" fmla="*/ 60 w 20000"/>
                <a:gd name="T5" fmla="*/ 12 h 20000"/>
                <a:gd name="T6" fmla="*/ 64 w 20000"/>
                <a:gd name="T7" fmla="*/ 16 h 20000"/>
                <a:gd name="T8" fmla="*/ 66 w 20000"/>
                <a:gd name="T9" fmla="*/ 12 h 20000"/>
                <a:gd name="T10" fmla="*/ 66 w 20000"/>
                <a:gd name="T11" fmla="*/ 4 h 20000"/>
                <a:gd name="T12" fmla="*/ 74 w 20000"/>
                <a:gd name="T13" fmla="*/ 0 h 20000"/>
                <a:gd name="T14" fmla="*/ 80 w 20000"/>
                <a:gd name="T15" fmla="*/ 6 h 20000"/>
                <a:gd name="T16" fmla="*/ 91 w 20000"/>
                <a:gd name="T17" fmla="*/ 6 h 20000"/>
                <a:gd name="T18" fmla="*/ 91 w 20000"/>
                <a:gd name="T19" fmla="*/ 12 h 20000"/>
                <a:gd name="T20" fmla="*/ 93 w 20000"/>
                <a:gd name="T21" fmla="*/ 29 h 20000"/>
                <a:gd name="T22" fmla="*/ 93 w 20000"/>
                <a:gd name="T23" fmla="*/ 43 h 20000"/>
                <a:gd name="T24" fmla="*/ 86 w 20000"/>
                <a:gd name="T25" fmla="*/ 47 h 20000"/>
                <a:gd name="T26" fmla="*/ 80 w 20000"/>
                <a:gd name="T27" fmla="*/ 49 h 20000"/>
                <a:gd name="T28" fmla="*/ 70 w 20000"/>
                <a:gd name="T29" fmla="*/ 54 h 20000"/>
                <a:gd name="T30" fmla="*/ 64 w 20000"/>
                <a:gd name="T31" fmla="*/ 55 h 20000"/>
                <a:gd name="T32" fmla="*/ 66 w 20000"/>
                <a:gd name="T33" fmla="*/ 64 h 20000"/>
                <a:gd name="T34" fmla="*/ 66 w 20000"/>
                <a:gd name="T35" fmla="*/ 70 h 20000"/>
                <a:gd name="T36" fmla="*/ 56 w 20000"/>
                <a:gd name="T37" fmla="*/ 72 h 20000"/>
                <a:gd name="T38" fmla="*/ 39 w 20000"/>
                <a:gd name="T39" fmla="*/ 81 h 20000"/>
                <a:gd name="T40" fmla="*/ 31 w 20000"/>
                <a:gd name="T41" fmla="*/ 77 h 20000"/>
                <a:gd name="T42" fmla="*/ 27 w 20000"/>
                <a:gd name="T43" fmla="*/ 77 h 20000"/>
                <a:gd name="T44" fmla="*/ 27 w 20000"/>
                <a:gd name="T45" fmla="*/ 70 h 20000"/>
                <a:gd name="T46" fmla="*/ 23 w 20000"/>
                <a:gd name="T47" fmla="*/ 66 h 20000"/>
                <a:gd name="T48" fmla="*/ 21 w 20000"/>
                <a:gd name="T49" fmla="*/ 70 h 20000"/>
                <a:gd name="T50" fmla="*/ 12 w 20000"/>
                <a:gd name="T51" fmla="*/ 64 h 20000"/>
                <a:gd name="T52" fmla="*/ 12 w 20000"/>
                <a:gd name="T53" fmla="*/ 55 h 20000"/>
                <a:gd name="T54" fmla="*/ 4 w 20000"/>
                <a:gd name="T55" fmla="*/ 38 h 20000"/>
                <a:gd name="T56" fmla="*/ 0 w 20000"/>
                <a:gd name="T57" fmla="*/ 27 h 20000"/>
                <a:gd name="T58" fmla="*/ 10 w 20000"/>
                <a:gd name="T59" fmla="*/ 20 h 20000"/>
                <a:gd name="T60" fmla="*/ 10 w 20000"/>
                <a:gd name="T61" fmla="*/ 6 h 20000"/>
                <a:gd name="T62" fmla="*/ 23 w 20000"/>
                <a:gd name="T63" fmla="*/ 4 h 20000"/>
                <a:gd name="T64" fmla="*/ 37 w 20000"/>
                <a:gd name="T65" fmla="*/ 6 h 20000"/>
                <a:gd name="T66" fmla="*/ 39 w 20000"/>
                <a:gd name="T67" fmla="*/ 4 h 20000"/>
                <a:gd name="T68" fmla="*/ 47 w 20000"/>
                <a:gd name="T69" fmla="*/ 6 h 20000"/>
                <a:gd name="T70" fmla="*/ 50 w 20000"/>
                <a:gd name="T71" fmla="*/ 6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10684" y="1576"/>
                  </a:moveTo>
                  <a:lnTo>
                    <a:pt x="10684" y="3054"/>
                  </a:lnTo>
                  <a:lnTo>
                    <a:pt x="12821" y="3054"/>
                  </a:lnTo>
                  <a:lnTo>
                    <a:pt x="13675" y="4039"/>
                  </a:lnTo>
                  <a:lnTo>
                    <a:pt x="14188" y="3054"/>
                  </a:lnTo>
                  <a:lnTo>
                    <a:pt x="14188" y="985"/>
                  </a:lnTo>
                  <a:lnTo>
                    <a:pt x="15897" y="0"/>
                  </a:lnTo>
                  <a:lnTo>
                    <a:pt x="17265" y="1576"/>
                  </a:lnTo>
                  <a:lnTo>
                    <a:pt x="19487" y="1576"/>
                  </a:lnTo>
                  <a:lnTo>
                    <a:pt x="19487" y="3054"/>
                  </a:lnTo>
                  <a:lnTo>
                    <a:pt x="19915" y="7192"/>
                  </a:lnTo>
                  <a:lnTo>
                    <a:pt x="19915" y="10640"/>
                  </a:lnTo>
                  <a:lnTo>
                    <a:pt x="18547" y="11724"/>
                  </a:lnTo>
                  <a:lnTo>
                    <a:pt x="17265" y="12217"/>
                  </a:lnTo>
                  <a:lnTo>
                    <a:pt x="15043" y="13300"/>
                  </a:lnTo>
                  <a:lnTo>
                    <a:pt x="13675" y="13695"/>
                  </a:lnTo>
                  <a:lnTo>
                    <a:pt x="14188" y="15862"/>
                  </a:lnTo>
                  <a:lnTo>
                    <a:pt x="14188" y="17340"/>
                  </a:lnTo>
                  <a:lnTo>
                    <a:pt x="11966" y="17833"/>
                  </a:lnTo>
                  <a:lnTo>
                    <a:pt x="8376" y="19901"/>
                  </a:lnTo>
                  <a:lnTo>
                    <a:pt x="6667" y="18916"/>
                  </a:lnTo>
                  <a:lnTo>
                    <a:pt x="5812" y="18916"/>
                  </a:lnTo>
                  <a:lnTo>
                    <a:pt x="5812" y="17340"/>
                  </a:lnTo>
                  <a:lnTo>
                    <a:pt x="4872" y="16355"/>
                  </a:lnTo>
                  <a:lnTo>
                    <a:pt x="4444" y="17340"/>
                  </a:lnTo>
                  <a:lnTo>
                    <a:pt x="2650" y="15862"/>
                  </a:lnTo>
                  <a:lnTo>
                    <a:pt x="2650" y="13695"/>
                  </a:lnTo>
                  <a:lnTo>
                    <a:pt x="855" y="9261"/>
                  </a:lnTo>
                  <a:lnTo>
                    <a:pt x="0" y="6601"/>
                  </a:lnTo>
                  <a:lnTo>
                    <a:pt x="2222" y="5025"/>
                  </a:lnTo>
                  <a:lnTo>
                    <a:pt x="2222" y="1576"/>
                  </a:lnTo>
                  <a:lnTo>
                    <a:pt x="4872" y="985"/>
                  </a:lnTo>
                  <a:lnTo>
                    <a:pt x="8034" y="1576"/>
                  </a:lnTo>
                  <a:lnTo>
                    <a:pt x="8376" y="985"/>
                  </a:lnTo>
                  <a:lnTo>
                    <a:pt x="10171" y="1576"/>
                  </a:lnTo>
                  <a:lnTo>
                    <a:pt x="10684" y="157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7" name="Freeform 121">
              <a:extLst>
                <a:ext uri="{FF2B5EF4-FFF2-40B4-BE49-F238E27FC236}">
                  <a16:creationId xmlns:a16="http://schemas.microsoft.com/office/drawing/2014/main" id="{3C24473C-60DD-4C3B-8C21-7BF1BBDBFD46}"/>
                </a:ext>
              </a:extLst>
            </p:cNvPr>
            <p:cNvSpPr>
              <a:spLocks/>
            </p:cNvSpPr>
            <p:nvPr/>
          </p:nvSpPr>
          <p:spPr bwMode="auto">
            <a:xfrm>
              <a:off x="3912" y="2412"/>
              <a:ext cx="12" cy="29"/>
            </a:xfrm>
            <a:custGeom>
              <a:avLst/>
              <a:gdLst>
                <a:gd name="T0" fmla="*/ 2 w 20000"/>
                <a:gd name="T1" fmla="*/ 25 h 20000"/>
                <a:gd name="T2" fmla="*/ 0 w 20000"/>
                <a:gd name="T3" fmla="*/ 8 h 20000"/>
                <a:gd name="T4" fmla="*/ 2 w 20000"/>
                <a:gd name="T5" fmla="*/ 6 h 20000"/>
                <a:gd name="T6" fmla="*/ 6 w 20000"/>
                <a:gd name="T7" fmla="*/ 0 h 20000"/>
                <a:gd name="T8" fmla="*/ 12 w 20000"/>
                <a:gd name="T9" fmla="*/ 6 h 20000"/>
                <a:gd name="T10" fmla="*/ 12 w 20000"/>
                <a:gd name="T11" fmla="*/ 16 h 20000"/>
                <a:gd name="T12" fmla="*/ 12 w 20000"/>
                <a:gd name="T13" fmla="*/ 25 h 20000"/>
                <a:gd name="T14" fmla="*/ 9 w 20000"/>
                <a:gd name="T15" fmla="*/ 29 h 20000"/>
                <a:gd name="T16" fmla="*/ 6 w 20000"/>
                <a:gd name="T17" fmla="*/ 25 h 20000"/>
                <a:gd name="T18" fmla="*/ 2 w 20000"/>
                <a:gd name="T19" fmla="*/ 25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3750" y="17027"/>
                  </a:moveTo>
                  <a:lnTo>
                    <a:pt x="0" y="5405"/>
                  </a:lnTo>
                  <a:lnTo>
                    <a:pt x="3750" y="4324"/>
                  </a:lnTo>
                  <a:lnTo>
                    <a:pt x="9375" y="0"/>
                  </a:lnTo>
                  <a:lnTo>
                    <a:pt x="19375" y="4324"/>
                  </a:lnTo>
                  <a:lnTo>
                    <a:pt x="19375" y="11081"/>
                  </a:lnTo>
                  <a:lnTo>
                    <a:pt x="19375" y="17027"/>
                  </a:lnTo>
                  <a:lnTo>
                    <a:pt x="15625" y="19730"/>
                  </a:lnTo>
                  <a:lnTo>
                    <a:pt x="9375" y="17027"/>
                  </a:lnTo>
                  <a:lnTo>
                    <a:pt x="3750" y="1702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8" name="Freeform 122">
              <a:extLst>
                <a:ext uri="{FF2B5EF4-FFF2-40B4-BE49-F238E27FC236}">
                  <a16:creationId xmlns:a16="http://schemas.microsoft.com/office/drawing/2014/main" id="{02365A34-8720-4973-B237-94BC8792C1F1}"/>
                </a:ext>
              </a:extLst>
            </p:cNvPr>
            <p:cNvSpPr>
              <a:spLocks/>
            </p:cNvSpPr>
            <p:nvPr/>
          </p:nvSpPr>
          <p:spPr bwMode="auto">
            <a:xfrm>
              <a:off x="5140" y="1986"/>
              <a:ext cx="94" cy="139"/>
            </a:xfrm>
            <a:custGeom>
              <a:avLst/>
              <a:gdLst>
                <a:gd name="T0" fmla="*/ 94 w 20000"/>
                <a:gd name="T1" fmla="*/ 10 h 20000"/>
                <a:gd name="T2" fmla="*/ 94 w 20000"/>
                <a:gd name="T3" fmla="*/ 14 h 20000"/>
                <a:gd name="T4" fmla="*/ 90 w 20000"/>
                <a:gd name="T5" fmla="*/ 16 h 20000"/>
                <a:gd name="T6" fmla="*/ 87 w 20000"/>
                <a:gd name="T7" fmla="*/ 27 h 20000"/>
                <a:gd name="T8" fmla="*/ 83 w 20000"/>
                <a:gd name="T9" fmla="*/ 41 h 20000"/>
                <a:gd name="T10" fmla="*/ 87 w 20000"/>
                <a:gd name="T11" fmla="*/ 41 h 20000"/>
                <a:gd name="T12" fmla="*/ 90 w 20000"/>
                <a:gd name="T13" fmla="*/ 54 h 20000"/>
                <a:gd name="T14" fmla="*/ 83 w 20000"/>
                <a:gd name="T15" fmla="*/ 60 h 20000"/>
                <a:gd name="T16" fmla="*/ 81 w 20000"/>
                <a:gd name="T17" fmla="*/ 64 h 20000"/>
                <a:gd name="T18" fmla="*/ 73 w 20000"/>
                <a:gd name="T19" fmla="*/ 70 h 20000"/>
                <a:gd name="T20" fmla="*/ 73 w 20000"/>
                <a:gd name="T21" fmla="*/ 74 h 20000"/>
                <a:gd name="T22" fmla="*/ 64 w 20000"/>
                <a:gd name="T23" fmla="*/ 76 h 20000"/>
                <a:gd name="T24" fmla="*/ 60 w 20000"/>
                <a:gd name="T25" fmla="*/ 87 h 20000"/>
                <a:gd name="T26" fmla="*/ 60 w 20000"/>
                <a:gd name="T27" fmla="*/ 95 h 20000"/>
                <a:gd name="T28" fmla="*/ 56 w 20000"/>
                <a:gd name="T29" fmla="*/ 95 h 20000"/>
                <a:gd name="T30" fmla="*/ 64 w 20000"/>
                <a:gd name="T31" fmla="*/ 101 h 20000"/>
                <a:gd name="T32" fmla="*/ 77 w 20000"/>
                <a:gd name="T33" fmla="*/ 111 h 20000"/>
                <a:gd name="T34" fmla="*/ 81 w 20000"/>
                <a:gd name="T35" fmla="*/ 111 h 20000"/>
                <a:gd name="T36" fmla="*/ 81 w 20000"/>
                <a:gd name="T37" fmla="*/ 117 h 20000"/>
                <a:gd name="T38" fmla="*/ 64 w 20000"/>
                <a:gd name="T39" fmla="*/ 124 h 20000"/>
                <a:gd name="T40" fmla="*/ 56 w 20000"/>
                <a:gd name="T41" fmla="*/ 134 h 20000"/>
                <a:gd name="T42" fmla="*/ 46 w 20000"/>
                <a:gd name="T43" fmla="*/ 139 h 20000"/>
                <a:gd name="T44" fmla="*/ 39 w 20000"/>
                <a:gd name="T45" fmla="*/ 130 h 20000"/>
                <a:gd name="T46" fmla="*/ 38 w 20000"/>
                <a:gd name="T47" fmla="*/ 130 h 20000"/>
                <a:gd name="T48" fmla="*/ 38 w 20000"/>
                <a:gd name="T49" fmla="*/ 139 h 20000"/>
                <a:gd name="T50" fmla="*/ 33 w 20000"/>
                <a:gd name="T51" fmla="*/ 134 h 20000"/>
                <a:gd name="T52" fmla="*/ 27 w 20000"/>
                <a:gd name="T53" fmla="*/ 134 h 20000"/>
                <a:gd name="T54" fmla="*/ 29 w 20000"/>
                <a:gd name="T55" fmla="*/ 128 h 20000"/>
                <a:gd name="T56" fmla="*/ 21 w 20000"/>
                <a:gd name="T57" fmla="*/ 128 h 20000"/>
                <a:gd name="T58" fmla="*/ 23 w 20000"/>
                <a:gd name="T59" fmla="*/ 117 h 20000"/>
                <a:gd name="T60" fmla="*/ 27 w 20000"/>
                <a:gd name="T61" fmla="*/ 113 h 20000"/>
                <a:gd name="T62" fmla="*/ 29 w 20000"/>
                <a:gd name="T63" fmla="*/ 113 h 20000"/>
                <a:gd name="T64" fmla="*/ 23 w 20000"/>
                <a:gd name="T65" fmla="*/ 111 h 20000"/>
                <a:gd name="T66" fmla="*/ 23 w 20000"/>
                <a:gd name="T67" fmla="*/ 101 h 20000"/>
                <a:gd name="T68" fmla="*/ 27 w 20000"/>
                <a:gd name="T69" fmla="*/ 95 h 20000"/>
                <a:gd name="T70" fmla="*/ 23 w 20000"/>
                <a:gd name="T71" fmla="*/ 91 h 20000"/>
                <a:gd name="T72" fmla="*/ 21 w 20000"/>
                <a:gd name="T73" fmla="*/ 91 h 20000"/>
                <a:gd name="T74" fmla="*/ 10 w 20000"/>
                <a:gd name="T75" fmla="*/ 87 h 20000"/>
                <a:gd name="T76" fmla="*/ 10 w 20000"/>
                <a:gd name="T77" fmla="*/ 91 h 20000"/>
                <a:gd name="T78" fmla="*/ 6 w 20000"/>
                <a:gd name="T79" fmla="*/ 91 h 20000"/>
                <a:gd name="T80" fmla="*/ 0 w 20000"/>
                <a:gd name="T81" fmla="*/ 87 h 20000"/>
                <a:gd name="T82" fmla="*/ 6 w 20000"/>
                <a:gd name="T83" fmla="*/ 70 h 20000"/>
                <a:gd name="T84" fmla="*/ 21 w 20000"/>
                <a:gd name="T85" fmla="*/ 60 h 20000"/>
                <a:gd name="T86" fmla="*/ 27 w 20000"/>
                <a:gd name="T87" fmla="*/ 54 h 20000"/>
                <a:gd name="T88" fmla="*/ 29 w 20000"/>
                <a:gd name="T89" fmla="*/ 47 h 20000"/>
                <a:gd name="T90" fmla="*/ 29 w 20000"/>
                <a:gd name="T91" fmla="*/ 37 h 20000"/>
                <a:gd name="T92" fmla="*/ 38 w 20000"/>
                <a:gd name="T93" fmla="*/ 33 h 20000"/>
                <a:gd name="T94" fmla="*/ 44 w 20000"/>
                <a:gd name="T95" fmla="*/ 41 h 20000"/>
                <a:gd name="T96" fmla="*/ 54 w 20000"/>
                <a:gd name="T97" fmla="*/ 41 h 20000"/>
                <a:gd name="T98" fmla="*/ 60 w 20000"/>
                <a:gd name="T99" fmla="*/ 41 h 20000"/>
                <a:gd name="T100" fmla="*/ 56 w 20000"/>
                <a:gd name="T101" fmla="*/ 33 h 20000"/>
                <a:gd name="T102" fmla="*/ 56 w 20000"/>
                <a:gd name="T103" fmla="*/ 31 h 20000"/>
                <a:gd name="T104" fmla="*/ 64 w 20000"/>
                <a:gd name="T105" fmla="*/ 27 h 20000"/>
                <a:gd name="T106" fmla="*/ 71 w 20000"/>
                <a:gd name="T107" fmla="*/ 24 h 20000"/>
                <a:gd name="T108" fmla="*/ 73 w 20000"/>
                <a:gd name="T109" fmla="*/ 16 h 20000"/>
                <a:gd name="T110" fmla="*/ 81 w 20000"/>
                <a:gd name="T111" fmla="*/ 10 h 20000"/>
                <a:gd name="T112" fmla="*/ 81 w 20000"/>
                <a:gd name="T113" fmla="*/ 0 h 20000"/>
                <a:gd name="T114" fmla="*/ 87 w 20000"/>
                <a:gd name="T115" fmla="*/ 4 h 20000"/>
                <a:gd name="T116" fmla="*/ 94 w 20000"/>
                <a:gd name="T117" fmla="*/ 10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19915" y="1494"/>
                  </a:moveTo>
                  <a:lnTo>
                    <a:pt x="19915" y="2069"/>
                  </a:lnTo>
                  <a:lnTo>
                    <a:pt x="19060" y="2356"/>
                  </a:lnTo>
                  <a:lnTo>
                    <a:pt x="18547" y="3851"/>
                  </a:lnTo>
                  <a:lnTo>
                    <a:pt x="17692" y="5920"/>
                  </a:lnTo>
                  <a:lnTo>
                    <a:pt x="18547" y="5920"/>
                  </a:lnTo>
                  <a:lnTo>
                    <a:pt x="19060" y="7701"/>
                  </a:lnTo>
                  <a:lnTo>
                    <a:pt x="17692" y="8563"/>
                  </a:lnTo>
                  <a:lnTo>
                    <a:pt x="17265" y="9195"/>
                  </a:lnTo>
                  <a:lnTo>
                    <a:pt x="15556" y="10057"/>
                  </a:lnTo>
                  <a:lnTo>
                    <a:pt x="15556" y="10690"/>
                  </a:lnTo>
                  <a:lnTo>
                    <a:pt x="13675" y="10977"/>
                  </a:lnTo>
                  <a:lnTo>
                    <a:pt x="12821" y="12529"/>
                  </a:lnTo>
                  <a:lnTo>
                    <a:pt x="12821" y="13678"/>
                  </a:lnTo>
                  <a:lnTo>
                    <a:pt x="11966" y="13678"/>
                  </a:lnTo>
                  <a:lnTo>
                    <a:pt x="13675" y="14540"/>
                  </a:lnTo>
                  <a:lnTo>
                    <a:pt x="16410" y="16034"/>
                  </a:lnTo>
                  <a:lnTo>
                    <a:pt x="17265" y="16034"/>
                  </a:lnTo>
                  <a:lnTo>
                    <a:pt x="17265" y="16897"/>
                  </a:lnTo>
                  <a:lnTo>
                    <a:pt x="13675" y="17816"/>
                  </a:lnTo>
                  <a:lnTo>
                    <a:pt x="11966" y="19310"/>
                  </a:lnTo>
                  <a:lnTo>
                    <a:pt x="9744" y="19943"/>
                  </a:lnTo>
                  <a:lnTo>
                    <a:pt x="8376" y="18736"/>
                  </a:lnTo>
                  <a:lnTo>
                    <a:pt x="8034" y="18736"/>
                  </a:lnTo>
                  <a:lnTo>
                    <a:pt x="8034" y="19943"/>
                  </a:lnTo>
                  <a:lnTo>
                    <a:pt x="7009" y="19310"/>
                  </a:lnTo>
                  <a:lnTo>
                    <a:pt x="5812" y="19310"/>
                  </a:lnTo>
                  <a:lnTo>
                    <a:pt x="6154" y="18391"/>
                  </a:lnTo>
                  <a:lnTo>
                    <a:pt x="4444" y="18391"/>
                  </a:lnTo>
                  <a:lnTo>
                    <a:pt x="4872" y="16897"/>
                  </a:lnTo>
                  <a:lnTo>
                    <a:pt x="5812" y="16322"/>
                  </a:lnTo>
                  <a:lnTo>
                    <a:pt x="6154" y="16322"/>
                  </a:lnTo>
                  <a:lnTo>
                    <a:pt x="4872" y="16034"/>
                  </a:lnTo>
                  <a:lnTo>
                    <a:pt x="4872" y="14540"/>
                  </a:lnTo>
                  <a:lnTo>
                    <a:pt x="5812" y="13678"/>
                  </a:lnTo>
                  <a:lnTo>
                    <a:pt x="4872" y="13103"/>
                  </a:lnTo>
                  <a:lnTo>
                    <a:pt x="4444" y="13103"/>
                  </a:lnTo>
                  <a:lnTo>
                    <a:pt x="2222" y="12529"/>
                  </a:lnTo>
                  <a:lnTo>
                    <a:pt x="2222" y="13103"/>
                  </a:lnTo>
                  <a:lnTo>
                    <a:pt x="1368" y="13103"/>
                  </a:lnTo>
                  <a:lnTo>
                    <a:pt x="0" y="12529"/>
                  </a:lnTo>
                  <a:lnTo>
                    <a:pt x="1368" y="10057"/>
                  </a:lnTo>
                  <a:lnTo>
                    <a:pt x="4444" y="8563"/>
                  </a:lnTo>
                  <a:lnTo>
                    <a:pt x="5812" y="7701"/>
                  </a:lnTo>
                  <a:lnTo>
                    <a:pt x="6154" y="6782"/>
                  </a:lnTo>
                  <a:lnTo>
                    <a:pt x="6154" y="5345"/>
                  </a:lnTo>
                  <a:lnTo>
                    <a:pt x="8034" y="4770"/>
                  </a:lnTo>
                  <a:lnTo>
                    <a:pt x="9316" y="5920"/>
                  </a:lnTo>
                  <a:lnTo>
                    <a:pt x="11538" y="5920"/>
                  </a:lnTo>
                  <a:lnTo>
                    <a:pt x="12821" y="5920"/>
                  </a:lnTo>
                  <a:lnTo>
                    <a:pt x="11966" y="4770"/>
                  </a:lnTo>
                  <a:lnTo>
                    <a:pt x="11966" y="4425"/>
                  </a:lnTo>
                  <a:lnTo>
                    <a:pt x="13675" y="3851"/>
                  </a:lnTo>
                  <a:lnTo>
                    <a:pt x="15043" y="3506"/>
                  </a:lnTo>
                  <a:lnTo>
                    <a:pt x="15556" y="2356"/>
                  </a:lnTo>
                  <a:lnTo>
                    <a:pt x="17265" y="1494"/>
                  </a:lnTo>
                  <a:lnTo>
                    <a:pt x="17265" y="0"/>
                  </a:lnTo>
                  <a:lnTo>
                    <a:pt x="18547" y="575"/>
                  </a:lnTo>
                  <a:lnTo>
                    <a:pt x="19915" y="149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09" name="Freeform 123">
              <a:extLst>
                <a:ext uri="{FF2B5EF4-FFF2-40B4-BE49-F238E27FC236}">
                  <a16:creationId xmlns:a16="http://schemas.microsoft.com/office/drawing/2014/main" id="{E044F372-7AB8-4C10-95A2-9CBCD30F6F42}"/>
                </a:ext>
              </a:extLst>
            </p:cNvPr>
            <p:cNvSpPr>
              <a:spLocks/>
            </p:cNvSpPr>
            <p:nvPr/>
          </p:nvSpPr>
          <p:spPr bwMode="auto">
            <a:xfrm>
              <a:off x="5190" y="2097"/>
              <a:ext cx="65" cy="106"/>
            </a:xfrm>
            <a:custGeom>
              <a:avLst/>
              <a:gdLst>
                <a:gd name="T0" fmla="*/ 6 w 20000"/>
                <a:gd name="T1" fmla="*/ 23 h 20000"/>
                <a:gd name="T2" fmla="*/ 14 w 20000"/>
                <a:gd name="T3" fmla="*/ 12 h 20000"/>
                <a:gd name="T4" fmla="*/ 31 w 20000"/>
                <a:gd name="T5" fmla="*/ 6 h 20000"/>
                <a:gd name="T6" fmla="*/ 31 w 20000"/>
                <a:gd name="T7" fmla="*/ 0 h 20000"/>
                <a:gd name="T8" fmla="*/ 47 w 20000"/>
                <a:gd name="T9" fmla="*/ 27 h 20000"/>
                <a:gd name="T10" fmla="*/ 60 w 20000"/>
                <a:gd name="T11" fmla="*/ 46 h 20000"/>
                <a:gd name="T12" fmla="*/ 60 w 20000"/>
                <a:gd name="T13" fmla="*/ 62 h 20000"/>
                <a:gd name="T14" fmla="*/ 65 w 20000"/>
                <a:gd name="T15" fmla="*/ 66 h 20000"/>
                <a:gd name="T16" fmla="*/ 65 w 20000"/>
                <a:gd name="T17" fmla="*/ 77 h 20000"/>
                <a:gd name="T18" fmla="*/ 60 w 20000"/>
                <a:gd name="T19" fmla="*/ 87 h 20000"/>
                <a:gd name="T20" fmla="*/ 54 w 20000"/>
                <a:gd name="T21" fmla="*/ 87 h 20000"/>
                <a:gd name="T22" fmla="*/ 50 w 20000"/>
                <a:gd name="T23" fmla="*/ 87 h 20000"/>
                <a:gd name="T24" fmla="*/ 50 w 20000"/>
                <a:gd name="T25" fmla="*/ 93 h 20000"/>
                <a:gd name="T26" fmla="*/ 43 w 20000"/>
                <a:gd name="T27" fmla="*/ 89 h 20000"/>
                <a:gd name="T28" fmla="*/ 43 w 20000"/>
                <a:gd name="T29" fmla="*/ 87 h 20000"/>
                <a:gd name="T30" fmla="*/ 39 w 20000"/>
                <a:gd name="T31" fmla="*/ 93 h 20000"/>
                <a:gd name="T32" fmla="*/ 39 w 20000"/>
                <a:gd name="T33" fmla="*/ 95 h 20000"/>
                <a:gd name="T34" fmla="*/ 37 w 20000"/>
                <a:gd name="T35" fmla="*/ 93 h 20000"/>
                <a:gd name="T36" fmla="*/ 33 w 20000"/>
                <a:gd name="T37" fmla="*/ 95 h 20000"/>
                <a:gd name="T38" fmla="*/ 37 w 20000"/>
                <a:gd name="T39" fmla="*/ 99 h 20000"/>
                <a:gd name="T40" fmla="*/ 33 w 20000"/>
                <a:gd name="T41" fmla="*/ 103 h 20000"/>
                <a:gd name="T42" fmla="*/ 31 w 20000"/>
                <a:gd name="T43" fmla="*/ 99 h 20000"/>
                <a:gd name="T44" fmla="*/ 27 w 20000"/>
                <a:gd name="T45" fmla="*/ 103 h 20000"/>
                <a:gd name="T46" fmla="*/ 20 w 20000"/>
                <a:gd name="T47" fmla="*/ 106 h 20000"/>
                <a:gd name="T48" fmla="*/ 20 w 20000"/>
                <a:gd name="T49" fmla="*/ 93 h 20000"/>
                <a:gd name="T50" fmla="*/ 16 w 20000"/>
                <a:gd name="T51" fmla="*/ 95 h 20000"/>
                <a:gd name="T52" fmla="*/ 14 w 20000"/>
                <a:gd name="T53" fmla="*/ 83 h 20000"/>
                <a:gd name="T54" fmla="*/ 16 w 20000"/>
                <a:gd name="T55" fmla="*/ 79 h 20000"/>
                <a:gd name="T56" fmla="*/ 14 w 20000"/>
                <a:gd name="T57" fmla="*/ 77 h 20000"/>
                <a:gd name="T58" fmla="*/ 14 w 20000"/>
                <a:gd name="T59" fmla="*/ 72 h 20000"/>
                <a:gd name="T60" fmla="*/ 16 w 20000"/>
                <a:gd name="T61" fmla="*/ 70 h 20000"/>
                <a:gd name="T62" fmla="*/ 16 w 20000"/>
                <a:gd name="T63" fmla="*/ 66 h 20000"/>
                <a:gd name="T64" fmla="*/ 14 w 20000"/>
                <a:gd name="T65" fmla="*/ 62 h 20000"/>
                <a:gd name="T66" fmla="*/ 6 w 20000"/>
                <a:gd name="T67" fmla="*/ 50 h 20000"/>
                <a:gd name="T68" fmla="*/ 4 w 20000"/>
                <a:gd name="T69" fmla="*/ 46 h 20000"/>
                <a:gd name="T70" fmla="*/ 4 w 20000"/>
                <a:gd name="T71" fmla="*/ 44 h 20000"/>
                <a:gd name="T72" fmla="*/ 14 w 20000"/>
                <a:gd name="T73" fmla="*/ 46 h 20000"/>
                <a:gd name="T74" fmla="*/ 10 w 20000"/>
                <a:gd name="T75" fmla="*/ 39 h 20000"/>
                <a:gd name="T76" fmla="*/ 6 w 20000"/>
                <a:gd name="T77" fmla="*/ 35 h 20000"/>
                <a:gd name="T78" fmla="*/ 4 w 20000"/>
                <a:gd name="T79" fmla="*/ 29 h 20000"/>
                <a:gd name="T80" fmla="*/ 0 w 20000"/>
                <a:gd name="T81" fmla="*/ 27 h 20000"/>
                <a:gd name="T82" fmla="*/ 6 w 20000"/>
                <a:gd name="T83" fmla="*/ 27 h 20000"/>
                <a:gd name="T84" fmla="*/ 6 w 20000"/>
                <a:gd name="T85" fmla="*/ 23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1975" y="4302"/>
                  </a:moveTo>
                  <a:lnTo>
                    <a:pt x="4444" y="2340"/>
                  </a:lnTo>
                  <a:lnTo>
                    <a:pt x="9506" y="1208"/>
                  </a:lnTo>
                  <a:lnTo>
                    <a:pt x="9506" y="0"/>
                  </a:lnTo>
                  <a:lnTo>
                    <a:pt x="14568" y="5132"/>
                  </a:lnTo>
                  <a:lnTo>
                    <a:pt x="18519" y="8604"/>
                  </a:lnTo>
                  <a:lnTo>
                    <a:pt x="18519" y="11698"/>
                  </a:lnTo>
                  <a:lnTo>
                    <a:pt x="19877" y="12528"/>
                  </a:lnTo>
                  <a:lnTo>
                    <a:pt x="19877" y="14491"/>
                  </a:lnTo>
                  <a:lnTo>
                    <a:pt x="18519" y="16377"/>
                  </a:lnTo>
                  <a:lnTo>
                    <a:pt x="16543" y="16377"/>
                  </a:lnTo>
                  <a:lnTo>
                    <a:pt x="15309" y="16377"/>
                  </a:lnTo>
                  <a:lnTo>
                    <a:pt x="15309" y="17585"/>
                  </a:lnTo>
                  <a:lnTo>
                    <a:pt x="13333" y="16830"/>
                  </a:lnTo>
                  <a:lnTo>
                    <a:pt x="13333" y="16377"/>
                  </a:lnTo>
                  <a:lnTo>
                    <a:pt x="12099" y="17585"/>
                  </a:lnTo>
                  <a:lnTo>
                    <a:pt x="12099" y="17962"/>
                  </a:lnTo>
                  <a:lnTo>
                    <a:pt x="11481" y="17585"/>
                  </a:lnTo>
                  <a:lnTo>
                    <a:pt x="10247" y="17962"/>
                  </a:lnTo>
                  <a:lnTo>
                    <a:pt x="11481" y="18717"/>
                  </a:lnTo>
                  <a:lnTo>
                    <a:pt x="10247" y="19472"/>
                  </a:lnTo>
                  <a:lnTo>
                    <a:pt x="9506" y="18717"/>
                  </a:lnTo>
                  <a:lnTo>
                    <a:pt x="8272" y="19472"/>
                  </a:lnTo>
                  <a:lnTo>
                    <a:pt x="6296" y="19925"/>
                  </a:lnTo>
                  <a:lnTo>
                    <a:pt x="6296" y="17585"/>
                  </a:lnTo>
                  <a:lnTo>
                    <a:pt x="5062" y="17962"/>
                  </a:lnTo>
                  <a:lnTo>
                    <a:pt x="4444" y="15623"/>
                  </a:lnTo>
                  <a:lnTo>
                    <a:pt x="5062" y="14868"/>
                  </a:lnTo>
                  <a:lnTo>
                    <a:pt x="4444" y="14491"/>
                  </a:lnTo>
                  <a:lnTo>
                    <a:pt x="4444" y="13660"/>
                  </a:lnTo>
                  <a:lnTo>
                    <a:pt x="5062" y="13283"/>
                  </a:lnTo>
                  <a:lnTo>
                    <a:pt x="5062" y="12528"/>
                  </a:lnTo>
                  <a:lnTo>
                    <a:pt x="4444" y="11698"/>
                  </a:lnTo>
                  <a:lnTo>
                    <a:pt x="1975" y="9434"/>
                  </a:lnTo>
                  <a:lnTo>
                    <a:pt x="1235" y="8604"/>
                  </a:lnTo>
                  <a:lnTo>
                    <a:pt x="1235" y="8226"/>
                  </a:lnTo>
                  <a:lnTo>
                    <a:pt x="4444" y="8604"/>
                  </a:lnTo>
                  <a:lnTo>
                    <a:pt x="3210" y="7396"/>
                  </a:lnTo>
                  <a:lnTo>
                    <a:pt x="1975" y="6642"/>
                  </a:lnTo>
                  <a:lnTo>
                    <a:pt x="1235" y="5434"/>
                  </a:lnTo>
                  <a:lnTo>
                    <a:pt x="0" y="5132"/>
                  </a:lnTo>
                  <a:lnTo>
                    <a:pt x="1975" y="5132"/>
                  </a:lnTo>
                  <a:lnTo>
                    <a:pt x="1975" y="430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0" name="Freeform 124">
              <a:extLst>
                <a:ext uri="{FF2B5EF4-FFF2-40B4-BE49-F238E27FC236}">
                  <a16:creationId xmlns:a16="http://schemas.microsoft.com/office/drawing/2014/main" id="{1282D124-83BE-4D34-85B2-265ADE628670}"/>
                </a:ext>
              </a:extLst>
            </p:cNvPr>
            <p:cNvSpPr>
              <a:spLocks/>
            </p:cNvSpPr>
            <p:nvPr/>
          </p:nvSpPr>
          <p:spPr bwMode="auto">
            <a:xfrm>
              <a:off x="3837" y="2333"/>
              <a:ext cx="27" cy="27"/>
            </a:xfrm>
            <a:custGeom>
              <a:avLst/>
              <a:gdLst>
                <a:gd name="T0" fmla="*/ 0 w 20000"/>
                <a:gd name="T1" fmla="*/ 16 h 20000"/>
                <a:gd name="T2" fmla="*/ 4 w 20000"/>
                <a:gd name="T3" fmla="*/ 11 h 20000"/>
                <a:gd name="T4" fmla="*/ 6 w 20000"/>
                <a:gd name="T5" fmla="*/ 0 h 20000"/>
                <a:gd name="T6" fmla="*/ 16 w 20000"/>
                <a:gd name="T7" fmla="*/ 0 h 20000"/>
                <a:gd name="T8" fmla="*/ 20 w 20000"/>
                <a:gd name="T9" fmla="*/ 4 h 20000"/>
                <a:gd name="T10" fmla="*/ 25 w 20000"/>
                <a:gd name="T11" fmla="*/ 4 h 20000"/>
                <a:gd name="T12" fmla="*/ 25 w 20000"/>
                <a:gd name="T13" fmla="*/ 8 h 20000"/>
                <a:gd name="T14" fmla="*/ 16 w 20000"/>
                <a:gd name="T15" fmla="*/ 11 h 20000"/>
                <a:gd name="T16" fmla="*/ 20 w 20000"/>
                <a:gd name="T17" fmla="*/ 14 h 20000"/>
                <a:gd name="T18" fmla="*/ 27 w 20000"/>
                <a:gd name="T19" fmla="*/ 27 h 20000"/>
                <a:gd name="T20" fmla="*/ 16 w 20000"/>
                <a:gd name="T21" fmla="*/ 27 h 20000"/>
                <a:gd name="T22" fmla="*/ 14 w 20000"/>
                <a:gd name="T23" fmla="*/ 20 h 20000"/>
                <a:gd name="T24" fmla="*/ 0 w 20000"/>
                <a:gd name="T25" fmla="*/ 16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0" y="12174"/>
                  </a:moveTo>
                  <a:lnTo>
                    <a:pt x="2941" y="7826"/>
                  </a:lnTo>
                  <a:lnTo>
                    <a:pt x="4706" y="0"/>
                  </a:lnTo>
                  <a:lnTo>
                    <a:pt x="12059" y="0"/>
                  </a:lnTo>
                  <a:lnTo>
                    <a:pt x="15000" y="3188"/>
                  </a:lnTo>
                  <a:lnTo>
                    <a:pt x="18235" y="3188"/>
                  </a:lnTo>
                  <a:lnTo>
                    <a:pt x="18235" y="6087"/>
                  </a:lnTo>
                  <a:lnTo>
                    <a:pt x="12059" y="7826"/>
                  </a:lnTo>
                  <a:lnTo>
                    <a:pt x="15000" y="10725"/>
                  </a:lnTo>
                  <a:lnTo>
                    <a:pt x="19706" y="19710"/>
                  </a:lnTo>
                  <a:lnTo>
                    <a:pt x="12059" y="19710"/>
                  </a:lnTo>
                  <a:lnTo>
                    <a:pt x="10588" y="15072"/>
                  </a:lnTo>
                  <a:lnTo>
                    <a:pt x="0" y="1217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1" name="Freeform 125">
              <a:extLst>
                <a:ext uri="{FF2B5EF4-FFF2-40B4-BE49-F238E27FC236}">
                  <a16:creationId xmlns:a16="http://schemas.microsoft.com/office/drawing/2014/main" id="{883D840C-270C-4479-839A-11C492905649}"/>
                </a:ext>
              </a:extLst>
            </p:cNvPr>
            <p:cNvSpPr>
              <a:spLocks/>
            </p:cNvSpPr>
            <p:nvPr/>
          </p:nvSpPr>
          <p:spPr bwMode="auto">
            <a:xfrm>
              <a:off x="4792" y="2474"/>
              <a:ext cx="141" cy="168"/>
            </a:xfrm>
            <a:custGeom>
              <a:avLst/>
              <a:gdLst>
                <a:gd name="T0" fmla="*/ 16 w 20000"/>
                <a:gd name="T1" fmla="*/ 25 h 20000"/>
                <a:gd name="T2" fmla="*/ 23 w 20000"/>
                <a:gd name="T3" fmla="*/ 4 h 20000"/>
                <a:gd name="T4" fmla="*/ 33 w 20000"/>
                <a:gd name="T5" fmla="*/ 0 h 20000"/>
                <a:gd name="T6" fmla="*/ 46 w 20000"/>
                <a:gd name="T7" fmla="*/ 10 h 20000"/>
                <a:gd name="T8" fmla="*/ 46 w 20000"/>
                <a:gd name="T9" fmla="*/ 25 h 20000"/>
                <a:gd name="T10" fmla="*/ 72 w 20000"/>
                <a:gd name="T11" fmla="*/ 31 h 20000"/>
                <a:gd name="T12" fmla="*/ 81 w 20000"/>
                <a:gd name="T13" fmla="*/ 38 h 20000"/>
                <a:gd name="T14" fmla="*/ 82 w 20000"/>
                <a:gd name="T15" fmla="*/ 54 h 20000"/>
                <a:gd name="T16" fmla="*/ 70 w 20000"/>
                <a:gd name="T17" fmla="*/ 54 h 20000"/>
                <a:gd name="T18" fmla="*/ 89 w 20000"/>
                <a:gd name="T19" fmla="*/ 74 h 20000"/>
                <a:gd name="T20" fmla="*/ 99 w 20000"/>
                <a:gd name="T21" fmla="*/ 85 h 20000"/>
                <a:gd name="T22" fmla="*/ 116 w 20000"/>
                <a:gd name="T23" fmla="*/ 103 h 20000"/>
                <a:gd name="T24" fmla="*/ 136 w 20000"/>
                <a:gd name="T25" fmla="*/ 124 h 20000"/>
                <a:gd name="T26" fmla="*/ 141 w 20000"/>
                <a:gd name="T27" fmla="*/ 136 h 20000"/>
                <a:gd name="T28" fmla="*/ 141 w 20000"/>
                <a:gd name="T29" fmla="*/ 151 h 20000"/>
                <a:gd name="T30" fmla="*/ 130 w 20000"/>
                <a:gd name="T31" fmla="*/ 157 h 20000"/>
                <a:gd name="T32" fmla="*/ 116 w 20000"/>
                <a:gd name="T33" fmla="*/ 155 h 20000"/>
                <a:gd name="T34" fmla="*/ 113 w 20000"/>
                <a:gd name="T35" fmla="*/ 168 h 20000"/>
                <a:gd name="T36" fmla="*/ 99 w 20000"/>
                <a:gd name="T37" fmla="*/ 164 h 20000"/>
                <a:gd name="T38" fmla="*/ 103 w 20000"/>
                <a:gd name="T39" fmla="*/ 151 h 20000"/>
                <a:gd name="T40" fmla="*/ 103 w 20000"/>
                <a:gd name="T41" fmla="*/ 130 h 20000"/>
                <a:gd name="T42" fmla="*/ 99 w 20000"/>
                <a:gd name="T43" fmla="*/ 124 h 20000"/>
                <a:gd name="T44" fmla="*/ 89 w 20000"/>
                <a:gd name="T45" fmla="*/ 112 h 20000"/>
                <a:gd name="T46" fmla="*/ 87 w 20000"/>
                <a:gd name="T47" fmla="*/ 102 h 20000"/>
                <a:gd name="T48" fmla="*/ 70 w 20000"/>
                <a:gd name="T49" fmla="*/ 81 h 20000"/>
                <a:gd name="T50" fmla="*/ 56 w 20000"/>
                <a:gd name="T51" fmla="*/ 85 h 20000"/>
                <a:gd name="T52" fmla="*/ 46 w 20000"/>
                <a:gd name="T53" fmla="*/ 87 h 20000"/>
                <a:gd name="T54" fmla="*/ 33 w 20000"/>
                <a:gd name="T55" fmla="*/ 87 h 20000"/>
                <a:gd name="T56" fmla="*/ 23 w 20000"/>
                <a:gd name="T57" fmla="*/ 93 h 20000"/>
                <a:gd name="T58" fmla="*/ 18 w 20000"/>
                <a:gd name="T59" fmla="*/ 77 h 20000"/>
                <a:gd name="T60" fmla="*/ 18 w 20000"/>
                <a:gd name="T61" fmla="*/ 60 h 20000"/>
                <a:gd name="T62" fmla="*/ 10 w 20000"/>
                <a:gd name="T63" fmla="*/ 58 h 20000"/>
                <a:gd name="T64" fmla="*/ 10 w 20000"/>
                <a:gd name="T65" fmla="*/ 48 h 20000"/>
                <a:gd name="T66" fmla="*/ 0 w 20000"/>
                <a:gd name="T67" fmla="*/ 44 h 20000"/>
                <a:gd name="T68" fmla="*/ 2 w 20000"/>
                <a:gd name="T69" fmla="*/ 33 h 20000"/>
                <a:gd name="T70" fmla="*/ 6 w 20000"/>
                <a:gd name="T71" fmla="*/ 27 h 20000"/>
                <a:gd name="T72" fmla="*/ 16 w 20000"/>
                <a:gd name="T73" fmla="*/ 21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2323" y="2476"/>
                  </a:moveTo>
                  <a:lnTo>
                    <a:pt x="2323" y="2952"/>
                  </a:lnTo>
                  <a:lnTo>
                    <a:pt x="3796" y="2952"/>
                  </a:lnTo>
                  <a:lnTo>
                    <a:pt x="3229" y="476"/>
                  </a:lnTo>
                  <a:lnTo>
                    <a:pt x="3796" y="0"/>
                  </a:lnTo>
                  <a:lnTo>
                    <a:pt x="4646" y="0"/>
                  </a:lnTo>
                  <a:lnTo>
                    <a:pt x="5212" y="762"/>
                  </a:lnTo>
                  <a:lnTo>
                    <a:pt x="6459" y="1238"/>
                  </a:lnTo>
                  <a:lnTo>
                    <a:pt x="6459" y="1762"/>
                  </a:lnTo>
                  <a:lnTo>
                    <a:pt x="6459" y="2952"/>
                  </a:lnTo>
                  <a:lnTo>
                    <a:pt x="8442" y="3714"/>
                  </a:lnTo>
                  <a:lnTo>
                    <a:pt x="10198" y="3714"/>
                  </a:lnTo>
                  <a:lnTo>
                    <a:pt x="10878" y="4476"/>
                  </a:lnTo>
                  <a:lnTo>
                    <a:pt x="11445" y="4476"/>
                  </a:lnTo>
                  <a:lnTo>
                    <a:pt x="11671" y="5190"/>
                  </a:lnTo>
                  <a:lnTo>
                    <a:pt x="11671" y="6429"/>
                  </a:lnTo>
                  <a:lnTo>
                    <a:pt x="10878" y="6429"/>
                  </a:lnTo>
                  <a:lnTo>
                    <a:pt x="9972" y="6429"/>
                  </a:lnTo>
                  <a:lnTo>
                    <a:pt x="9972" y="7143"/>
                  </a:lnTo>
                  <a:lnTo>
                    <a:pt x="12578" y="8857"/>
                  </a:lnTo>
                  <a:lnTo>
                    <a:pt x="13201" y="9143"/>
                  </a:lnTo>
                  <a:lnTo>
                    <a:pt x="14051" y="10095"/>
                  </a:lnTo>
                  <a:lnTo>
                    <a:pt x="14958" y="11095"/>
                  </a:lnTo>
                  <a:lnTo>
                    <a:pt x="16431" y="12286"/>
                  </a:lnTo>
                  <a:lnTo>
                    <a:pt x="17564" y="13524"/>
                  </a:lnTo>
                  <a:lnTo>
                    <a:pt x="19320" y="14810"/>
                  </a:lnTo>
                  <a:lnTo>
                    <a:pt x="19320" y="16238"/>
                  </a:lnTo>
                  <a:lnTo>
                    <a:pt x="19943" y="16238"/>
                  </a:lnTo>
                  <a:lnTo>
                    <a:pt x="19943" y="17238"/>
                  </a:lnTo>
                  <a:lnTo>
                    <a:pt x="19943" y="18000"/>
                  </a:lnTo>
                  <a:lnTo>
                    <a:pt x="19943" y="18714"/>
                  </a:lnTo>
                  <a:lnTo>
                    <a:pt x="18414" y="18714"/>
                  </a:lnTo>
                  <a:lnTo>
                    <a:pt x="17564" y="18000"/>
                  </a:lnTo>
                  <a:lnTo>
                    <a:pt x="16431" y="18476"/>
                  </a:lnTo>
                  <a:lnTo>
                    <a:pt x="16431" y="19476"/>
                  </a:lnTo>
                  <a:lnTo>
                    <a:pt x="16091" y="19952"/>
                  </a:lnTo>
                  <a:lnTo>
                    <a:pt x="15524" y="19476"/>
                  </a:lnTo>
                  <a:lnTo>
                    <a:pt x="14051" y="19476"/>
                  </a:lnTo>
                  <a:lnTo>
                    <a:pt x="14051" y="18714"/>
                  </a:lnTo>
                  <a:lnTo>
                    <a:pt x="14618" y="18000"/>
                  </a:lnTo>
                  <a:lnTo>
                    <a:pt x="14618" y="16238"/>
                  </a:lnTo>
                  <a:lnTo>
                    <a:pt x="14618" y="15524"/>
                  </a:lnTo>
                  <a:lnTo>
                    <a:pt x="14051" y="15286"/>
                  </a:lnTo>
                  <a:lnTo>
                    <a:pt x="14051" y="14810"/>
                  </a:lnTo>
                  <a:lnTo>
                    <a:pt x="13201" y="14286"/>
                  </a:lnTo>
                  <a:lnTo>
                    <a:pt x="12578" y="13333"/>
                  </a:lnTo>
                  <a:lnTo>
                    <a:pt x="12295" y="12286"/>
                  </a:lnTo>
                  <a:lnTo>
                    <a:pt x="12295" y="12095"/>
                  </a:lnTo>
                  <a:lnTo>
                    <a:pt x="10878" y="10333"/>
                  </a:lnTo>
                  <a:lnTo>
                    <a:pt x="9972" y="9619"/>
                  </a:lnTo>
                  <a:lnTo>
                    <a:pt x="8442" y="9143"/>
                  </a:lnTo>
                  <a:lnTo>
                    <a:pt x="7875" y="10095"/>
                  </a:lnTo>
                  <a:lnTo>
                    <a:pt x="7025" y="10095"/>
                  </a:lnTo>
                  <a:lnTo>
                    <a:pt x="6459" y="10333"/>
                  </a:lnTo>
                  <a:lnTo>
                    <a:pt x="5552" y="9619"/>
                  </a:lnTo>
                  <a:lnTo>
                    <a:pt x="4646" y="10333"/>
                  </a:lnTo>
                  <a:lnTo>
                    <a:pt x="4079" y="10333"/>
                  </a:lnTo>
                  <a:lnTo>
                    <a:pt x="3229" y="11095"/>
                  </a:lnTo>
                  <a:lnTo>
                    <a:pt x="2606" y="10810"/>
                  </a:lnTo>
                  <a:lnTo>
                    <a:pt x="2606" y="9143"/>
                  </a:lnTo>
                  <a:lnTo>
                    <a:pt x="3229" y="7619"/>
                  </a:lnTo>
                  <a:lnTo>
                    <a:pt x="2606" y="7143"/>
                  </a:lnTo>
                  <a:lnTo>
                    <a:pt x="2323" y="6429"/>
                  </a:lnTo>
                  <a:lnTo>
                    <a:pt x="1473" y="6905"/>
                  </a:lnTo>
                  <a:lnTo>
                    <a:pt x="907" y="6429"/>
                  </a:lnTo>
                  <a:lnTo>
                    <a:pt x="1473" y="5667"/>
                  </a:lnTo>
                  <a:lnTo>
                    <a:pt x="227" y="4952"/>
                  </a:lnTo>
                  <a:lnTo>
                    <a:pt x="0" y="5190"/>
                  </a:lnTo>
                  <a:lnTo>
                    <a:pt x="0" y="4476"/>
                  </a:lnTo>
                  <a:lnTo>
                    <a:pt x="227" y="3905"/>
                  </a:lnTo>
                  <a:lnTo>
                    <a:pt x="1473" y="3714"/>
                  </a:lnTo>
                  <a:lnTo>
                    <a:pt x="907" y="3190"/>
                  </a:lnTo>
                  <a:lnTo>
                    <a:pt x="1473" y="2952"/>
                  </a:lnTo>
                  <a:lnTo>
                    <a:pt x="2323" y="247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2" name="Freeform 126">
              <a:extLst>
                <a:ext uri="{FF2B5EF4-FFF2-40B4-BE49-F238E27FC236}">
                  <a16:creationId xmlns:a16="http://schemas.microsoft.com/office/drawing/2014/main" id="{E1BA970E-5C5C-4848-8C71-4E59C576C9F5}"/>
                </a:ext>
              </a:extLst>
            </p:cNvPr>
            <p:cNvSpPr>
              <a:spLocks/>
            </p:cNvSpPr>
            <p:nvPr/>
          </p:nvSpPr>
          <p:spPr bwMode="auto">
            <a:xfrm>
              <a:off x="3630" y="2240"/>
              <a:ext cx="23" cy="34"/>
            </a:xfrm>
            <a:custGeom>
              <a:avLst/>
              <a:gdLst>
                <a:gd name="T0" fmla="*/ 11 w 20000"/>
                <a:gd name="T1" fmla="*/ 4 h 20000"/>
                <a:gd name="T2" fmla="*/ 23 w 20000"/>
                <a:gd name="T3" fmla="*/ 0 h 20000"/>
                <a:gd name="T4" fmla="*/ 23 w 20000"/>
                <a:gd name="T5" fmla="*/ 6 h 20000"/>
                <a:gd name="T6" fmla="*/ 23 w 20000"/>
                <a:gd name="T7" fmla="*/ 15 h 20000"/>
                <a:gd name="T8" fmla="*/ 17 w 20000"/>
                <a:gd name="T9" fmla="*/ 21 h 20000"/>
                <a:gd name="T10" fmla="*/ 17 w 20000"/>
                <a:gd name="T11" fmla="*/ 23 h 20000"/>
                <a:gd name="T12" fmla="*/ 12 w 20000"/>
                <a:gd name="T13" fmla="*/ 31 h 20000"/>
                <a:gd name="T14" fmla="*/ 6 w 20000"/>
                <a:gd name="T15" fmla="*/ 31 h 20000"/>
                <a:gd name="T16" fmla="*/ 6 w 20000"/>
                <a:gd name="T17" fmla="*/ 34 h 20000"/>
                <a:gd name="T18" fmla="*/ 0 w 20000"/>
                <a:gd name="T19" fmla="*/ 34 h 20000"/>
                <a:gd name="T20" fmla="*/ 0 w 20000"/>
                <a:gd name="T21" fmla="*/ 27 h 20000"/>
                <a:gd name="T22" fmla="*/ 4 w 20000"/>
                <a:gd name="T23" fmla="*/ 21 h 20000"/>
                <a:gd name="T24" fmla="*/ 6 w 20000"/>
                <a:gd name="T25" fmla="*/ 11 h 20000"/>
                <a:gd name="T26" fmla="*/ 11 w 20000"/>
                <a:gd name="T27" fmla="*/ 4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9310" y="2381"/>
                  </a:moveTo>
                  <a:lnTo>
                    <a:pt x="19655" y="0"/>
                  </a:lnTo>
                  <a:lnTo>
                    <a:pt x="19655" y="3571"/>
                  </a:lnTo>
                  <a:lnTo>
                    <a:pt x="19655" y="8571"/>
                  </a:lnTo>
                  <a:lnTo>
                    <a:pt x="14483" y="12381"/>
                  </a:lnTo>
                  <a:lnTo>
                    <a:pt x="14483" y="13571"/>
                  </a:lnTo>
                  <a:lnTo>
                    <a:pt x="10690" y="18333"/>
                  </a:lnTo>
                  <a:lnTo>
                    <a:pt x="5517" y="18333"/>
                  </a:lnTo>
                  <a:lnTo>
                    <a:pt x="5517" y="19762"/>
                  </a:lnTo>
                  <a:lnTo>
                    <a:pt x="0" y="19762"/>
                  </a:lnTo>
                  <a:lnTo>
                    <a:pt x="0" y="15952"/>
                  </a:lnTo>
                  <a:lnTo>
                    <a:pt x="3793" y="12381"/>
                  </a:lnTo>
                  <a:lnTo>
                    <a:pt x="5517" y="6190"/>
                  </a:lnTo>
                  <a:lnTo>
                    <a:pt x="9310" y="238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3" name="Freeform 127">
              <a:extLst>
                <a:ext uri="{FF2B5EF4-FFF2-40B4-BE49-F238E27FC236}">
                  <a16:creationId xmlns:a16="http://schemas.microsoft.com/office/drawing/2014/main" id="{557C80FC-7A93-4A2B-8B80-C07EA5ADFF54}"/>
                </a:ext>
              </a:extLst>
            </p:cNvPr>
            <p:cNvSpPr>
              <a:spLocks/>
            </p:cNvSpPr>
            <p:nvPr/>
          </p:nvSpPr>
          <p:spPr bwMode="auto">
            <a:xfrm>
              <a:off x="4809" y="2776"/>
              <a:ext cx="73" cy="96"/>
            </a:xfrm>
            <a:custGeom>
              <a:avLst/>
              <a:gdLst>
                <a:gd name="T0" fmla="*/ 0 w 20000"/>
                <a:gd name="T1" fmla="*/ 2 h 20000"/>
                <a:gd name="T2" fmla="*/ 2 w 20000"/>
                <a:gd name="T3" fmla="*/ 0 h 20000"/>
                <a:gd name="T4" fmla="*/ 16 w 20000"/>
                <a:gd name="T5" fmla="*/ 8 h 20000"/>
                <a:gd name="T6" fmla="*/ 12 w 20000"/>
                <a:gd name="T7" fmla="*/ 16 h 20000"/>
                <a:gd name="T8" fmla="*/ 20 w 20000"/>
                <a:gd name="T9" fmla="*/ 16 h 20000"/>
                <a:gd name="T10" fmla="*/ 23 w 20000"/>
                <a:gd name="T11" fmla="*/ 8 h 20000"/>
                <a:gd name="T12" fmla="*/ 27 w 20000"/>
                <a:gd name="T13" fmla="*/ 12 h 20000"/>
                <a:gd name="T14" fmla="*/ 29 w 20000"/>
                <a:gd name="T15" fmla="*/ 8 h 20000"/>
                <a:gd name="T16" fmla="*/ 33 w 20000"/>
                <a:gd name="T17" fmla="*/ 8 h 20000"/>
                <a:gd name="T18" fmla="*/ 56 w 20000"/>
                <a:gd name="T19" fmla="*/ 35 h 20000"/>
                <a:gd name="T20" fmla="*/ 56 w 20000"/>
                <a:gd name="T21" fmla="*/ 52 h 20000"/>
                <a:gd name="T22" fmla="*/ 61 w 20000"/>
                <a:gd name="T23" fmla="*/ 62 h 20000"/>
                <a:gd name="T24" fmla="*/ 61 w 20000"/>
                <a:gd name="T25" fmla="*/ 71 h 20000"/>
                <a:gd name="T26" fmla="*/ 66 w 20000"/>
                <a:gd name="T27" fmla="*/ 73 h 20000"/>
                <a:gd name="T28" fmla="*/ 73 w 20000"/>
                <a:gd name="T29" fmla="*/ 96 h 20000"/>
                <a:gd name="T30" fmla="*/ 71 w 20000"/>
                <a:gd name="T31" fmla="*/ 89 h 20000"/>
                <a:gd name="T32" fmla="*/ 61 w 20000"/>
                <a:gd name="T33" fmla="*/ 94 h 20000"/>
                <a:gd name="T34" fmla="*/ 61 w 20000"/>
                <a:gd name="T35" fmla="*/ 96 h 20000"/>
                <a:gd name="T36" fmla="*/ 50 w 20000"/>
                <a:gd name="T37" fmla="*/ 88 h 20000"/>
                <a:gd name="T38" fmla="*/ 37 w 20000"/>
                <a:gd name="T39" fmla="*/ 79 h 20000"/>
                <a:gd name="T40" fmla="*/ 23 w 20000"/>
                <a:gd name="T41" fmla="*/ 66 h 20000"/>
                <a:gd name="T42" fmla="*/ 20 w 20000"/>
                <a:gd name="T43" fmla="*/ 60 h 20000"/>
                <a:gd name="T44" fmla="*/ 10 w 20000"/>
                <a:gd name="T45" fmla="*/ 50 h 20000"/>
                <a:gd name="T46" fmla="*/ 10 w 20000"/>
                <a:gd name="T47" fmla="*/ 43 h 20000"/>
                <a:gd name="T48" fmla="*/ 10 w 20000"/>
                <a:gd name="T49" fmla="*/ 33 h 20000"/>
                <a:gd name="T50" fmla="*/ 6 w 20000"/>
                <a:gd name="T51" fmla="*/ 29 h 20000"/>
                <a:gd name="T52" fmla="*/ 2 w 20000"/>
                <a:gd name="T53" fmla="*/ 16 h 20000"/>
                <a:gd name="T54" fmla="*/ 0 w 20000"/>
                <a:gd name="T55" fmla="*/ 2 h 2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00"/>
                <a:gd name="T85" fmla="*/ 0 h 20000"/>
                <a:gd name="T86" fmla="*/ 20000 w 20000"/>
                <a:gd name="T87" fmla="*/ 20000 h 20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00" h="20000">
                  <a:moveTo>
                    <a:pt x="0" y="335"/>
                  </a:moveTo>
                  <a:lnTo>
                    <a:pt x="440" y="0"/>
                  </a:lnTo>
                  <a:lnTo>
                    <a:pt x="4505" y="1674"/>
                  </a:lnTo>
                  <a:lnTo>
                    <a:pt x="3407" y="3431"/>
                  </a:lnTo>
                  <a:lnTo>
                    <a:pt x="5604" y="3431"/>
                  </a:lnTo>
                  <a:lnTo>
                    <a:pt x="6264" y="1674"/>
                  </a:lnTo>
                  <a:lnTo>
                    <a:pt x="7363" y="2594"/>
                  </a:lnTo>
                  <a:lnTo>
                    <a:pt x="8022" y="1674"/>
                  </a:lnTo>
                  <a:lnTo>
                    <a:pt x="9121" y="1674"/>
                  </a:lnTo>
                  <a:lnTo>
                    <a:pt x="15385" y="7364"/>
                  </a:lnTo>
                  <a:lnTo>
                    <a:pt x="15385" y="10879"/>
                  </a:lnTo>
                  <a:lnTo>
                    <a:pt x="16593" y="12971"/>
                  </a:lnTo>
                  <a:lnTo>
                    <a:pt x="16593" y="14728"/>
                  </a:lnTo>
                  <a:lnTo>
                    <a:pt x="18132" y="15146"/>
                  </a:lnTo>
                  <a:lnTo>
                    <a:pt x="19890" y="19916"/>
                  </a:lnTo>
                  <a:lnTo>
                    <a:pt x="19341" y="18577"/>
                  </a:lnTo>
                  <a:lnTo>
                    <a:pt x="16593" y="19498"/>
                  </a:lnTo>
                  <a:lnTo>
                    <a:pt x="16593" y="19916"/>
                  </a:lnTo>
                  <a:lnTo>
                    <a:pt x="13626" y="18243"/>
                  </a:lnTo>
                  <a:lnTo>
                    <a:pt x="10220" y="16485"/>
                  </a:lnTo>
                  <a:lnTo>
                    <a:pt x="6264" y="13808"/>
                  </a:lnTo>
                  <a:lnTo>
                    <a:pt x="5604" y="12552"/>
                  </a:lnTo>
                  <a:lnTo>
                    <a:pt x="2857" y="10377"/>
                  </a:lnTo>
                  <a:lnTo>
                    <a:pt x="2857" y="9038"/>
                  </a:lnTo>
                  <a:lnTo>
                    <a:pt x="2857" y="6946"/>
                  </a:lnTo>
                  <a:lnTo>
                    <a:pt x="1758" y="6109"/>
                  </a:lnTo>
                  <a:lnTo>
                    <a:pt x="440" y="3431"/>
                  </a:lnTo>
                  <a:lnTo>
                    <a:pt x="0" y="33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4" name="Freeform 128">
              <a:extLst>
                <a:ext uri="{FF2B5EF4-FFF2-40B4-BE49-F238E27FC236}">
                  <a16:creationId xmlns:a16="http://schemas.microsoft.com/office/drawing/2014/main" id="{61DA8B16-300C-423C-A36D-DEC50946E780}"/>
                </a:ext>
              </a:extLst>
            </p:cNvPr>
            <p:cNvSpPr>
              <a:spLocks/>
            </p:cNvSpPr>
            <p:nvPr/>
          </p:nvSpPr>
          <p:spPr bwMode="auto">
            <a:xfrm>
              <a:off x="4467" y="1793"/>
              <a:ext cx="553" cy="257"/>
            </a:xfrm>
            <a:custGeom>
              <a:avLst/>
              <a:gdLst>
                <a:gd name="T0" fmla="*/ 162 w 20000"/>
                <a:gd name="T1" fmla="*/ 0 h 20000"/>
                <a:gd name="T2" fmla="*/ 238 w 20000"/>
                <a:gd name="T3" fmla="*/ 39 h 20000"/>
                <a:gd name="T4" fmla="*/ 284 w 20000"/>
                <a:gd name="T5" fmla="*/ 29 h 20000"/>
                <a:gd name="T6" fmla="*/ 327 w 20000"/>
                <a:gd name="T7" fmla="*/ 43 h 20000"/>
                <a:gd name="T8" fmla="*/ 343 w 20000"/>
                <a:gd name="T9" fmla="*/ 56 h 20000"/>
                <a:gd name="T10" fmla="*/ 378 w 20000"/>
                <a:gd name="T11" fmla="*/ 56 h 20000"/>
                <a:gd name="T12" fmla="*/ 424 w 20000"/>
                <a:gd name="T13" fmla="*/ 19 h 20000"/>
                <a:gd name="T14" fmla="*/ 474 w 20000"/>
                <a:gd name="T15" fmla="*/ 29 h 20000"/>
                <a:gd name="T16" fmla="*/ 472 w 20000"/>
                <a:gd name="T17" fmla="*/ 66 h 20000"/>
                <a:gd name="T18" fmla="*/ 468 w 20000"/>
                <a:gd name="T19" fmla="*/ 77 h 20000"/>
                <a:gd name="T20" fmla="*/ 482 w 20000"/>
                <a:gd name="T21" fmla="*/ 83 h 20000"/>
                <a:gd name="T22" fmla="*/ 499 w 20000"/>
                <a:gd name="T23" fmla="*/ 87 h 20000"/>
                <a:gd name="T24" fmla="*/ 515 w 20000"/>
                <a:gd name="T25" fmla="*/ 72 h 20000"/>
                <a:gd name="T26" fmla="*/ 538 w 20000"/>
                <a:gd name="T27" fmla="*/ 89 h 20000"/>
                <a:gd name="T28" fmla="*/ 553 w 20000"/>
                <a:gd name="T29" fmla="*/ 106 h 20000"/>
                <a:gd name="T30" fmla="*/ 536 w 20000"/>
                <a:gd name="T31" fmla="*/ 106 h 20000"/>
                <a:gd name="T32" fmla="*/ 515 w 20000"/>
                <a:gd name="T33" fmla="*/ 120 h 20000"/>
                <a:gd name="T34" fmla="*/ 511 w 20000"/>
                <a:gd name="T35" fmla="*/ 126 h 20000"/>
                <a:gd name="T36" fmla="*/ 505 w 20000"/>
                <a:gd name="T37" fmla="*/ 122 h 20000"/>
                <a:gd name="T38" fmla="*/ 495 w 20000"/>
                <a:gd name="T39" fmla="*/ 130 h 20000"/>
                <a:gd name="T40" fmla="*/ 482 w 20000"/>
                <a:gd name="T41" fmla="*/ 149 h 20000"/>
                <a:gd name="T42" fmla="*/ 468 w 20000"/>
                <a:gd name="T43" fmla="*/ 164 h 20000"/>
                <a:gd name="T44" fmla="*/ 451 w 20000"/>
                <a:gd name="T45" fmla="*/ 166 h 20000"/>
                <a:gd name="T46" fmla="*/ 431 w 20000"/>
                <a:gd name="T47" fmla="*/ 164 h 20000"/>
                <a:gd name="T48" fmla="*/ 428 w 20000"/>
                <a:gd name="T49" fmla="*/ 180 h 20000"/>
                <a:gd name="T50" fmla="*/ 435 w 20000"/>
                <a:gd name="T51" fmla="*/ 201 h 20000"/>
                <a:gd name="T52" fmla="*/ 422 w 20000"/>
                <a:gd name="T53" fmla="*/ 219 h 20000"/>
                <a:gd name="T54" fmla="*/ 408 w 20000"/>
                <a:gd name="T55" fmla="*/ 234 h 20000"/>
                <a:gd name="T56" fmla="*/ 338 w 20000"/>
                <a:gd name="T57" fmla="*/ 257 h 20000"/>
                <a:gd name="T58" fmla="*/ 320 w 20000"/>
                <a:gd name="T59" fmla="*/ 253 h 20000"/>
                <a:gd name="T60" fmla="*/ 277 w 20000"/>
                <a:gd name="T61" fmla="*/ 245 h 20000"/>
                <a:gd name="T62" fmla="*/ 244 w 20000"/>
                <a:gd name="T63" fmla="*/ 236 h 20000"/>
                <a:gd name="T64" fmla="*/ 205 w 20000"/>
                <a:gd name="T65" fmla="*/ 240 h 20000"/>
                <a:gd name="T66" fmla="*/ 184 w 20000"/>
                <a:gd name="T67" fmla="*/ 245 h 20000"/>
                <a:gd name="T68" fmla="*/ 163 w 20000"/>
                <a:gd name="T69" fmla="*/ 213 h 20000"/>
                <a:gd name="T70" fmla="*/ 153 w 20000"/>
                <a:gd name="T71" fmla="*/ 207 h 20000"/>
                <a:gd name="T72" fmla="*/ 120 w 20000"/>
                <a:gd name="T73" fmla="*/ 191 h 20000"/>
                <a:gd name="T74" fmla="*/ 87 w 20000"/>
                <a:gd name="T75" fmla="*/ 187 h 20000"/>
                <a:gd name="T76" fmla="*/ 66 w 20000"/>
                <a:gd name="T77" fmla="*/ 170 h 20000"/>
                <a:gd name="T78" fmla="*/ 66 w 20000"/>
                <a:gd name="T79" fmla="*/ 157 h 20000"/>
                <a:gd name="T80" fmla="*/ 56 w 20000"/>
                <a:gd name="T81" fmla="*/ 133 h 20000"/>
                <a:gd name="T82" fmla="*/ 40 w 20000"/>
                <a:gd name="T83" fmla="*/ 122 h 20000"/>
                <a:gd name="T84" fmla="*/ 34 w 20000"/>
                <a:gd name="T85" fmla="*/ 114 h 20000"/>
                <a:gd name="T86" fmla="*/ 16 w 20000"/>
                <a:gd name="T87" fmla="*/ 110 h 20000"/>
                <a:gd name="T88" fmla="*/ 6 w 20000"/>
                <a:gd name="T89" fmla="*/ 104 h 20000"/>
                <a:gd name="T90" fmla="*/ 0 w 20000"/>
                <a:gd name="T91" fmla="*/ 89 h 20000"/>
                <a:gd name="T92" fmla="*/ 27 w 20000"/>
                <a:gd name="T93" fmla="*/ 72 h 20000"/>
                <a:gd name="T94" fmla="*/ 38 w 20000"/>
                <a:gd name="T95" fmla="*/ 56 h 20000"/>
                <a:gd name="T96" fmla="*/ 50 w 20000"/>
                <a:gd name="T97" fmla="*/ 46 h 20000"/>
                <a:gd name="T98" fmla="*/ 77 w 20000"/>
                <a:gd name="T99" fmla="*/ 50 h 20000"/>
                <a:gd name="T100" fmla="*/ 99 w 20000"/>
                <a:gd name="T101" fmla="*/ 56 h 20000"/>
                <a:gd name="T102" fmla="*/ 137 w 20000"/>
                <a:gd name="T103" fmla="*/ 60 h 20000"/>
                <a:gd name="T104" fmla="*/ 162 w 20000"/>
                <a:gd name="T105" fmla="*/ 46 h 20000"/>
                <a:gd name="T106" fmla="*/ 151 w 20000"/>
                <a:gd name="T107" fmla="*/ 19 h 20000"/>
                <a:gd name="T108" fmla="*/ 162 w 20000"/>
                <a:gd name="T109" fmla="*/ 6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5853" y="498"/>
                  </a:moveTo>
                  <a:lnTo>
                    <a:pt x="5853" y="0"/>
                  </a:lnTo>
                  <a:lnTo>
                    <a:pt x="7717" y="966"/>
                  </a:lnTo>
                  <a:lnTo>
                    <a:pt x="8613" y="3053"/>
                  </a:lnTo>
                  <a:lnTo>
                    <a:pt x="9205" y="3053"/>
                  </a:lnTo>
                  <a:lnTo>
                    <a:pt x="10260" y="2243"/>
                  </a:lnTo>
                  <a:lnTo>
                    <a:pt x="10766" y="2555"/>
                  </a:lnTo>
                  <a:lnTo>
                    <a:pt x="11821" y="3364"/>
                  </a:lnTo>
                  <a:lnTo>
                    <a:pt x="11980" y="3863"/>
                  </a:lnTo>
                  <a:lnTo>
                    <a:pt x="12413" y="4330"/>
                  </a:lnTo>
                  <a:lnTo>
                    <a:pt x="12803" y="4330"/>
                  </a:lnTo>
                  <a:lnTo>
                    <a:pt x="13685" y="4330"/>
                  </a:lnTo>
                  <a:lnTo>
                    <a:pt x="14957" y="3364"/>
                  </a:lnTo>
                  <a:lnTo>
                    <a:pt x="15347" y="1464"/>
                  </a:lnTo>
                  <a:lnTo>
                    <a:pt x="16460" y="2243"/>
                  </a:lnTo>
                  <a:lnTo>
                    <a:pt x="17139" y="2243"/>
                  </a:lnTo>
                  <a:lnTo>
                    <a:pt x="17066" y="3053"/>
                  </a:lnTo>
                  <a:lnTo>
                    <a:pt x="17066" y="5140"/>
                  </a:lnTo>
                  <a:lnTo>
                    <a:pt x="17066" y="5639"/>
                  </a:lnTo>
                  <a:lnTo>
                    <a:pt x="16908" y="5981"/>
                  </a:lnTo>
                  <a:lnTo>
                    <a:pt x="17283" y="6760"/>
                  </a:lnTo>
                  <a:lnTo>
                    <a:pt x="17442" y="6449"/>
                  </a:lnTo>
                  <a:lnTo>
                    <a:pt x="17803" y="6449"/>
                  </a:lnTo>
                  <a:lnTo>
                    <a:pt x="18035" y="6760"/>
                  </a:lnTo>
                  <a:lnTo>
                    <a:pt x="18266" y="5981"/>
                  </a:lnTo>
                  <a:lnTo>
                    <a:pt x="18627" y="5639"/>
                  </a:lnTo>
                  <a:lnTo>
                    <a:pt x="19003" y="6106"/>
                  </a:lnTo>
                  <a:lnTo>
                    <a:pt x="19451" y="6916"/>
                  </a:lnTo>
                  <a:lnTo>
                    <a:pt x="19682" y="7383"/>
                  </a:lnTo>
                  <a:lnTo>
                    <a:pt x="19986" y="8224"/>
                  </a:lnTo>
                  <a:lnTo>
                    <a:pt x="19827" y="8536"/>
                  </a:lnTo>
                  <a:lnTo>
                    <a:pt x="19393" y="8224"/>
                  </a:lnTo>
                  <a:lnTo>
                    <a:pt x="18858" y="8536"/>
                  </a:lnTo>
                  <a:lnTo>
                    <a:pt x="18627" y="9346"/>
                  </a:lnTo>
                  <a:lnTo>
                    <a:pt x="18483" y="9346"/>
                  </a:lnTo>
                  <a:lnTo>
                    <a:pt x="18483" y="9813"/>
                  </a:lnTo>
                  <a:lnTo>
                    <a:pt x="18410" y="9813"/>
                  </a:lnTo>
                  <a:lnTo>
                    <a:pt x="18266" y="9502"/>
                  </a:lnTo>
                  <a:lnTo>
                    <a:pt x="18121" y="9502"/>
                  </a:lnTo>
                  <a:lnTo>
                    <a:pt x="17890" y="10125"/>
                  </a:lnTo>
                  <a:lnTo>
                    <a:pt x="17890" y="10623"/>
                  </a:lnTo>
                  <a:lnTo>
                    <a:pt x="17442" y="11589"/>
                  </a:lnTo>
                  <a:lnTo>
                    <a:pt x="17066" y="11589"/>
                  </a:lnTo>
                  <a:lnTo>
                    <a:pt x="16908" y="12741"/>
                  </a:lnTo>
                  <a:lnTo>
                    <a:pt x="16850" y="12897"/>
                  </a:lnTo>
                  <a:lnTo>
                    <a:pt x="16315" y="12897"/>
                  </a:lnTo>
                  <a:lnTo>
                    <a:pt x="15867" y="12897"/>
                  </a:lnTo>
                  <a:lnTo>
                    <a:pt x="15578" y="12741"/>
                  </a:lnTo>
                  <a:lnTo>
                    <a:pt x="15491" y="13209"/>
                  </a:lnTo>
                  <a:lnTo>
                    <a:pt x="15491" y="14019"/>
                  </a:lnTo>
                  <a:lnTo>
                    <a:pt x="15723" y="14517"/>
                  </a:lnTo>
                  <a:lnTo>
                    <a:pt x="15723" y="15639"/>
                  </a:lnTo>
                  <a:lnTo>
                    <a:pt x="15347" y="16106"/>
                  </a:lnTo>
                  <a:lnTo>
                    <a:pt x="15260" y="17072"/>
                  </a:lnTo>
                  <a:lnTo>
                    <a:pt x="14957" y="17570"/>
                  </a:lnTo>
                  <a:lnTo>
                    <a:pt x="14740" y="18193"/>
                  </a:lnTo>
                  <a:lnTo>
                    <a:pt x="12948" y="18692"/>
                  </a:lnTo>
                  <a:lnTo>
                    <a:pt x="12211" y="19969"/>
                  </a:lnTo>
                  <a:lnTo>
                    <a:pt x="11821" y="19969"/>
                  </a:lnTo>
                  <a:lnTo>
                    <a:pt x="11590" y="19657"/>
                  </a:lnTo>
                  <a:lnTo>
                    <a:pt x="11228" y="19657"/>
                  </a:lnTo>
                  <a:lnTo>
                    <a:pt x="10029" y="19034"/>
                  </a:lnTo>
                  <a:lnTo>
                    <a:pt x="9812" y="18380"/>
                  </a:lnTo>
                  <a:lnTo>
                    <a:pt x="8829" y="18380"/>
                  </a:lnTo>
                  <a:lnTo>
                    <a:pt x="8613" y="18692"/>
                  </a:lnTo>
                  <a:lnTo>
                    <a:pt x="7413" y="18692"/>
                  </a:lnTo>
                  <a:lnTo>
                    <a:pt x="7269" y="19034"/>
                  </a:lnTo>
                  <a:lnTo>
                    <a:pt x="6662" y="19034"/>
                  </a:lnTo>
                  <a:lnTo>
                    <a:pt x="6301" y="18193"/>
                  </a:lnTo>
                  <a:lnTo>
                    <a:pt x="5910" y="16604"/>
                  </a:lnTo>
                  <a:lnTo>
                    <a:pt x="5679" y="16106"/>
                  </a:lnTo>
                  <a:lnTo>
                    <a:pt x="5535" y="16106"/>
                  </a:lnTo>
                  <a:lnTo>
                    <a:pt x="4942" y="15639"/>
                  </a:lnTo>
                  <a:lnTo>
                    <a:pt x="4350" y="14829"/>
                  </a:lnTo>
                  <a:lnTo>
                    <a:pt x="3960" y="14829"/>
                  </a:lnTo>
                  <a:lnTo>
                    <a:pt x="3136" y="14517"/>
                  </a:lnTo>
                  <a:lnTo>
                    <a:pt x="2543" y="14019"/>
                  </a:lnTo>
                  <a:lnTo>
                    <a:pt x="2399" y="13209"/>
                  </a:lnTo>
                  <a:lnTo>
                    <a:pt x="2543" y="12897"/>
                  </a:lnTo>
                  <a:lnTo>
                    <a:pt x="2399" y="12243"/>
                  </a:lnTo>
                  <a:lnTo>
                    <a:pt x="2399" y="11433"/>
                  </a:lnTo>
                  <a:lnTo>
                    <a:pt x="2023" y="10312"/>
                  </a:lnTo>
                  <a:lnTo>
                    <a:pt x="1575" y="9346"/>
                  </a:lnTo>
                  <a:lnTo>
                    <a:pt x="1431" y="9502"/>
                  </a:lnTo>
                  <a:lnTo>
                    <a:pt x="1358" y="9034"/>
                  </a:lnTo>
                  <a:lnTo>
                    <a:pt x="1214" y="8847"/>
                  </a:lnTo>
                  <a:lnTo>
                    <a:pt x="983" y="9502"/>
                  </a:lnTo>
                  <a:lnTo>
                    <a:pt x="592" y="8536"/>
                  </a:lnTo>
                  <a:lnTo>
                    <a:pt x="376" y="8224"/>
                  </a:lnTo>
                  <a:lnTo>
                    <a:pt x="231" y="8069"/>
                  </a:lnTo>
                  <a:lnTo>
                    <a:pt x="0" y="7757"/>
                  </a:lnTo>
                  <a:lnTo>
                    <a:pt x="0" y="6916"/>
                  </a:lnTo>
                  <a:lnTo>
                    <a:pt x="159" y="6449"/>
                  </a:lnTo>
                  <a:lnTo>
                    <a:pt x="983" y="5639"/>
                  </a:lnTo>
                  <a:lnTo>
                    <a:pt x="983" y="5140"/>
                  </a:lnTo>
                  <a:lnTo>
                    <a:pt x="1358" y="4330"/>
                  </a:lnTo>
                  <a:lnTo>
                    <a:pt x="1431" y="4019"/>
                  </a:lnTo>
                  <a:lnTo>
                    <a:pt x="1806" y="3551"/>
                  </a:lnTo>
                  <a:lnTo>
                    <a:pt x="2543" y="3364"/>
                  </a:lnTo>
                  <a:lnTo>
                    <a:pt x="2775" y="3863"/>
                  </a:lnTo>
                  <a:lnTo>
                    <a:pt x="3526" y="3551"/>
                  </a:lnTo>
                  <a:lnTo>
                    <a:pt x="3584" y="4330"/>
                  </a:lnTo>
                  <a:lnTo>
                    <a:pt x="4118" y="4642"/>
                  </a:lnTo>
                  <a:lnTo>
                    <a:pt x="4942" y="4642"/>
                  </a:lnTo>
                  <a:lnTo>
                    <a:pt x="6069" y="4330"/>
                  </a:lnTo>
                  <a:lnTo>
                    <a:pt x="5853" y="3551"/>
                  </a:lnTo>
                  <a:lnTo>
                    <a:pt x="5679" y="2741"/>
                  </a:lnTo>
                  <a:lnTo>
                    <a:pt x="5462" y="1464"/>
                  </a:lnTo>
                  <a:lnTo>
                    <a:pt x="5535" y="1277"/>
                  </a:lnTo>
                  <a:lnTo>
                    <a:pt x="5853" y="49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5" name="Freeform 129">
              <a:extLst>
                <a:ext uri="{FF2B5EF4-FFF2-40B4-BE49-F238E27FC236}">
                  <a16:creationId xmlns:a16="http://schemas.microsoft.com/office/drawing/2014/main" id="{357028D6-B350-4286-9689-685EA84F3B63}"/>
                </a:ext>
              </a:extLst>
            </p:cNvPr>
            <p:cNvSpPr>
              <a:spLocks/>
            </p:cNvSpPr>
            <p:nvPr/>
          </p:nvSpPr>
          <p:spPr bwMode="auto">
            <a:xfrm>
              <a:off x="4419" y="2316"/>
              <a:ext cx="147" cy="82"/>
            </a:xfrm>
            <a:custGeom>
              <a:avLst/>
              <a:gdLst>
                <a:gd name="T0" fmla="*/ 15 w 20000"/>
                <a:gd name="T1" fmla="*/ 0 h 20000"/>
                <a:gd name="T2" fmla="*/ 25 w 20000"/>
                <a:gd name="T3" fmla="*/ 4 h 20000"/>
                <a:gd name="T4" fmla="*/ 54 w 20000"/>
                <a:gd name="T5" fmla="*/ 17 h 20000"/>
                <a:gd name="T6" fmla="*/ 60 w 20000"/>
                <a:gd name="T7" fmla="*/ 27 h 20000"/>
                <a:gd name="T8" fmla="*/ 64 w 20000"/>
                <a:gd name="T9" fmla="*/ 25 h 20000"/>
                <a:gd name="T10" fmla="*/ 70 w 20000"/>
                <a:gd name="T11" fmla="*/ 25 h 20000"/>
                <a:gd name="T12" fmla="*/ 74 w 20000"/>
                <a:gd name="T13" fmla="*/ 34 h 20000"/>
                <a:gd name="T14" fmla="*/ 85 w 20000"/>
                <a:gd name="T15" fmla="*/ 38 h 20000"/>
                <a:gd name="T16" fmla="*/ 91 w 20000"/>
                <a:gd name="T17" fmla="*/ 34 h 20000"/>
                <a:gd name="T18" fmla="*/ 91 w 20000"/>
                <a:gd name="T19" fmla="*/ 44 h 20000"/>
                <a:gd name="T20" fmla="*/ 97 w 20000"/>
                <a:gd name="T21" fmla="*/ 44 h 20000"/>
                <a:gd name="T22" fmla="*/ 114 w 20000"/>
                <a:gd name="T23" fmla="*/ 50 h 20000"/>
                <a:gd name="T24" fmla="*/ 118 w 20000"/>
                <a:gd name="T25" fmla="*/ 48 h 20000"/>
                <a:gd name="T26" fmla="*/ 128 w 20000"/>
                <a:gd name="T27" fmla="*/ 50 h 20000"/>
                <a:gd name="T28" fmla="*/ 147 w 20000"/>
                <a:gd name="T29" fmla="*/ 50 h 20000"/>
                <a:gd name="T30" fmla="*/ 145 w 20000"/>
                <a:gd name="T31" fmla="*/ 61 h 20000"/>
                <a:gd name="T32" fmla="*/ 147 w 20000"/>
                <a:gd name="T33" fmla="*/ 82 h 20000"/>
                <a:gd name="T34" fmla="*/ 130 w 20000"/>
                <a:gd name="T35" fmla="*/ 82 h 20000"/>
                <a:gd name="T36" fmla="*/ 130 w 20000"/>
                <a:gd name="T37" fmla="*/ 78 h 20000"/>
                <a:gd name="T38" fmla="*/ 124 w 20000"/>
                <a:gd name="T39" fmla="*/ 78 h 20000"/>
                <a:gd name="T40" fmla="*/ 114 w 20000"/>
                <a:gd name="T41" fmla="*/ 78 h 20000"/>
                <a:gd name="T42" fmla="*/ 112 w 20000"/>
                <a:gd name="T43" fmla="*/ 78 h 20000"/>
                <a:gd name="T44" fmla="*/ 104 w 20000"/>
                <a:gd name="T45" fmla="*/ 71 h 20000"/>
                <a:gd name="T46" fmla="*/ 97 w 20000"/>
                <a:gd name="T47" fmla="*/ 75 h 20000"/>
                <a:gd name="T48" fmla="*/ 87 w 20000"/>
                <a:gd name="T49" fmla="*/ 69 h 20000"/>
                <a:gd name="T50" fmla="*/ 85 w 20000"/>
                <a:gd name="T51" fmla="*/ 65 h 20000"/>
                <a:gd name="T52" fmla="*/ 69 w 20000"/>
                <a:gd name="T53" fmla="*/ 61 h 20000"/>
                <a:gd name="T54" fmla="*/ 47 w 20000"/>
                <a:gd name="T55" fmla="*/ 55 h 20000"/>
                <a:gd name="T56" fmla="*/ 35 w 20000"/>
                <a:gd name="T57" fmla="*/ 50 h 20000"/>
                <a:gd name="T58" fmla="*/ 21 w 20000"/>
                <a:gd name="T59" fmla="*/ 44 h 20000"/>
                <a:gd name="T60" fmla="*/ 8 w 20000"/>
                <a:gd name="T61" fmla="*/ 38 h 20000"/>
                <a:gd name="T62" fmla="*/ 0 w 20000"/>
                <a:gd name="T63" fmla="*/ 32 h 20000"/>
                <a:gd name="T64" fmla="*/ 8 w 20000"/>
                <a:gd name="T65" fmla="*/ 27 h 20000"/>
                <a:gd name="T66" fmla="*/ 4 w 20000"/>
                <a:gd name="T67" fmla="*/ 21 h 20000"/>
                <a:gd name="T68" fmla="*/ 8 w 20000"/>
                <a:gd name="T69" fmla="*/ 15 h 20000"/>
                <a:gd name="T70" fmla="*/ 15 w 20000"/>
                <a:gd name="T71" fmla="*/ 0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2005" y="0"/>
                  </a:moveTo>
                  <a:lnTo>
                    <a:pt x="3360" y="1084"/>
                  </a:lnTo>
                  <a:lnTo>
                    <a:pt x="7317" y="4039"/>
                  </a:lnTo>
                  <a:lnTo>
                    <a:pt x="8130" y="6700"/>
                  </a:lnTo>
                  <a:lnTo>
                    <a:pt x="8726" y="6108"/>
                  </a:lnTo>
                  <a:lnTo>
                    <a:pt x="9539" y="6108"/>
                  </a:lnTo>
                  <a:lnTo>
                    <a:pt x="10136" y="8276"/>
                  </a:lnTo>
                  <a:lnTo>
                    <a:pt x="11545" y="9261"/>
                  </a:lnTo>
                  <a:lnTo>
                    <a:pt x="12412" y="8276"/>
                  </a:lnTo>
                  <a:lnTo>
                    <a:pt x="12412" y="10739"/>
                  </a:lnTo>
                  <a:lnTo>
                    <a:pt x="13225" y="10739"/>
                  </a:lnTo>
                  <a:lnTo>
                    <a:pt x="15447" y="12315"/>
                  </a:lnTo>
                  <a:lnTo>
                    <a:pt x="15989" y="11724"/>
                  </a:lnTo>
                  <a:lnTo>
                    <a:pt x="17398" y="12315"/>
                  </a:lnTo>
                  <a:lnTo>
                    <a:pt x="19946" y="12315"/>
                  </a:lnTo>
                  <a:lnTo>
                    <a:pt x="19675" y="14877"/>
                  </a:lnTo>
                  <a:lnTo>
                    <a:pt x="19946" y="19901"/>
                  </a:lnTo>
                  <a:lnTo>
                    <a:pt x="17724" y="19901"/>
                  </a:lnTo>
                  <a:lnTo>
                    <a:pt x="17724" y="18916"/>
                  </a:lnTo>
                  <a:lnTo>
                    <a:pt x="16856" y="18916"/>
                  </a:lnTo>
                  <a:lnTo>
                    <a:pt x="15447" y="18916"/>
                  </a:lnTo>
                  <a:lnTo>
                    <a:pt x="15176" y="18916"/>
                  </a:lnTo>
                  <a:lnTo>
                    <a:pt x="14092" y="17340"/>
                  </a:lnTo>
                  <a:lnTo>
                    <a:pt x="13225" y="18325"/>
                  </a:lnTo>
                  <a:lnTo>
                    <a:pt x="11870" y="16847"/>
                  </a:lnTo>
                  <a:lnTo>
                    <a:pt x="11545" y="15862"/>
                  </a:lnTo>
                  <a:lnTo>
                    <a:pt x="9322" y="14877"/>
                  </a:lnTo>
                  <a:lnTo>
                    <a:pt x="6450" y="13300"/>
                  </a:lnTo>
                  <a:lnTo>
                    <a:pt x="4770" y="12315"/>
                  </a:lnTo>
                  <a:lnTo>
                    <a:pt x="2818" y="10739"/>
                  </a:lnTo>
                  <a:lnTo>
                    <a:pt x="1138" y="9261"/>
                  </a:lnTo>
                  <a:lnTo>
                    <a:pt x="0" y="7685"/>
                  </a:lnTo>
                  <a:lnTo>
                    <a:pt x="1138" y="6700"/>
                  </a:lnTo>
                  <a:lnTo>
                    <a:pt x="596" y="5123"/>
                  </a:lnTo>
                  <a:lnTo>
                    <a:pt x="1138" y="3645"/>
                  </a:lnTo>
                  <a:lnTo>
                    <a:pt x="2005"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6" name="Freeform 130">
              <a:extLst>
                <a:ext uri="{FF2B5EF4-FFF2-40B4-BE49-F238E27FC236}">
                  <a16:creationId xmlns:a16="http://schemas.microsoft.com/office/drawing/2014/main" id="{D53298E5-F96B-4B73-A3F3-F262B92BA265}"/>
                </a:ext>
              </a:extLst>
            </p:cNvPr>
            <p:cNvSpPr>
              <a:spLocks/>
            </p:cNvSpPr>
            <p:nvPr/>
          </p:nvSpPr>
          <p:spPr bwMode="auto">
            <a:xfrm>
              <a:off x="3945" y="2428"/>
              <a:ext cx="131" cy="160"/>
            </a:xfrm>
            <a:custGeom>
              <a:avLst/>
              <a:gdLst>
                <a:gd name="T0" fmla="*/ 54 w 20000"/>
                <a:gd name="T1" fmla="*/ 50 h 20000"/>
                <a:gd name="T2" fmla="*/ 54 w 20000"/>
                <a:gd name="T3" fmla="*/ 35 h 20000"/>
                <a:gd name="T4" fmla="*/ 56 w 20000"/>
                <a:gd name="T5" fmla="*/ 29 h 20000"/>
                <a:gd name="T6" fmla="*/ 56 w 20000"/>
                <a:gd name="T7" fmla="*/ 23 h 20000"/>
                <a:gd name="T8" fmla="*/ 64 w 20000"/>
                <a:gd name="T9" fmla="*/ 23 h 20000"/>
                <a:gd name="T10" fmla="*/ 66 w 20000"/>
                <a:gd name="T11" fmla="*/ 23 h 20000"/>
                <a:gd name="T12" fmla="*/ 64 w 20000"/>
                <a:gd name="T13" fmla="*/ 16 h 20000"/>
                <a:gd name="T14" fmla="*/ 60 w 20000"/>
                <a:gd name="T15" fmla="*/ 16 h 20000"/>
                <a:gd name="T16" fmla="*/ 56 w 20000"/>
                <a:gd name="T17" fmla="*/ 2 h 20000"/>
                <a:gd name="T18" fmla="*/ 60 w 20000"/>
                <a:gd name="T19" fmla="*/ 0 h 20000"/>
                <a:gd name="T20" fmla="*/ 64 w 20000"/>
                <a:gd name="T21" fmla="*/ 0 h 20000"/>
                <a:gd name="T22" fmla="*/ 77 w 20000"/>
                <a:gd name="T23" fmla="*/ 19 h 20000"/>
                <a:gd name="T24" fmla="*/ 100 w 20000"/>
                <a:gd name="T25" fmla="*/ 27 h 20000"/>
                <a:gd name="T26" fmla="*/ 110 w 20000"/>
                <a:gd name="T27" fmla="*/ 29 h 20000"/>
                <a:gd name="T28" fmla="*/ 124 w 20000"/>
                <a:gd name="T29" fmla="*/ 46 h 20000"/>
                <a:gd name="T30" fmla="*/ 131 w 20000"/>
                <a:gd name="T31" fmla="*/ 50 h 20000"/>
                <a:gd name="T32" fmla="*/ 124 w 20000"/>
                <a:gd name="T33" fmla="*/ 71 h 20000"/>
                <a:gd name="T34" fmla="*/ 110 w 20000"/>
                <a:gd name="T35" fmla="*/ 89 h 20000"/>
                <a:gd name="T36" fmla="*/ 108 w 20000"/>
                <a:gd name="T37" fmla="*/ 89 h 20000"/>
                <a:gd name="T38" fmla="*/ 104 w 20000"/>
                <a:gd name="T39" fmla="*/ 87 h 20000"/>
                <a:gd name="T40" fmla="*/ 100 w 20000"/>
                <a:gd name="T41" fmla="*/ 95 h 20000"/>
                <a:gd name="T42" fmla="*/ 97 w 20000"/>
                <a:gd name="T43" fmla="*/ 106 h 20000"/>
                <a:gd name="T44" fmla="*/ 100 w 20000"/>
                <a:gd name="T45" fmla="*/ 116 h 20000"/>
                <a:gd name="T46" fmla="*/ 83 w 20000"/>
                <a:gd name="T47" fmla="*/ 120 h 20000"/>
                <a:gd name="T48" fmla="*/ 77 w 20000"/>
                <a:gd name="T49" fmla="*/ 126 h 20000"/>
                <a:gd name="T50" fmla="*/ 77 w 20000"/>
                <a:gd name="T51" fmla="*/ 133 h 20000"/>
                <a:gd name="T52" fmla="*/ 73 w 20000"/>
                <a:gd name="T53" fmla="*/ 137 h 20000"/>
                <a:gd name="T54" fmla="*/ 56 w 20000"/>
                <a:gd name="T55" fmla="*/ 139 h 20000"/>
                <a:gd name="T56" fmla="*/ 56 w 20000"/>
                <a:gd name="T57" fmla="*/ 149 h 20000"/>
                <a:gd name="T58" fmla="*/ 54 w 20000"/>
                <a:gd name="T59" fmla="*/ 153 h 20000"/>
                <a:gd name="T60" fmla="*/ 47 w 20000"/>
                <a:gd name="T61" fmla="*/ 153 h 20000"/>
                <a:gd name="T62" fmla="*/ 29 w 20000"/>
                <a:gd name="T63" fmla="*/ 158 h 20000"/>
                <a:gd name="T64" fmla="*/ 20 w 20000"/>
                <a:gd name="T65" fmla="*/ 160 h 20000"/>
                <a:gd name="T66" fmla="*/ 0 w 20000"/>
                <a:gd name="T67" fmla="*/ 116 h 20000"/>
                <a:gd name="T68" fmla="*/ 54 w 20000"/>
                <a:gd name="T69" fmla="*/ 95 h 20000"/>
                <a:gd name="T70" fmla="*/ 60 w 20000"/>
                <a:gd name="T71" fmla="*/ 60 h 20000"/>
                <a:gd name="T72" fmla="*/ 54 w 20000"/>
                <a:gd name="T73" fmla="*/ 50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8196" y="6216"/>
                  </a:moveTo>
                  <a:lnTo>
                    <a:pt x="8196" y="4411"/>
                  </a:lnTo>
                  <a:lnTo>
                    <a:pt x="8563" y="3609"/>
                  </a:lnTo>
                  <a:lnTo>
                    <a:pt x="8563" y="2857"/>
                  </a:lnTo>
                  <a:lnTo>
                    <a:pt x="9847" y="2857"/>
                  </a:lnTo>
                  <a:lnTo>
                    <a:pt x="10092" y="2857"/>
                  </a:lnTo>
                  <a:lnTo>
                    <a:pt x="9847" y="2055"/>
                  </a:lnTo>
                  <a:lnTo>
                    <a:pt x="9174" y="2055"/>
                  </a:lnTo>
                  <a:lnTo>
                    <a:pt x="8563" y="301"/>
                  </a:lnTo>
                  <a:lnTo>
                    <a:pt x="9174" y="0"/>
                  </a:lnTo>
                  <a:lnTo>
                    <a:pt x="9847" y="0"/>
                  </a:lnTo>
                  <a:lnTo>
                    <a:pt x="11682" y="2356"/>
                  </a:lnTo>
                  <a:lnTo>
                    <a:pt x="15229" y="3358"/>
                  </a:lnTo>
                  <a:lnTo>
                    <a:pt x="16820" y="3609"/>
                  </a:lnTo>
                  <a:lnTo>
                    <a:pt x="18960" y="5714"/>
                  </a:lnTo>
                  <a:lnTo>
                    <a:pt x="19939" y="6216"/>
                  </a:lnTo>
                  <a:lnTo>
                    <a:pt x="18960" y="8822"/>
                  </a:lnTo>
                  <a:lnTo>
                    <a:pt x="16820" y="11178"/>
                  </a:lnTo>
                  <a:lnTo>
                    <a:pt x="16453" y="11178"/>
                  </a:lnTo>
                  <a:lnTo>
                    <a:pt x="15841" y="10877"/>
                  </a:lnTo>
                  <a:lnTo>
                    <a:pt x="15229" y="11880"/>
                  </a:lnTo>
                  <a:lnTo>
                    <a:pt x="14862" y="13233"/>
                  </a:lnTo>
                  <a:lnTo>
                    <a:pt x="15229" y="14536"/>
                  </a:lnTo>
                  <a:lnTo>
                    <a:pt x="12599" y="15038"/>
                  </a:lnTo>
                  <a:lnTo>
                    <a:pt x="11682" y="15789"/>
                  </a:lnTo>
                  <a:lnTo>
                    <a:pt x="11682" y="16591"/>
                  </a:lnTo>
                  <a:lnTo>
                    <a:pt x="11070" y="17093"/>
                  </a:lnTo>
                  <a:lnTo>
                    <a:pt x="8563" y="17393"/>
                  </a:lnTo>
                  <a:lnTo>
                    <a:pt x="8563" y="18647"/>
                  </a:lnTo>
                  <a:lnTo>
                    <a:pt x="8196" y="19148"/>
                  </a:lnTo>
                  <a:lnTo>
                    <a:pt x="7217" y="19148"/>
                  </a:lnTo>
                  <a:lnTo>
                    <a:pt x="4465" y="19699"/>
                  </a:lnTo>
                  <a:lnTo>
                    <a:pt x="3119" y="19950"/>
                  </a:lnTo>
                  <a:lnTo>
                    <a:pt x="0" y="14536"/>
                  </a:lnTo>
                  <a:lnTo>
                    <a:pt x="8196" y="11880"/>
                  </a:lnTo>
                  <a:lnTo>
                    <a:pt x="9174" y="7519"/>
                  </a:lnTo>
                  <a:lnTo>
                    <a:pt x="8196" y="621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7" name="Freeform 131">
              <a:extLst>
                <a:ext uri="{FF2B5EF4-FFF2-40B4-BE49-F238E27FC236}">
                  <a16:creationId xmlns:a16="http://schemas.microsoft.com/office/drawing/2014/main" id="{5CC2C487-2239-4AC8-87B7-CEE6AB22E1B2}"/>
                </a:ext>
              </a:extLst>
            </p:cNvPr>
            <p:cNvSpPr>
              <a:spLocks/>
            </p:cNvSpPr>
            <p:nvPr/>
          </p:nvSpPr>
          <p:spPr bwMode="auto">
            <a:xfrm>
              <a:off x="4088" y="2180"/>
              <a:ext cx="276" cy="276"/>
            </a:xfrm>
            <a:custGeom>
              <a:avLst/>
              <a:gdLst>
                <a:gd name="T0" fmla="*/ 226 w 20000"/>
                <a:gd name="T1" fmla="*/ 0 h 20000"/>
                <a:gd name="T2" fmla="*/ 259 w 20000"/>
                <a:gd name="T3" fmla="*/ 20 h 20000"/>
                <a:gd name="T4" fmla="*/ 272 w 20000"/>
                <a:gd name="T5" fmla="*/ 37 h 20000"/>
                <a:gd name="T6" fmla="*/ 242 w 20000"/>
                <a:gd name="T7" fmla="*/ 54 h 20000"/>
                <a:gd name="T8" fmla="*/ 215 w 20000"/>
                <a:gd name="T9" fmla="*/ 50 h 20000"/>
                <a:gd name="T10" fmla="*/ 218 w 20000"/>
                <a:gd name="T11" fmla="*/ 66 h 20000"/>
                <a:gd name="T12" fmla="*/ 226 w 20000"/>
                <a:gd name="T13" fmla="*/ 87 h 20000"/>
                <a:gd name="T14" fmla="*/ 242 w 20000"/>
                <a:gd name="T15" fmla="*/ 97 h 20000"/>
                <a:gd name="T16" fmla="*/ 236 w 20000"/>
                <a:gd name="T17" fmla="*/ 108 h 20000"/>
                <a:gd name="T18" fmla="*/ 236 w 20000"/>
                <a:gd name="T19" fmla="*/ 124 h 20000"/>
                <a:gd name="T20" fmla="*/ 222 w 20000"/>
                <a:gd name="T21" fmla="*/ 143 h 20000"/>
                <a:gd name="T22" fmla="*/ 215 w 20000"/>
                <a:gd name="T23" fmla="*/ 162 h 20000"/>
                <a:gd name="T24" fmla="*/ 199 w 20000"/>
                <a:gd name="T25" fmla="*/ 180 h 20000"/>
                <a:gd name="T26" fmla="*/ 193 w 20000"/>
                <a:gd name="T27" fmla="*/ 187 h 20000"/>
                <a:gd name="T28" fmla="*/ 168 w 20000"/>
                <a:gd name="T29" fmla="*/ 187 h 20000"/>
                <a:gd name="T30" fmla="*/ 162 w 20000"/>
                <a:gd name="T31" fmla="*/ 195 h 20000"/>
                <a:gd name="T32" fmla="*/ 166 w 20000"/>
                <a:gd name="T33" fmla="*/ 214 h 20000"/>
                <a:gd name="T34" fmla="*/ 172 w 20000"/>
                <a:gd name="T35" fmla="*/ 234 h 20000"/>
                <a:gd name="T36" fmla="*/ 182 w 20000"/>
                <a:gd name="T37" fmla="*/ 261 h 20000"/>
                <a:gd name="T38" fmla="*/ 174 w 20000"/>
                <a:gd name="T39" fmla="*/ 261 h 20000"/>
                <a:gd name="T40" fmla="*/ 162 w 20000"/>
                <a:gd name="T41" fmla="*/ 265 h 20000"/>
                <a:gd name="T42" fmla="*/ 145 w 20000"/>
                <a:gd name="T43" fmla="*/ 268 h 20000"/>
                <a:gd name="T44" fmla="*/ 139 w 20000"/>
                <a:gd name="T45" fmla="*/ 272 h 20000"/>
                <a:gd name="T46" fmla="*/ 118 w 20000"/>
                <a:gd name="T47" fmla="*/ 268 h 20000"/>
                <a:gd name="T48" fmla="*/ 112 w 20000"/>
                <a:gd name="T49" fmla="*/ 251 h 20000"/>
                <a:gd name="T50" fmla="*/ 102 w 20000"/>
                <a:gd name="T51" fmla="*/ 240 h 20000"/>
                <a:gd name="T52" fmla="*/ 87 w 20000"/>
                <a:gd name="T53" fmla="*/ 240 h 20000"/>
                <a:gd name="T54" fmla="*/ 68 w 20000"/>
                <a:gd name="T55" fmla="*/ 249 h 20000"/>
                <a:gd name="T56" fmla="*/ 54 w 20000"/>
                <a:gd name="T57" fmla="*/ 240 h 20000"/>
                <a:gd name="T58" fmla="*/ 27 w 20000"/>
                <a:gd name="T59" fmla="*/ 245 h 20000"/>
                <a:gd name="T60" fmla="*/ 16 w 20000"/>
                <a:gd name="T61" fmla="*/ 238 h 20000"/>
                <a:gd name="T62" fmla="*/ 27 w 20000"/>
                <a:gd name="T63" fmla="*/ 224 h 20000"/>
                <a:gd name="T64" fmla="*/ 42 w 20000"/>
                <a:gd name="T65" fmla="*/ 218 h 20000"/>
                <a:gd name="T66" fmla="*/ 44 w 20000"/>
                <a:gd name="T67" fmla="*/ 214 h 20000"/>
                <a:gd name="T68" fmla="*/ 38 w 20000"/>
                <a:gd name="T69" fmla="*/ 205 h 20000"/>
                <a:gd name="T70" fmla="*/ 25 w 20000"/>
                <a:gd name="T71" fmla="*/ 180 h 20000"/>
                <a:gd name="T72" fmla="*/ 0 w 20000"/>
                <a:gd name="T73" fmla="*/ 158 h 20000"/>
                <a:gd name="T74" fmla="*/ 38 w 20000"/>
                <a:gd name="T75" fmla="*/ 164 h 20000"/>
                <a:gd name="T76" fmla="*/ 54 w 20000"/>
                <a:gd name="T77" fmla="*/ 162 h 20000"/>
                <a:gd name="T78" fmla="*/ 92 w 20000"/>
                <a:gd name="T79" fmla="*/ 151 h 20000"/>
                <a:gd name="T80" fmla="*/ 96 w 20000"/>
                <a:gd name="T81" fmla="*/ 127 h 20000"/>
                <a:gd name="T82" fmla="*/ 102 w 20000"/>
                <a:gd name="T83" fmla="*/ 124 h 20000"/>
                <a:gd name="T84" fmla="*/ 114 w 20000"/>
                <a:gd name="T85" fmla="*/ 118 h 20000"/>
                <a:gd name="T86" fmla="*/ 124 w 20000"/>
                <a:gd name="T87" fmla="*/ 118 h 20000"/>
                <a:gd name="T88" fmla="*/ 135 w 20000"/>
                <a:gd name="T89" fmla="*/ 120 h 20000"/>
                <a:gd name="T90" fmla="*/ 139 w 20000"/>
                <a:gd name="T91" fmla="*/ 104 h 20000"/>
                <a:gd name="T92" fmla="*/ 141 w 20000"/>
                <a:gd name="T93" fmla="*/ 87 h 20000"/>
                <a:gd name="T94" fmla="*/ 149 w 20000"/>
                <a:gd name="T95" fmla="*/ 75 h 20000"/>
                <a:gd name="T96" fmla="*/ 151 w 20000"/>
                <a:gd name="T97" fmla="*/ 66 h 20000"/>
                <a:gd name="T98" fmla="*/ 162 w 20000"/>
                <a:gd name="T99" fmla="*/ 56 h 20000"/>
                <a:gd name="T100" fmla="*/ 168 w 20000"/>
                <a:gd name="T101" fmla="*/ 37 h 20000"/>
                <a:gd name="T102" fmla="*/ 168 w 20000"/>
                <a:gd name="T103" fmla="*/ 12 h 20000"/>
                <a:gd name="T104" fmla="*/ 189 w 20000"/>
                <a:gd name="T105" fmla="*/ 4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5594" y="290"/>
                  </a:moveTo>
                  <a:lnTo>
                    <a:pt x="16348" y="0"/>
                  </a:lnTo>
                  <a:lnTo>
                    <a:pt x="18029" y="755"/>
                  </a:lnTo>
                  <a:lnTo>
                    <a:pt x="18783" y="1480"/>
                  </a:lnTo>
                  <a:lnTo>
                    <a:pt x="19971" y="2409"/>
                  </a:lnTo>
                  <a:lnTo>
                    <a:pt x="19681" y="2700"/>
                  </a:lnTo>
                  <a:lnTo>
                    <a:pt x="18783" y="3454"/>
                  </a:lnTo>
                  <a:lnTo>
                    <a:pt x="17565" y="3919"/>
                  </a:lnTo>
                  <a:lnTo>
                    <a:pt x="16812" y="3599"/>
                  </a:lnTo>
                  <a:lnTo>
                    <a:pt x="15594" y="3599"/>
                  </a:lnTo>
                  <a:lnTo>
                    <a:pt x="15159" y="4035"/>
                  </a:lnTo>
                  <a:lnTo>
                    <a:pt x="15768" y="4790"/>
                  </a:lnTo>
                  <a:lnTo>
                    <a:pt x="15768" y="6009"/>
                  </a:lnTo>
                  <a:lnTo>
                    <a:pt x="16348" y="6299"/>
                  </a:lnTo>
                  <a:lnTo>
                    <a:pt x="16522" y="6763"/>
                  </a:lnTo>
                  <a:lnTo>
                    <a:pt x="17565" y="7054"/>
                  </a:lnTo>
                  <a:lnTo>
                    <a:pt x="17565" y="7518"/>
                  </a:lnTo>
                  <a:lnTo>
                    <a:pt x="17130" y="7808"/>
                  </a:lnTo>
                  <a:lnTo>
                    <a:pt x="16522" y="8244"/>
                  </a:lnTo>
                  <a:lnTo>
                    <a:pt x="17130" y="8999"/>
                  </a:lnTo>
                  <a:lnTo>
                    <a:pt x="16522" y="9463"/>
                  </a:lnTo>
                  <a:lnTo>
                    <a:pt x="16058" y="10363"/>
                  </a:lnTo>
                  <a:lnTo>
                    <a:pt x="15594" y="10972"/>
                  </a:lnTo>
                  <a:lnTo>
                    <a:pt x="15594" y="11727"/>
                  </a:lnTo>
                  <a:lnTo>
                    <a:pt x="14406" y="12337"/>
                  </a:lnTo>
                  <a:lnTo>
                    <a:pt x="14406" y="13062"/>
                  </a:lnTo>
                  <a:lnTo>
                    <a:pt x="14116" y="13353"/>
                  </a:lnTo>
                  <a:lnTo>
                    <a:pt x="13971" y="13527"/>
                  </a:lnTo>
                  <a:lnTo>
                    <a:pt x="12464" y="14107"/>
                  </a:lnTo>
                  <a:lnTo>
                    <a:pt x="12145" y="13527"/>
                  </a:lnTo>
                  <a:lnTo>
                    <a:pt x="12029" y="13817"/>
                  </a:lnTo>
                  <a:lnTo>
                    <a:pt x="11710" y="14107"/>
                  </a:lnTo>
                  <a:lnTo>
                    <a:pt x="10957" y="15298"/>
                  </a:lnTo>
                  <a:lnTo>
                    <a:pt x="12029" y="15472"/>
                  </a:lnTo>
                  <a:lnTo>
                    <a:pt x="12029" y="16836"/>
                  </a:lnTo>
                  <a:lnTo>
                    <a:pt x="12464" y="16952"/>
                  </a:lnTo>
                  <a:lnTo>
                    <a:pt x="13217" y="18636"/>
                  </a:lnTo>
                  <a:lnTo>
                    <a:pt x="13217" y="18926"/>
                  </a:lnTo>
                  <a:lnTo>
                    <a:pt x="12928" y="19216"/>
                  </a:lnTo>
                  <a:lnTo>
                    <a:pt x="12609" y="18926"/>
                  </a:lnTo>
                  <a:lnTo>
                    <a:pt x="12145" y="19216"/>
                  </a:lnTo>
                  <a:lnTo>
                    <a:pt x="11710" y="19216"/>
                  </a:lnTo>
                  <a:lnTo>
                    <a:pt x="10493" y="19216"/>
                  </a:lnTo>
                  <a:lnTo>
                    <a:pt x="10493" y="19390"/>
                  </a:lnTo>
                  <a:lnTo>
                    <a:pt x="10058" y="19390"/>
                  </a:lnTo>
                  <a:lnTo>
                    <a:pt x="10058" y="19681"/>
                  </a:lnTo>
                  <a:lnTo>
                    <a:pt x="9768" y="19971"/>
                  </a:lnTo>
                  <a:lnTo>
                    <a:pt x="8551" y="19390"/>
                  </a:lnTo>
                  <a:lnTo>
                    <a:pt x="8261" y="18636"/>
                  </a:lnTo>
                  <a:lnTo>
                    <a:pt x="8116" y="18200"/>
                  </a:lnTo>
                  <a:lnTo>
                    <a:pt x="7507" y="18200"/>
                  </a:lnTo>
                  <a:lnTo>
                    <a:pt x="7362" y="17417"/>
                  </a:lnTo>
                  <a:lnTo>
                    <a:pt x="6928" y="17271"/>
                  </a:lnTo>
                  <a:lnTo>
                    <a:pt x="6290" y="17417"/>
                  </a:lnTo>
                  <a:lnTo>
                    <a:pt x="4957" y="17736"/>
                  </a:lnTo>
                  <a:lnTo>
                    <a:pt x="4957" y="18026"/>
                  </a:lnTo>
                  <a:lnTo>
                    <a:pt x="4348" y="17736"/>
                  </a:lnTo>
                  <a:lnTo>
                    <a:pt x="3913" y="17417"/>
                  </a:lnTo>
                  <a:lnTo>
                    <a:pt x="3014" y="17736"/>
                  </a:lnTo>
                  <a:lnTo>
                    <a:pt x="1942" y="17736"/>
                  </a:lnTo>
                  <a:lnTo>
                    <a:pt x="1188" y="18026"/>
                  </a:lnTo>
                  <a:lnTo>
                    <a:pt x="1188" y="17271"/>
                  </a:lnTo>
                  <a:lnTo>
                    <a:pt x="1507" y="16226"/>
                  </a:lnTo>
                  <a:lnTo>
                    <a:pt x="1942" y="16226"/>
                  </a:lnTo>
                  <a:lnTo>
                    <a:pt x="2551" y="15762"/>
                  </a:lnTo>
                  <a:lnTo>
                    <a:pt x="3014" y="15762"/>
                  </a:lnTo>
                  <a:lnTo>
                    <a:pt x="3014" y="15472"/>
                  </a:lnTo>
                  <a:lnTo>
                    <a:pt x="3159" y="15472"/>
                  </a:lnTo>
                  <a:lnTo>
                    <a:pt x="3159" y="14862"/>
                  </a:lnTo>
                  <a:lnTo>
                    <a:pt x="2725" y="14862"/>
                  </a:lnTo>
                  <a:lnTo>
                    <a:pt x="2551" y="13817"/>
                  </a:lnTo>
                  <a:lnTo>
                    <a:pt x="1797" y="13062"/>
                  </a:lnTo>
                  <a:lnTo>
                    <a:pt x="1072" y="12917"/>
                  </a:lnTo>
                  <a:lnTo>
                    <a:pt x="0" y="11437"/>
                  </a:lnTo>
                  <a:lnTo>
                    <a:pt x="1797" y="11872"/>
                  </a:lnTo>
                  <a:lnTo>
                    <a:pt x="2725" y="11872"/>
                  </a:lnTo>
                  <a:lnTo>
                    <a:pt x="3449" y="11872"/>
                  </a:lnTo>
                  <a:lnTo>
                    <a:pt x="3913" y="11727"/>
                  </a:lnTo>
                  <a:lnTo>
                    <a:pt x="5101" y="11437"/>
                  </a:lnTo>
                  <a:lnTo>
                    <a:pt x="6638" y="10972"/>
                  </a:lnTo>
                  <a:lnTo>
                    <a:pt x="6638" y="9463"/>
                  </a:lnTo>
                  <a:lnTo>
                    <a:pt x="6928" y="9173"/>
                  </a:lnTo>
                  <a:lnTo>
                    <a:pt x="7043" y="8999"/>
                  </a:lnTo>
                  <a:lnTo>
                    <a:pt x="7362" y="8999"/>
                  </a:lnTo>
                  <a:lnTo>
                    <a:pt x="8116" y="8999"/>
                  </a:lnTo>
                  <a:lnTo>
                    <a:pt x="8261" y="8563"/>
                  </a:lnTo>
                  <a:lnTo>
                    <a:pt x="8551" y="8244"/>
                  </a:lnTo>
                  <a:lnTo>
                    <a:pt x="9014" y="8563"/>
                  </a:lnTo>
                  <a:lnTo>
                    <a:pt x="9304" y="8563"/>
                  </a:lnTo>
                  <a:lnTo>
                    <a:pt x="9768" y="8708"/>
                  </a:lnTo>
                  <a:lnTo>
                    <a:pt x="10203" y="8244"/>
                  </a:lnTo>
                  <a:lnTo>
                    <a:pt x="10058" y="7518"/>
                  </a:lnTo>
                  <a:lnTo>
                    <a:pt x="10203" y="7054"/>
                  </a:lnTo>
                  <a:lnTo>
                    <a:pt x="10203" y="6299"/>
                  </a:lnTo>
                  <a:lnTo>
                    <a:pt x="10957" y="5864"/>
                  </a:lnTo>
                  <a:lnTo>
                    <a:pt x="10812" y="5399"/>
                  </a:lnTo>
                  <a:lnTo>
                    <a:pt x="10493" y="4790"/>
                  </a:lnTo>
                  <a:lnTo>
                    <a:pt x="10957" y="4790"/>
                  </a:lnTo>
                  <a:lnTo>
                    <a:pt x="12029" y="4790"/>
                  </a:lnTo>
                  <a:lnTo>
                    <a:pt x="11710" y="4035"/>
                  </a:lnTo>
                  <a:lnTo>
                    <a:pt x="12029" y="3599"/>
                  </a:lnTo>
                  <a:lnTo>
                    <a:pt x="12145" y="2700"/>
                  </a:lnTo>
                  <a:lnTo>
                    <a:pt x="12029" y="1480"/>
                  </a:lnTo>
                  <a:lnTo>
                    <a:pt x="12145" y="900"/>
                  </a:lnTo>
                  <a:lnTo>
                    <a:pt x="12928" y="464"/>
                  </a:lnTo>
                  <a:lnTo>
                    <a:pt x="13681" y="290"/>
                  </a:lnTo>
                  <a:lnTo>
                    <a:pt x="15594" y="29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8" name="Freeform 132">
              <a:extLst>
                <a:ext uri="{FF2B5EF4-FFF2-40B4-BE49-F238E27FC236}">
                  <a16:creationId xmlns:a16="http://schemas.microsoft.com/office/drawing/2014/main" id="{17334AEC-A52D-4AD1-910C-BE422754774C}"/>
                </a:ext>
              </a:extLst>
            </p:cNvPr>
            <p:cNvSpPr>
              <a:spLocks/>
            </p:cNvSpPr>
            <p:nvPr/>
          </p:nvSpPr>
          <p:spPr bwMode="auto">
            <a:xfrm>
              <a:off x="5146" y="2550"/>
              <a:ext cx="83" cy="118"/>
            </a:xfrm>
            <a:custGeom>
              <a:avLst/>
              <a:gdLst>
                <a:gd name="T0" fmla="*/ 83 w 20000"/>
                <a:gd name="T1" fmla="*/ 118 h 20000"/>
                <a:gd name="T2" fmla="*/ 80 w 20000"/>
                <a:gd name="T3" fmla="*/ 112 h 20000"/>
                <a:gd name="T4" fmla="*/ 74 w 20000"/>
                <a:gd name="T5" fmla="*/ 107 h 20000"/>
                <a:gd name="T6" fmla="*/ 70 w 20000"/>
                <a:gd name="T7" fmla="*/ 103 h 20000"/>
                <a:gd name="T8" fmla="*/ 64 w 20000"/>
                <a:gd name="T9" fmla="*/ 97 h 20000"/>
                <a:gd name="T10" fmla="*/ 60 w 20000"/>
                <a:gd name="T11" fmla="*/ 95 h 20000"/>
                <a:gd name="T12" fmla="*/ 58 w 20000"/>
                <a:gd name="T13" fmla="*/ 87 h 20000"/>
                <a:gd name="T14" fmla="*/ 54 w 20000"/>
                <a:gd name="T15" fmla="*/ 91 h 20000"/>
                <a:gd name="T16" fmla="*/ 60 w 20000"/>
                <a:gd name="T17" fmla="*/ 103 h 20000"/>
                <a:gd name="T18" fmla="*/ 58 w 20000"/>
                <a:gd name="T19" fmla="*/ 103 h 20000"/>
                <a:gd name="T20" fmla="*/ 50 w 20000"/>
                <a:gd name="T21" fmla="*/ 95 h 20000"/>
                <a:gd name="T22" fmla="*/ 37 w 20000"/>
                <a:gd name="T23" fmla="*/ 91 h 20000"/>
                <a:gd name="T24" fmla="*/ 33 w 20000"/>
                <a:gd name="T25" fmla="*/ 95 h 20000"/>
                <a:gd name="T26" fmla="*/ 31 w 20000"/>
                <a:gd name="T27" fmla="*/ 95 h 20000"/>
                <a:gd name="T28" fmla="*/ 27 w 20000"/>
                <a:gd name="T29" fmla="*/ 91 h 20000"/>
                <a:gd name="T30" fmla="*/ 21 w 20000"/>
                <a:gd name="T31" fmla="*/ 87 h 20000"/>
                <a:gd name="T32" fmla="*/ 23 w 20000"/>
                <a:gd name="T33" fmla="*/ 80 h 20000"/>
                <a:gd name="T34" fmla="*/ 23 w 20000"/>
                <a:gd name="T35" fmla="*/ 74 h 20000"/>
                <a:gd name="T36" fmla="*/ 21 w 20000"/>
                <a:gd name="T37" fmla="*/ 74 h 20000"/>
                <a:gd name="T38" fmla="*/ 16 w 20000"/>
                <a:gd name="T39" fmla="*/ 80 h 20000"/>
                <a:gd name="T40" fmla="*/ 15 w 20000"/>
                <a:gd name="T41" fmla="*/ 78 h 20000"/>
                <a:gd name="T42" fmla="*/ 6 w 20000"/>
                <a:gd name="T43" fmla="*/ 58 h 20000"/>
                <a:gd name="T44" fmla="*/ 0 w 20000"/>
                <a:gd name="T45" fmla="*/ 43 h 20000"/>
                <a:gd name="T46" fmla="*/ 6 w 20000"/>
                <a:gd name="T47" fmla="*/ 48 h 20000"/>
                <a:gd name="T48" fmla="*/ 10 w 20000"/>
                <a:gd name="T49" fmla="*/ 52 h 20000"/>
                <a:gd name="T50" fmla="*/ 15 w 20000"/>
                <a:gd name="T51" fmla="*/ 48 h 20000"/>
                <a:gd name="T52" fmla="*/ 10 w 20000"/>
                <a:gd name="T53" fmla="*/ 35 h 20000"/>
                <a:gd name="T54" fmla="*/ 10 w 20000"/>
                <a:gd name="T55" fmla="*/ 20 h 20000"/>
                <a:gd name="T56" fmla="*/ 15 w 20000"/>
                <a:gd name="T57" fmla="*/ 0 h 20000"/>
                <a:gd name="T58" fmla="*/ 21 w 20000"/>
                <a:gd name="T59" fmla="*/ 0 h 20000"/>
                <a:gd name="T60" fmla="*/ 33 w 20000"/>
                <a:gd name="T61" fmla="*/ 4 h 20000"/>
                <a:gd name="T62" fmla="*/ 37 w 20000"/>
                <a:gd name="T63" fmla="*/ 0 h 20000"/>
                <a:gd name="T64" fmla="*/ 39 w 20000"/>
                <a:gd name="T65" fmla="*/ 4 h 20000"/>
                <a:gd name="T66" fmla="*/ 39 w 20000"/>
                <a:gd name="T67" fmla="*/ 10 h 20000"/>
                <a:gd name="T68" fmla="*/ 39 w 20000"/>
                <a:gd name="T69" fmla="*/ 20 h 20000"/>
                <a:gd name="T70" fmla="*/ 47 w 20000"/>
                <a:gd name="T71" fmla="*/ 27 h 20000"/>
                <a:gd name="T72" fmla="*/ 47 w 20000"/>
                <a:gd name="T73" fmla="*/ 35 h 20000"/>
                <a:gd name="T74" fmla="*/ 43 w 20000"/>
                <a:gd name="T75" fmla="*/ 48 h 20000"/>
                <a:gd name="T76" fmla="*/ 33 w 20000"/>
                <a:gd name="T77" fmla="*/ 52 h 20000"/>
                <a:gd name="T78" fmla="*/ 31 w 20000"/>
                <a:gd name="T79" fmla="*/ 60 h 20000"/>
                <a:gd name="T80" fmla="*/ 37 w 20000"/>
                <a:gd name="T81" fmla="*/ 70 h 20000"/>
                <a:gd name="T82" fmla="*/ 37 w 20000"/>
                <a:gd name="T83" fmla="*/ 74 h 20000"/>
                <a:gd name="T84" fmla="*/ 37 w 20000"/>
                <a:gd name="T85" fmla="*/ 80 h 20000"/>
                <a:gd name="T86" fmla="*/ 47 w 20000"/>
                <a:gd name="T87" fmla="*/ 87 h 20000"/>
                <a:gd name="T88" fmla="*/ 50 w 20000"/>
                <a:gd name="T89" fmla="*/ 85 h 20000"/>
                <a:gd name="T90" fmla="*/ 50 w 20000"/>
                <a:gd name="T91" fmla="*/ 80 h 20000"/>
                <a:gd name="T92" fmla="*/ 60 w 20000"/>
                <a:gd name="T93" fmla="*/ 80 h 20000"/>
                <a:gd name="T94" fmla="*/ 64 w 20000"/>
                <a:gd name="T95" fmla="*/ 91 h 20000"/>
                <a:gd name="T96" fmla="*/ 66 w 20000"/>
                <a:gd name="T97" fmla="*/ 91 h 20000"/>
                <a:gd name="T98" fmla="*/ 66 w 20000"/>
                <a:gd name="T99" fmla="*/ 87 h 20000"/>
                <a:gd name="T100" fmla="*/ 80 w 20000"/>
                <a:gd name="T101" fmla="*/ 91 h 20000"/>
                <a:gd name="T102" fmla="*/ 74 w 20000"/>
                <a:gd name="T103" fmla="*/ 95 h 20000"/>
                <a:gd name="T104" fmla="*/ 76 w 20000"/>
                <a:gd name="T105" fmla="*/ 101 h 20000"/>
                <a:gd name="T106" fmla="*/ 83 w 20000"/>
                <a:gd name="T107" fmla="*/ 103 h 20000"/>
                <a:gd name="T108" fmla="*/ 83 w 20000"/>
                <a:gd name="T109" fmla="*/ 118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19904" y="19932"/>
                  </a:moveTo>
                  <a:lnTo>
                    <a:pt x="19327" y="18915"/>
                  </a:lnTo>
                  <a:lnTo>
                    <a:pt x="17885" y="18169"/>
                  </a:lnTo>
                  <a:lnTo>
                    <a:pt x="16923" y="17492"/>
                  </a:lnTo>
                  <a:lnTo>
                    <a:pt x="15385" y="16475"/>
                  </a:lnTo>
                  <a:lnTo>
                    <a:pt x="14423" y="16068"/>
                  </a:lnTo>
                  <a:lnTo>
                    <a:pt x="13942" y="14712"/>
                  </a:lnTo>
                  <a:lnTo>
                    <a:pt x="12981" y="15390"/>
                  </a:lnTo>
                  <a:lnTo>
                    <a:pt x="14423" y="17492"/>
                  </a:lnTo>
                  <a:lnTo>
                    <a:pt x="13942" y="17492"/>
                  </a:lnTo>
                  <a:lnTo>
                    <a:pt x="12019" y="16068"/>
                  </a:lnTo>
                  <a:lnTo>
                    <a:pt x="8942" y="15390"/>
                  </a:lnTo>
                  <a:lnTo>
                    <a:pt x="7885" y="16068"/>
                  </a:lnTo>
                  <a:lnTo>
                    <a:pt x="7500" y="16068"/>
                  </a:lnTo>
                  <a:lnTo>
                    <a:pt x="6442" y="15390"/>
                  </a:lnTo>
                  <a:lnTo>
                    <a:pt x="5000" y="14712"/>
                  </a:lnTo>
                  <a:lnTo>
                    <a:pt x="5481" y="13627"/>
                  </a:lnTo>
                  <a:lnTo>
                    <a:pt x="5481" y="12610"/>
                  </a:lnTo>
                  <a:lnTo>
                    <a:pt x="5000" y="12610"/>
                  </a:lnTo>
                  <a:lnTo>
                    <a:pt x="3942" y="13627"/>
                  </a:lnTo>
                  <a:lnTo>
                    <a:pt x="3558" y="13288"/>
                  </a:lnTo>
                  <a:lnTo>
                    <a:pt x="1538" y="9831"/>
                  </a:lnTo>
                  <a:lnTo>
                    <a:pt x="0" y="7322"/>
                  </a:lnTo>
                  <a:lnTo>
                    <a:pt x="1538" y="8068"/>
                  </a:lnTo>
                  <a:lnTo>
                    <a:pt x="2500" y="8746"/>
                  </a:lnTo>
                  <a:lnTo>
                    <a:pt x="3558" y="8068"/>
                  </a:lnTo>
                  <a:lnTo>
                    <a:pt x="2500" y="5966"/>
                  </a:lnTo>
                  <a:lnTo>
                    <a:pt x="2500" y="3458"/>
                  </a:lnTo>
                  <a:lnTo>
                    <a:pt x="3558" y="0"/>
                  </a:lnTo>
                  <a:lnTo>
                    <a:pt x="5000" y="0"/>
                  </a:lnTo>
                  <a:lnTo>
                    <a:pt x="7885" y="678"/>
                  </a:lnTo>
                  <a:lnTo>
                    <a:pt x="8942" y="0"/>
                  </a:lnTo>
                  <a:lnTo>
                    <a:pt x="9423" y="678"/>
                  </a:lnTo>
                  <a:lnTo>
                    <a:pt x="9423" y="1763"/>
                  </a:lnTo>
                  <a:lnTo>
                    <a:pt x="9423" y="3458"/>
                  </a:lnTo>
                  <a:lnTo>
                    <a:pt x="11442" y="4542"/>
                  </a:lnTo>
                  <a:lnTo>
                    <a:pt x="11442" y="5966"/>
                  </a:lnTo>
                  <a:lnTo>
                    <a:pt x="10481" y="8068"/>
                  </a:lnTo>
                  <a:lnTo>
                    <a:pt x="7885" y="8746"/>
                  </a:lnTo>
                  <a:lnTo>
                    <a:pt x="7500" y="10102"/>
                  </a:lnTo>
                  <a:lnTo>
                    <a:pt x="8942" y="11932"/>
                  </a:lnTo>
                  <a:lnTo>
                    <a:pt x="8942" y="12610"/>
                  </a:lnTo>
                  <a:lnTo>
                    <a:pt x="8942" y="13627"/>
                  </a:lnTo>
                  <a:lnTo>
                    <a:pt x="11442" y="14712"/>
                  </a:lnTo>
                  <a:lnTo>
                    <a:pt x="12019" y="14373"/>
                  </a:lnTo>
                  <a:lnTo>
                    <a:pt x="12019" y="13627"/>
                  </a:lnTo>
                  <a:lnTo>
                    <a:pt x="14423" y="13627"/>
                  </a:lnTo>
                  <a:lnTo>
                    <a:pt x="15385" y="15390"/>
                  </a:lnTo>
                  <a:lnTo>
                    <a:pt x="15962" y="15390"/>
                  </a:lnTo>
                  <a:lnTo>
                    <a:pt x="15962" y="14712"/>
                  </a:lnTo>
                  <a:lnTo>
                    <a:pt x="19327" y="15390"/>
                  </a:lnTo>
                  <a:lnTo>
                    <a:pt x="17885" y="16068"/>
                  </a:lnTo>
                  <a:lnTo>
                    <a:pt x="18365" y="17153"/>
                  </a:lnTo>
                  <a:lnTo>
                    <a:pt x="19904" y="17492"/>
                  </a:lnTo>
                  <a:lnTo>
                    <a:pt x="19904" y="1993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19" name="Freeform 133">
              <a:extLst>
                <a:ext uri="{FF2B5EF4-FFF2-40B4-BE49-F238E27FC236}">
                  <a16:creationId xmlns:a16="http://schemas.microsoft.com/office/drawing/2014/main" id="{FAB93FDD-9CB4-44E5-B78E-FE01E93849BB}"/>
                </a:ext>
              </a:extLst>
            </p:cNvPr>
            <p:cNvSpPr>
              <a:spLocks/>
            </p:cNvSpPr>
            <p:nvPr/>
          </p:nvSpPr>
          <p:spPr bwMode="auto">
            <a:xfrm>
              <a:off x="5200" y="2718"/>
              <a:ext cx="81" cy="81"/>
            </a:xfrm>
            <a:custGeom>
              <a:avLst/>
              <a:gdLst>
                <a:gd name="T0" fmla="*/ 60 w 20000"/>
                <a:gd name="T1" fmla="*/ 81 h 20000"/>
                <a:gd name="T2" fmla="*/ 55 w 20000"/>
                <a:gd name="T3" fmla="*/ 77 h 20000"/>
                <a:gd name="T4" fmla="*/ 55 w 20000"/>
                <a:gd name="T5" fmla="*/ 74 h 20000"/>
                <a:gd name="T6" fmla="*/ 55 w 20000"/>
                <a:gd name="T7" fmla="*/ 70 h 20000"/>
                <a:gd name="T8" fmla="*/ 54 w 20000"/>
                <a:gd name="T9" fmla="*/ 74 h 20000"/>
                <a:gd name="T10" fmla="*/ 39 w 20000"/>
                <a:gd name="T11" fmla="*/ 70 h 20000"/>
                <a:gd name="T12" fmla="*/ 33 w 20000"/>
                <a:gd name="T13" fmla="*/ 54 h 20000"/>
                <a:gd name="T14" fmla="*/ 37 w 20000"/>
                <a:gd name="T15" fmla="*/ 47 h 20000"/>
                <a:gd name="T16" fmla="*/ 33 w 20000"/>
                <a:gd name="T17" fmla="*/ 41 h 20000"/>
                <a:gd name="T18" fmla="*/ 23 w 20000"/>
                <a:gd name="T19" fmla="*/ 37 h 20000"/>
                <a:gd name="T20" fmla="*/ 27 w 20000"/>
                <a:gd name="T21" fmla="*/ 47 h 20000"/>
                <a:gd name="T22" fmla="*/ 20 w 20000"/>
                <a:gd name="T23" fmla="*/ 43 h 20000"/>
                <a:gd name="T24" fmla="*/ 16 w 20000"/>
                <a:gd name="T25" fmla="*/ 41 h 20000"/>
                <a:gd name="T26" fmla="*/ 16 w 20000"/>
                <a:gd name="T27" fmla="*/ 43 h 20000"/>
                <a:gd name="T28" fmla="*/ 12 w 20000"/>
                <a:gd name="T29" fmla="*/ 43 h 20000"/>
                <a:gd name="T30" fmla="*/ 10 w 20000"/>
                <a:gd name="T31" fmla="*/ 37 h 20000"/>
                <a:gd name="T32" fmla="*/ 4 w 20000"/>
                <a:gd name="T33" fmla="*/ 43 h 20000"/>
                <a:gd name="T34" fmla="*/ 0 w 20000"/>
                <a:gd name="T35" fmla="*/ 54 h 20000"/>
                <a:gd name="T36" fmla="*/ 0 w 20000"/>
                <a:gd name="T37" fmla="*/ 47 h 20000"/>
                <a:gd name="T38" fmla="*/ 0 w 20000"/>
                <a:gd name="T39" fmla="*/ 33 h 20000"/>
                <a:gd name="T40" fmla="*/ 12 w 20000"/>
                <a:gd name="T41" fmla="*/ 31 h 20000"/>
                <a:gd name="T42" fmla="*/ 16 w 20000"/>
                <a:gd name="T43" fmla="*/ 23 h 20000"/>
                <a:gd name="T44" fmla="*/ 27 w 20000"/>
                <a:gd name="T45" fmla="*/ 20 h 20000"/>
                <a:gd name="T46" fmla="*/ 29 w 20000"/>
                <a:gd name="T47" fmla="*/ 27 h 20000"/>
                <a:gd name="T48" fmla="*/ 27 w 20000"/>
                <a:gd name="T49" fmla="*/ 31 h 20000"/>
                <a:gd name="T50" fmla="*/ 27 w 20000"/>
                <a:gd name="T51" fmla="*/ 33 h 20000"/>
                <a:gd name="T52" fmla="*/ 37 w 20000"/>
                <a:gd name="T53" fmla="*/ 27 h 20000"/>
                <a:gd name="T54" fmla="*/ 39 w 20000"/>
                <a:gd name="T55" fmla="*/ 20 h 20000"/>
                <a:gd name="T56" fmla="*/ 47 w 20000"/>
                <a:gd name="T57" fmla="*/ 23 h 20000"/>
                <a:gd name="T58" fmla="*/ 47 w 20000"/>
                <a:gd name="T59" fmla="*/ 14 h 20000"/>
                <a:gd name="T60" fmla="*/ 49 w 20000"/>
                <a:gd name="T61" fmla="*/ 16 h 20000"/>
                <a:gd name="T62" fmla="*/ 54 w 20000"/>
                <a:gd name="T63" fmla="*/ 14 h 20000"/>
                <a:gd name="T64" fmla="*/ 60 w 20000"/>
                <a:gd name="T65" fmla="*/ 14 h 20000"/>
                <a:gd name="T66" fmla="*/ 55 w 20000"/>
                <a:gd name="T67" fmla="*/ 0 h 20000"/>
                <a:gd name="T68" fmla="*/ 66 w 20000"/>
                <a:gd name="T69" fmla="*/ 6 h 20000"/>
                <a:gd name="T70" fmla="*/ 72 w 20000"/>
                <a:gd name="T71" fmla="*/ 10 h 20000"/>
                <a:gd name="T72" fmla="*/ 72 w 20000"/>
                <a:gd name="T73" fmla="*/ 20 h 20000"/>
                <a:gd name="T74" fmla="*/ 70 w 20000"/>
                <a:gd name="T75" fmla="*/ 23 h 20000"/>
                <a:gd name="T76" fmla="*/ 77 w 20000"/>
                <a:gd name="T77" fmla="*/ 23 h 20000"/>
                <a:gd name="T78" fmla="*/ 77 w 20000"/>
                <a:gd name="T79" fmla="*/ 37 h 20000"/>
                <a:gd name="T80" fmla="*/ 81 w 20000"/>
                <a:gd name="T81" fmla="*/ 47 h 20000"/>
                <a:gd name="T82" fmla="*/ 72 w 20000"/>
                <a:gd name="T83" fmla="*/ 49 h 20000"/>
                <a:gd name="T84" fmla="*/ 77 w 20000"/>
                <a:gd name="T85" fmla="*/ 64 h 20000"/>
                <a:gd name="T86" fmla="*/ 72 w 20000"/>
                <a:gd name="T87" fmla="*/ 64 h 20000"/>
                <a:gd name="T88" fmla="*/ 66 w 20000"/>
                <a:gd name="T89" fmla="*/ 47 h 20000"/>
                <a:gd name="T90" fmla="*/ 55 w 20000"/>
                <a:gd name="T91" fmla="*/ 58 h 20000"/>
                <a:gd name="T92" fmla="*/ 64 w 20000"/>
                <a:gd name="T93" fmla="*/ 66 h 20000"/>
                <a:gd name="T94" fmla="*/ 60 w 20000"/>
                <a:gd name="T95" fmla="*/ 81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4877" y="19901"/>
                  </a:moveTo>
                  <a:lnTo>
                    <a:pt x="13695" y="18916"/>
                  </a:lnTo>
                  <a:lnTo>
                    <a:pt x="13695" y="18325"/>
                  </a:lnTo>
                  <a:lnTo>
                    <a:pt x="13695" y="17340"/>
                  </a:lnTo>
                  <a:lnTo>
                    <a:pt x="13300" y="18325"/>
                  </a:lnTo>
                  <a:lnTo>
                    <a:pt x="9655" y="17340"/>
                  </a:lnTo>
                  <a:lnTo>
                    <a:pt x="8177" y="13300"/>
                  </a:lnTo>
                  <a:lnTo>
                    <a:pt x="9163" y="11724"/>
                  </a:lnTo>
                  <a:lnTo>
                    <a:pt x="8177" y="10246"/>
                  </a:lnTo>
                  <a:lnTo>
                    <a:pt x="5616" y="9163"/>
                  </a:lnTo>
                  <a:lnTo>
                    <a:pt x="6601" y="11724"/>
                  </a:lnTo>
                  <a:lnTo>
                    <a:pt x="5025" y="10640"/>
                  </a:lnTo>
                  <a:lnTo>
                    <a:pt x="4039" y="10246"/>
                  </a:lnTo>
                  <a:lnTo>
                    <a:pt x="4039" y="10640"/>
                  </a:lnTo>
                  <a:lnTo>
                    <a:pt x="3054" y="10640"/>
                  </a:lnTo>
                  <a:lnTo>
                    <a:pt x="2562" y="9163"/>
                  </a:lnTo>
                  <a:lnTo>
                    <a:pt x="985" y="10640"/>
                  </a:lnTo>
                  <a:lnTo>
                    <a:pt x="0" y="13300"/>
                  </a:lnTo>
                  <a:lnTo>
                    <a:pt x="0" y="11724"/>
                  </a:lnTo>
                  <a:lnTo>
                    <a:pt x="0" y="8177"/>
                  </a:lnTo>
                  <a:lnTo>
                    <a:pt x="3054" y="7586"/>
                  </a:lnTo>
                  <a:lnTo>
                    <a:pt x="4039" y="5616"/>
                  </a:lnTo>
                  <a:lnTo>
                    <a:pt x="6601" y="5025"/>
                  </a:lnTo>
                  <a:lnTo>
                    <a:pt x="7192" y="6601"/>
                  </a:lnTo>
                  <a:lnTo>
                    <a:pt x="6601" y="7586"/>
                  </a:lnTo>
                  <a:lnTo>
                    <a:pt x="6601" y="8177"/>
                  </a:lnTo>
                  <a:lnTo>
                    <a:pt x="9163" y="6601"/>
                  </a:lnTo>
                  <a:lnTo>
                    <a:pt x="9655" y="5025"/>
                  </a:lnTo>
                  <a:lnTo>
                    <a:pt x="11724" y="5616"/>
                  </a:lnTo>
                  <a:lnTo>
                    <a:pt x="11724" y="3547"/>
                  </a:lnTo>
                  <a:lnTo>
                    <a:pt x="12217" y="4039"/>
                  </a:lnTo>
                  <a:lnTo>
                    <a:pt x="13300" y="3547"/>
                  </a:lnTo>
                  <a:lnTo>
                    <a:pt x="14877" y="3547"/>
                  </a:lnTo>
                  <a:lnTo>
                    <a:pt x="13695" y="0"/>
                  </a:lnTo>
                  <a:lnTo>
                    <a:pt x="16355" y="1576"/>
                  </a:lnTo>
                  <a:lnTo>
                    <a:pt x="17833" y="2562"/>
                  </a:lnTo>
                  <a:lnTo>
                    <a:pt x="17833" y="5025"/>
                  </a:lnTo>
                  <a:lnTo>
                    <a:pt x="17340" y="5616"/>
                  </a:lnTo>
                  <a:lnTo>
                    <a:pt x="18916" y="5616"/>
                  </a:lnTo>
                  <a:lnTo>
                    <a:pt x="18916" y="9163"/>
                  </a:lnTo>
                  <a:lnTo>
                    <a:pt x="19901" y="11724"/>
                  </a:lnTo>
                  <a:lnTo>
                    <a:pt x="17833" y="12217"/>
                  </a:lnTo>
                  <a:lnTo>
                    <a:pt x="18916" y="15862"/>
                  </a:lnTo>
                  <a:lnTo>
                    <a:pt x="17833" y="15862"/>
                  </a:lnTo>
                  <a:lnTo>
                    <a:pt x="16355" y="11724"/>
                  </a:lnTo>
                  <a:lnTo>
                    <a:pt x="13695" y="14286"/>
                  </a:lnTo>
                  <a:lnTo>
                    <a:pt x="15862" y="16256"/>
                  </a:lnTo>
                  <a:lnTo>
                    <a:pt x="14877" y="1990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0" name="Freeform 134">
              <a:extLst>
                <a:ext uri="{FF2B5EF4-FFF2-40B4-BE49-F238E27FC236}">
                  <a16:creationId xmlns:a16="http://schemas.microsoft.com/office/drawing/2014/main" id="{E5F1036F-482D-45E5-9813-B988907FD1AD}"/>
                </a:ext>
              </a:extLst>
            </p:cNvPr>
            <p:cNvSpPr>
              <a:spLocks/>
            </p:cNvSpPr>
            <p:nvPr/>
          </p:nvSpPr>
          <p:spPr bwMode="auto">
            <a:xfrm>
              <a:off x="5194" y="2679"/>
              <a:ext cx="19" cy="29"/>
            </a:xfrm>
            <a:custGeom>
              <a:avLst/>
              <a:gdLst>
                <a:gd name="T0" fmla="*/ 0 w 20000"/>
                <a:gd name="T1" fmla="*/ 29 h 20000"/>
                <a:gd name="T2" fmla="*/ 0 w 20000"/>
                <a:gd name="T3" fmla="*/ 10 h 20000"/>
                <a:gd name="T4" fmla="*/ 0 w 20000"/>
                <a:gd name="T5" fmla="*/ 0 h 20000"/>
                <a:gd name="T6" fmla="*/ 6 w 20000"/>
                <a:gd name="T7" fmla="*/ 0 h 20000"/>
                <a:gd name="T8" fmla="*/ 10 w 20000"/>
                <a:gd name="T9" fmla="*/ 6 h 20000"/>
                <a:gd name="T10" fmla="*/ 12 w 20000"/>
                <a:gd name="T11" fmla="*/ 2 h 20000"/>
                <a:gd name="T12" fmla="*/ 19 w 20000"/>
                <a:gd name="T13" fmla="*/ 6 h 20000"/>
                <a:gd name="T14" fmla="*/ 19 w 20000"/>
                <a:gd name="T15" fmla="*/ 12 h 20000"/>
                <a:gd name="T16" fmla="*/ 16 w 20000"/>
                <a:gd name="T17" fmla="*/ 16 h 20000"/>
                <a:gd name="T18" fmla="*/ 0 w 20000"/>
                <a:gd name="T19" fmla="*/ 29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0" y="19730"/>
                  </a:moveTo>
                  <a:lnTo>
                    <a:pt x="0" y="7027"/>
                  </a:lnTo>
                  <a:lnTo>
                    <a:pt x="0" y="0"/>
                  </a:lnTo>
                  <a:lnTo>
                    <a:pt x="6667" y="0"/>
                  </a:lnTo>
                  <a:lnTo>
                    <a:pt x="10833" y="4324"/>
                  </a:lnTo>
                  <a:lnTo>
                    <a:pt x="12917" y="1081"/>
                  </a:lnTo>
                  <a:lnTo>
                    <a:pt x="19583" y="4324"/>
                  </a:lnTo>
                  <a:lnTo>
                    <a:pt x="19583" y="8378"/>
                  </a:lnTo>
                  <a:lnTo>
                    <a:pt x="17083" y="11081"/>
                  </a:lnTo>
                  <a:lnTo>
                    <a:pt x="0" y="1973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1" name="Freeform 135">
              <a:extLst>
                <a:ext uri="{FF2B5EF4-FFF2-40B4-BE49-F238E27FC236}">
                  <a16:creationId xmlns:a16="http://schemas.microsoft.com/office/drawing/2014/main" id="{38521057-C072-4EB4-835D-5E6B3A0C8DFA}"/>
                </a:ext>
              </a:extLst>
            </p:cNvPr>
            <p:cNvSpPr>
              <a:spLocks/>
            </p:cNvSpPr>
            <p:nvPr/>
          </p:nvSpPr>
          <p:spPr bwMode="auto">
            <a:xfrm>
              <a:off x="5109" y="2685"/>
              <a:ext cx="44" cy="56"/>
            </a:xfrm>
            <a:custGeom>
              <a:avLst/>
              <a:gdLst>
                <a:gd name="T0" fmla="*/ 0 w 20000"/>
                <a:gd name="T1" fmla="*/ 56 h 20000"/>
                <a:gd name="T2" fmla="*/ 11 w 20000"/>
                <a:gd name="T3" fmla="*/ 47 h 20000"/>
                <a:gd name="T4" fmla="*/ 17 w 20000"/>
                <a:gd name="T5" fmla="*/ 43 h 20000"/>
                <a:gd name="T6" fmla="*/ 25 w 20000"/>
                <a:gd name="T7" fmla="*/ 31 h 20000"/>
                <a:gd name="T8" fmla="*/ 31 w 20000"/>
                <a:gd name="T9" fmla="*/ 23 h 20000"/>
                <a:gd name="T10" fmla="*/ 37 w 20000"/>
                <a:gd name="T11" fmla="*/ 20 h 20000"/>
                <a:gd name="T12" fmla="*/ 37 w 20000"/>
                <a:gd name="T13" fmla="*/ 10 h 20000"/>
                <a:gd name="T14" fmla="*/ 41 w 20000"/>
                <a:gd name="T15" fmla="*/ 0 h 20000"/>
                <a:gd name="T16" fmla="*/ 41 w 20000"/>
                <a:gd name="T17" fmla="*/ 6 h 20000"/>
                <a:gd name="T18" fmla="*/ 41 w 20000"/>
                <a:gd name="T19" fmla="*/ 10 h 20000"/>
                <a:gd name="T20" fmla="*/ 44 w 20000"/>
                <a:gd name="T21" fmla="*/ 20 h 20000"/>
                <a:gd name="T22" fmla="*/ 37 w 20000"/>
                <a:gd name="T23" fmla="*/ 23 h 20000"/>
                <a:gd name="T24" fmla="*/ 37 w 20000"/>
                <a:gd name="T25" fmla="*/ 31 h 20000"/>
                <a:gd name="T26" fmla="*/ 31 w 20000"/>
                <a:gd name="T27" fmla="*/ 33 h 20000"/>
                <a:gd name="T28" fmla="*/ 25 w 20000"/>
                <a:gd name="T29" fmla="*/ 43 h 20000"/>
                <a:gd name="T30" fmla="*/ 17 w 20000"/>
                <a:gd name="T31" fmla="*/ 47 h 20000"/>
                <a:gd name="T32" fmla="*/ 8 w 20000"/>
                <a:gd name="T33" fmla="*/ 53 h 20000"/>
                <a:gd name="T34" fmla="*/ 0 w 20000"/>
                <a:gd name="T35" fmla="*/ 56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0" y="19857"/>
                  </a:moveTo>
                  <a:lnTo>
                    <a:pt x="4909" y="16857"/>
                  </a:lnTo>
                  <a:lnTo>
                    <a:pt x="7636" y="15429"/>
                  </a:lnTo>
                  <a:lnTo>
                    <a:pt x="11273" y="11000"/>
                  </a:lnTo>
                  <a:lnTo>
                    <a:pt x="14182" y="8143"/>
                  </a:lnTo>
                  <a:lnTo>
                    <a:pt x="16909" y="7286"/>
                  </a:lnTo>
                  <a:lnTo>
                    <a:pt x="16909" y="3714"/>
                  </a:lnTo>
                  <a:lnTo>
                    <a:pt x="18727" y="0"/>
                  </a:lnTo>
                  <a:lnTo>
                    <a:pt x="18727" y="2286"/>
                  </a:lnTo>
                  <a:lnTo>
                    <a:pt x="18727" y="3714"/>
                  </a:lnTo>
                  <a:lnTo>
                    <a:pt x="19818" y="7286"/>
                  </a:lnTo>
                  <a:lnTo>
                    <a:pt x="16909" y="8143"/>
                  </a:lnTo>
                  <a:lnTo>
                    <a:pt x="16909" y="11000"/>
                  </a:lnTo>
                  <a:lnTo>
                    <a:pt x="14182" y="11714"/>
                  </a:lnTo>
                  <a:lnTo>
                    <a:pt x="11273" y="15429"/>
                  </a:lnTo>
                  <a:lnTo>
                    <a:pt x="7636" y="16857"/>
                  </a:lnTo>
                  <a:lnTo>
                    <a:pt x="3818" y="19000"/>
                  </a:lnTo>
                  <a:lnTo>
                    <a:pt x="0" y="1985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2" name="Freeform 136">
              <a:extLst>
                <a:ext uri="{FF2B5EF4-FFF2-40B4-BE49-F238E27FC236}">
                  <a16:creationId xmlns:a16="http://schemas.microsoft.com/office/drawing/2014/main" id="{9313D815-9257-41E9-A4C0-7EE064BEF9D8}"/>
                </a:ext>
              </a:extLst>
            </p:cNvPr>
            <p:cNvSpPr>
              <a:spLocks/>
            </p:cNvSpPr>
            <p:nvPr/>
          </p:nvSpPr>
          <p:spPr bwMode="auto">
            <a:xfrm>
              <a:off x="5233" y="2664"/>
              <a:ext cx="28" cy="32"/>
            </a:xfrm>
            <a:custGeom>
              <a:avLst/>
              <a:gdLst>
                <a:gd name="T0" fmla="*/ 28 w 20000"/>
                <a:gd name="T1" fmla="*/ 32 h 20000"/>
                <a:gd name="T2" fmla="*/ 21 w 20000"/>
                <a:gd name="T3" fmla="*/ 28 h 20000"/>
                <a:gd name="T4" fmla="*/ 15 w 20000"/>
                <a:gd name="T5" fmla="*/ 17 h 20000"/>
                <a:gd name="T6" fmla="*/ 6 w 20000"/>
                <a:gd name="T7" fmla="*/ 15 h 20000"/>
                <a:gd name="T8" fmla="*/ 0 w 20000"/>
                <a:gd name="T9" fmla="*/ 4 h 20000"/>
                <a:gd name="T10" fmla="*/ 17 w 20000"/>
                <a:gd name="T11" fmla="*/ 0 h 20000"/>
                <a:gd name="T12" fmla="*/ 21 w 20000"/>
                <a:gd name="T13" fmla="*/ 4 h 20000"/>
                <a:gd name="T14" fmla="*/ 23 w 20000"/>
                <a:gd name="T15" fmla="*/ 9 h 20000"/>
                <a:gd name="T16" fmla="*/ 21 w 20000"/>
                <a:gd name="T17" fmla="*/ 15 h 20000"/>
                <a:gd name="T18" fmla="*/ 28 w 20000"/>
                <a:gd name="T19" fmla="*/ 32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19710" y="19747"/>
                  </a:moveTo>
                  <a:lnTo>
                    <a:pt x="15072" y="17215"/>
                  </a:lnTo>
                  <a:lnTo>
                    <a:pt x="10725" y="10380"/>
                  </a:lnTo>
                  <a:lnTo>
                    <a:pt x="4638" y="9367"/>
                  </a:lnTo>
                  <a:lnTo>
                    <a:pt x="0" y="2532"/>
                  </a:lnTo>
                  <a:lnTo>
                    <a:pt x="11884" y="0"/>
                  </a:lnTo>
                  <a:lnTo>
                    <a:pt x="15072" y="2532"/>
                  </a:lnTo>
                  <a:lnTo>
                    <a:pt x="16522" y="5316"/>
                  </a:lnTo>
                  <a:lnTo>
                    <a:pt x="15072" y="9367"/>
                  </a:lnTo>
                  <a:lnTo>
                    <a:pt x="19710" y="1974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3" name="Freeform 137">
              <a:extLst>
                <a:ext uri="{FF2B5EF4-FFF2-40B4-BE49-F238E27FC236}">
                  <a16:creationId xmlns:a16="http://schemas.microsoft.com/office/drawing/2014/main" id="{6FE2FFCA-7D7F-423F-84AB-DB6F888C5B2B}"/>
                </a:ext>
              </a:extLst>
            </p:cNvPr>
            <p:cNvSpPr>
              <a:spLocks/>
            </p:cNvSpPr>
            <p:nvPr/>
          </p:nvSpPr>
          <p:spPr bwMode="auto">
            <a:xfrm>
              <a:off x="5204" y="2695"/>
              <a:ext cx="19" cy="38"/>
            </a:xfrm>
            <a:custGeom>
              <a:avLst/>
              <a:gdLst>
                <a:gd name="T0" fmla="*/ 12 w 20000"/>
                <a:gd name="T1" fmla="*/ 38 h 20000"/>
                <a:gd name="T2" fmla="*/ 6 w 20000"/>
                <a:gd name="T3" fmla="*/ 30 h 20000"/>
                <a:gd name="T4" fmla="*/ 2 w 20000"/>
                <a:gd name="T5" fmla="*/ 30 h 20000"/>
                <a:gd name="T6" fmla="*/ 0 w 20000"/>
                <a:gd name="T7" fmla="*/ 21 h 20000"/>
                <a:gd name="T8" fmla="*/ 6 w 20000"/>
                <a:gd name="T9" fmla="*/ 17 h 20000"/>
                <a:gd name="T10" fmla="*/ 12 w 20000"/>
                <a:gd name="T11" fmla="*/ 2 h 20000"/>
                <a:gd name="T12" fmla="*/ 16 w 20000"/>
                <a:gd name="T13" fmla="*/ 0 h 20000"/>
                <a:gd name="T14" fmla="*/ 19 w 20000"/>
                <a:gd name="T15" fmla="*/ 2 h 20000"/>
                <a:gd name="T16" fmla="*/ 16 w 20000"/>
                <a:gd name="T17" fmla="*/ 13 h 20000"/>
                <a:gd name="T18" fmla="*/ 12 w 20000"/>
                <a:gd name="T19" fmla="*/ 27 h 20000"/>
                <a:gd name="T20" fmla="*/ 16 w 20000"/>
                <a:gd name="T21" fmla="*/ 38 h 20000"/>
                <a:gd name="T22" fmla="*/ 12 w 20000"/>
                <a:gd name="T23" fmla="*/ 38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2917" y="19787"/>
                  </a:moveTo>
                  <a:lnTo>
                    <a:pt x="6667" y="15532"/>
                  </a:lnTo>
                  <a:lnTo>
                    <a:pt x="2500" y="15532"/>
                  </a:lnTo>
                  <a:lnTo>
                    <a:pt x="0" y="10851"/>
                  </a:lnTo>
                  <a:lnTo>
                    <a:pt x="6667" y="8723"/>
                  </a:lnTo>
                  <a:lnTo>
                    <a:pt x="12917" y="851"/>
                  </a:lnTo>
                  <a:lnTo>
                    <a:pt x="17083" y="0"/>
                  </a:lnTo>
                  <a:lnTo>
                    <a:pt x="19583" y="851"/>
                  </a:lnTo>
                  <a:lnTo>
                    <a:pt x="17083" y="6596"/>
                  </a:lnTo>
                  <a:lnTo>
                    <a:pt x="12917" y="14255"/>
                  </a:lnTo>
                  <a:lnTo>
                    <a:pt x="17083" y="19787"/>
                  </a:lnTo>
                  <a:lnTo>
                    <a:pt x="12917" y="1978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4" name="Freeform 138">
              <a:extLst>
                <a:ext uri="{FF2B5EF4-FFF2-40B4-BE49-F238E27FC236}">
                  <a16:creationId xmlns:a16="http://schemas.microsoft.com/office/drawing/2014/main" id="{DA23CD22-9102-4F36-ABDE-FE502D4D4AC1}"/>
                </a:ext>
              </a:extLst>
            </p:cNvPr>
            <p:cNvSpPr>
              <a:spLocks/>
            </p:cNvSpPr>
            <p:nvPr/>
          </p:nvSpPr>
          <p:spPr bwMode="auto">
            <a:xfrm>
              <a:off x="5237" y="2685"/>
              <a:ext cx="17" cy="27"/>
            </a:xfrm>
            <a:custGeom>
              <a:avLst/>
              <a:gdLst>
                <a:gd name="T0" fmla="*/ 12 w 20000"/>
                <a:gd name="T1" fmla="*/ 27 h 20000"/>
                <a:gd name="T2" fmla="*/ 6 w 20000"/>
                <a:gd name="T3" fmla="*/ 10 h 20000"/>
                <a:gd name="T4" fmla="*/ 2 w 20000"/>
                <a:gd name="T5" fmla="*/ 10 h 20000"/>
                <a:gd name="T6" fmla="*/ 0 w 20000"/>
                <a:gd name="T7" fmla="*/ 0 h 20000"/>
                <a:gd name="T8" fmla="*/ 2 w 20000"/>
                <a:gd name="T9" fmla="*/ 4 h 20000"/>
                <a:gd name="T10" fmla="*/ 10 w 20000"/>
                <a:gd name="T11" fmla="*/ 4 h 20000"/>
                <a:gd name="T12" fmla="*/ 10 w 20000"/>
                <a:gd name="T13" fmla="*/ 10 h 20000"/>
                <a:gd name="T14" fmla="*/ 17 w 20000"/>
                <a:gd name="T15" fmla="*/ 23 h 20000"/>
                <a:gd name="T16" fmla="*/ 12 w 20000"/>
                <a:gd name="T17" fmla="*/ 27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4419" y="19706"/>
                  </a:moveTo>
                  <a:lnTo>
                    <a:pt x="6977" y="7647"/>
                  </a:lnTo>
                  <a:lnTo>
                    <a:pt x="2791" y="7647"/>
                  </a:lnTo>
                  <a:lnTo>
                    <a:pt x="0" y="0"/>
                  </a:lnTo>
                  <a:lnTo>
                    <a:pt x="2791" y="2941"/>
                  </a:lnTo>
                  <a:lnTo>
                    <a:pt x="12093" y="2941"/>
                  </a:lnTo>
                  <a:lnTo>
                    <a:pt x="12093" y="7647"/>
                  </a:lnTo>
                  <a:lnTo>
                    <a:pt x="19535" y="16765"/>
                  </a:lnTo>
                  <a:lnTo>
                    <a:pt x="14419" y="1970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5" name="Freeform 139">
              <a:extLst>
                <a:ext uri="{FF2B5EF4-FFF2-40B4-BE49-F238E27FC236}">
                  <a16:creationId xmlns:a16="http://schemas.microsoft.com/office/drawing/2014/main" id="{A5C6400A-58E7-4CCC-95F3-7DDAE805D300}"/>
                </a:ext>
              </a:extLst>
            </p:cNvPr>
            <p:cNvSpPr>
              <a:spLocks/>
            </p:cNvSpPr>
            <p:nvPr/>
          </p:nvSpPr>
          <p:spPr bwMode="auto">
            <a:xfrm>
              <a:off x="5220" y="2691"/>
              <a:ext cx="9" cy="31"/>
            </a:xfrm>
            <a:custGeom>
              <a:avLst/>
              <a:gdLst>
                <a:gd name="T0" fmla="*/ 2 w 20000"/>
                <a:gd name="T1" fmla="*/ 31 h 20000"/>
                <a:gd name="T2" fmla="*/ 0 w 20000"/>
                <a:gd name="T3" fmla="*/ 31 h 20000"/>
                <a:gd name="T4" fmla="*/ 6 w 20000"/>
                <a:gd name="T5" fmla="*/ 14 h 20000"/>
                <a:gd name="T6" fmla="*/ 9 w 20000"/>
                <a:gd name="T7" fmla="*/ 0 h 20000"/>
                <a:gd name="T8" fmla="*/ 9 w 20000"/>
                <a:gd name="T9" fmla="*/ 16 h 20000"/>
                <a:gd name="T10" fmla="*/ 6 w 20000"/>
                <a:gd name="T11" fmla="*/ 20 h 20000"/>
                <a:gd name="T12" fmla="*/ 2 w 20000"/>
                <a:gd name="T13" fmla="*/ 31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5455" y="19744"/>
                  </a:moveTo>
                  <a:lnTo>
                    <a:pt x="0" y="19744"/>
                  </a:lnTo>
                  <a:lnTo>
                    <a:pt x="13636" y="9231"/>
                  </a:lnTo>
                  <a:lnTo>
                    <a:pt x="19091" y="0"/>
                  </a:lnTo>
                  <a:lnTo>
                    <a:pt x="19091" y="10513"/>
                  </a:lnTo>
                  <a:lnTo>
                    <a:pt x="13636" y="13077"/>
                  </a:lnTo>
                  <a:lnTo>
                    <a:pt x="5455" y="1974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6" name="Freeform 140">
              <a:extLst>
                <a:ext uri="{FF2B5EF4-FFF2-40B4-BE49-F238E27FC236}">
                  <a16:creationId xmlns:a16="http://schemas.microsoft.com/office/drawing/2014/main" id="{F64B5BB1-986B-4879-A95D-DA8E6372B90F}"/>
                </a:ext>
              </a:extLst>
            </p:cNvPr>
            <p:cNvSpPr>
              <a:spLocks/>
            </p:cNvSpPr>
            <p:nvPr/>
          </p:nvSpPr>
          <p:spPr bwMode="auto">
            <a:xfrm>
              <a:off x="5229" y="2712"/>
              <a:ext cx="15" cy="10"/>
            </a:xfrm>
            <a:custGeom>
              <a:avLst/>
              <a:gdLst>
                <a:gd name="T0" fmla="*/ 11 w 20000"/>
                <a:gd name="T1" fmla="*/ 10 h 20000"/>
                <a:gd name="T2" fmla="*/ 0 w 20000"/>
                <a:gd name="T3" fmla="*/ 6 h 20000"/>
                <a:gd name="T4" fmla="*/ 4 w 20000"/>
                <a:gd name="T5" fmla="*/ 4 h 20000"/>
                <a:gd name="T6" fmla="*/ 11 w 20000"/>
                <a:gd name="T7" fmla="*/ 0 h 20000"/>
                <a:gd name="T8" fmla="*/ 15 w 20000"/>
                <a:gd name="T9" fmla="*/ 4 h 20000"/>
                <a:gd name="T10" fmla="*/ 11 w 20000"/>
                <a:gd name="T11" fmla="*/ 1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4054" y="19259"/>
                  </a:moveTo>
                  <a:lnTo>
                    <a:pt x="0" y="11852"/>
                  </a:lnTo>
                  <a:lnTo>
                    <a:pt x="5405" y="7407"/>
                  </a:lnTo>
                  <a:lnTo>
                    <a:pt x="14054" y="0"/>
                  </a:lnTo>
                  <a:lnTo>
                    <a:pt x="19459" y="7407"/>
                  </a:lnTo>
                  <a:lnTo>
                    <a:pt x="14054"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7" name="Freeform 141">
              <a:extLst>
                <a:ext uri="{FF2B5EF4-FFF2-40B4-BE49-F238E27FC236}">
                  <a16:creationId xmlns:a16="http://schemas.microsoft.com/office/drawing/2014/main" id="{7E1769CA-E420-4497-A2D2-93284B3261EF}"/>
                </a:ext>
              </a:extLst>
            </p:cNvPr>
            <p:cNvSpPr>
              <a:spLocks/>
            </p:cNvSpPr>
            <p:nvPr/>
          </p:nvSpPr>
          <p:spPr bwMode="auto">
            <a:xfrm>
              <a:off x="3626" y="2290"/>
              <a:ext cx="379" cy="312"/>
            </a:xfrm>
            <a:custGeom>
              <a:avLst/>
              <a:gdLst>
                <a:gd name="T0" fmla="*/ 27 w 20000"/>
                <a:gd name="T1" fmla="*/ 60 h 20000"/>
                <a:gd name="T2" fmla="*/ 44 w 20000"/>
                <a:gd name="T3" fmla="*/ 47 h 20000"/>
                <a:gd name="T4" fmla="*/ 54 w 20000"/>
                <a:gd name="T5" fmla="*/ 37 h 20000"/>
                <a:gd name="T6" fmla="*/ 42 w 20000"/>
                <a:gd name="T7" fmla="*/ 16 h 20000"/>
                <a:gd name="T8" fmla="*/ 64 w 20000"/>
                <a:gd name="T9" fmla="*/ 8 h 20000"/>
                <a:gd name="T10" fmla="*/ 95 w 20000"/>
                <a:gd name="T11" fmla="*/ 4 h 20000"/>
                <a:gd name="T12" fmla="*/ 145 w 20000"/>
                <a:gd name="T13" fmla="*/ 31 h 20000"/>
                <a:gd name="T14" fmla="*/ 157 w 20000"/>
                <a:gd name="T15" fmla="*/ 37 h 20000"/>
                <a:gd name="T16" fmla="*/ 178 w 20000"/>
                <a:gd name="T17" fmla="*/ 60 h 20000"/>
                <a:gd name="T18" fmla="*/ 225 w 20000"/>
                <a:gd name="T19" fmla="*/ 64 h 20000"/>
                <a:gd name="T20" fmla="*/ 238 w 20000"/>
                <a:gd name="T21" fmla="*/ 70 h 20000"/>
                <a:gd name="T22" fmla="*/ 248 w 20000"/>
                <a:gd name="T23" fmla="*/ 85 h 20000"/>
                <a:gd name="T24" fmla="*/ 255 w 20000"/>
                <a:gd name="T25" fmla="*/ 91 h 20000"/>
                <a:gd name="T26" fmla="*/ 260 w 20000"/>
                <a:gd name="T27" fmla="*/ 101 h 20000"/>
                <a:gd name="T28" fmla="*/ 271 w 20000"/>
                <a:gd name="T29" fmla="*/ 113 h 20000"/>
                <a:gd name="T30" fmla="*/ 269 w 20000"/>
                <a:gd name="T31" fmla="*/ 118 h 20000"/>
                <a:gd name="T32" fmla="*/ 275 w 20000"/>
                <a:gd name="T33" fmla="*/ 130 h 20000"/>
                <a:gd name="T34" fmla="*/ 288 w 20000"/>
                <a:gd name="T35" fmla="*/ 147 h 20000"/>
                <a:gd name="T36" fmla="*/ 296 w 20000"/>
                <a:gd name="T37" fmla="*/ 151 h 20000"/>
                <a:gd name="T38" fmla="*/ 304 w 20000"/>
                <a:gd name="T39" fmla="*/ 165 h 20000"/>
                <a:gd name="T40" fmla="*/ 314 w 20000"/>
                <a:gd name="T41" fmla="*/ 181 h 20000"/>
                <a:gd name="T42" fmla="*/ 372 w 20000"/>
                <a:gd name="T43" fmla="*/ 188 h 20000"/>
                <a:gd name="T44" fmla="*/ 372 w 20000"/>
                <a:gd name="T45" fmla="*/ 233 h 20000"/>
                <a:gd name="T46" fmla="*/ 260 w 20000"/>
                <a:gd name="T47" fmla="*/ 268 h 20000"/>
                <a:gd name="T48" fmla="*/ 221 w 20000"/>
                <a:gd name="T49" fmla="*/ 312 h 20000"/>
                <a:gd name="T50" fmla="*/ 188 w 20000"/>
                <a:gd name="T51" fmla="*/ 280 h 20000"/>
                <a:gd name="T52" fmla="*/ 167 w 20000"/>
                <a:gd name="T53" fmla="*/ 285 h 20000"/>
                <a:gd name="T54" fmla="*/ 166 w 20000"/>
                <a:gd name="T55" fmla="*/ 297 h 20000"/>
                <a:gd name="T56" fmla="*/ 145 w 20000"/>
                <a:gd name="T57" fmla="*/ 285 h 20000"/>
                <a:gd name="T58" fmla="*/ 118 w 20000"/>
                <a:gd name="T59" fmla="*/ 247 h 20000"/>
                <a:gd name="T60" fmla="*/ 95 w 20000"/>
                <a:gd name="T61" fmla="*/ 227 h 20000"/>
                <a:gd name="T62" fmla="*/ 85 w 20000"/>
                <a:gd name="T63" fmla="*/ 198 h 20000"/>
                <a:gd name="T64" fmla="*/ 68 w 20000"/>
                <a:gd name="T65" fmla="*/ 161 h 20000"/>
                <a:gd name="T66" fmla="*/ 48 w 20000"/>
                <a:gd name="T67" fmla="*/ 144 h 20000"/>
                <a:gd name="T68" fmla="*/ 38 w 20000"/>
                <a:gd name="T69" fmla="*/ 124 h 20000"/>
                <a:gd name="T70" fmla="*/ 15 w 20000"/>
                <a:gd name="T71" fmla="*/ 85 h 20000"/>
                <a:gd name="T72" fmla="*/ 0 w 20000"/>
                <a:gd name="T73" fmla="*/ 81 h 20000"/>
                <a:gd name="T74" fmla="*/ 4 w 20000"/>
                <a:gd name="T75" fmla="*/ 58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211" y="3708"/>
                  </a:moveTo>
                  <a:lnTo>
                    <a:pt x="1412" y="3836"/>
                  </a:lnTo>
                  <a:lnTo>
                    <a:pt x="2192" y="3043"/>
                  </a:lnTo>
                  <a:lnTo>
                    <a:pt x="2297" y="3043"/>
                  </a:lnTo>
                  <a:lnTo>
                    <a:pt x="2719" y="2762"/>
                  </a:lnTo>
                  <a:lnTo>
                    <a:pt x="2845" y="2353"/>
                  </a:lnTo>
                  <a:lnTo>
                    <a:pt x="3056" y="2097"/>
                  </a:lnTo>
                  <a:lnTo>
                    <a:pt x="2192" y="1049"/>
                  </a:lnTo>
                  <a:lnTo>
                    <a:pt x="2192" y="921"/>
                  </a:lnTo>
                  <a:lnTo>
                    <a:pt x="3393" y="537"/>
                  </a:lnTo>
                  <a:lnTo>
                    <a:pt x="4152" y="0"/>
                  </a:lnTo>
                  <a:lnTo>
                    <a:pt x="5037" y="256"/>
                  </a:lnTo>
                  <a:lnTo>
                    <a:pt x="6891" y="1586"/>
                  </a:lnTo>
                  <a:lnTo>
                    <a:pt x="7629" y="1995"/>
                  </a:lnTo>
                  <a:lnTo>
                    <a:pt x="7756" y="2097"/>
                  </a:lnTo>
                  <a:lnTo>
                    <a:pt x="8303" y="2353"/>
                  </a:lnTo>
                  <a:lnTo>
                    <a:pt x="8303" y="3299"/>
                  </a:lnTo>
                  <a:lnTo>
                    <a:pt x="9399" y="3836"/>
                  </a:lnTo>
                  <a:lnTo>
                    <a:pt x="11149" y="3836"/>
                  </a:lnTo>
                  <a:lnTo>
                    <a:pt x="11886" y="4092"/>
                  </a:lnTo>
                  <a:lnTo>
                    <a:pt x="12013" y="4501"/>
                  </a:lnTo>
                  <a:lnTo>
                    <a:pt x="12540" y="4501"/>
                  </a:lnTo>
                  <a:lnTo>
                    <a:pt x="12792" y="5166"/>
                  </a:lnTo>
                  <a:lnTo>
                    <a:pt x="13109" y="5422"/>
                  </a:lnTo>
                  <a:lnTo>
                    <a:pt x="13109" y="5806"/>
                  </a:lnTo>
                  <a:lnTo>
                    <a:pt x="13446" y="5806"/>
                  </a:lnTo>
                  <a:lnTo>
                    <a:pt x="13446" y="6061"/>
                  </a:lnTo>
                  <a:lnTo>
                    <a:pt x="13741" y="6471"/>
                  </a:lnTo>
                  <a:lnTo>
                    <a:pt x="14204" y="6598"/>
                  </a:lnTo>
                  <a:lnTo>
                    <a:pt x="14310" y="7263"/>
                  </a:lnTo>
                  <a:lnTo>
                    <a:pt x="14310" y="7545"/>
                  </a:lnTo>
                  <a:lnTo>
                    <a:pt x="14204" y="7545"/>
                  </a:lnTo>
                  <a:lnTo>
                    <a:pt x="14310" y="7928"/>
                  </a:lnTo>
                  <a:lnTo>
                    <a:pt x="14521" y="8312"/>
                  </a:lnTo>
                  <a:lnTo>
                    <a:pt x="14858" y="8849"/>
                  </a:lnTo>
                  <a:lnTo>
                    <a:pt x="15174" y="9412"/>
                  </a:lnTo>
                  <a:lnTo>
                    <a:pt x="15385" y="9412"/>
                  </a:lnTo>
                  <a:lnTo>
                    <a:pt x="15595" y="9668"/>
                  </a:lnTo>
                  <a:lnTo>
                    <a:pt x="15722" y="10051"/>
                  </a:lnTo>
                  <a:lnTo>
                    <a:pt x="16059" y="10563"/>
                  </a:lnTo>
                  <a:lnTo>
                    <a:pt x="16502" y="11100"/>
                  </a:lnTo>
                  <a:lnTo>
                    <a:pt x="16586" y="11611"/>
                  </a:lnTo>
                  <a:lnTo>
                    <a:pt x="19431" y="12174"/>
                  </a:lnTo>
                  <a:lnTo>
                    <a:pt x="19642" y="12020"/>
                  </a:lnTo>
                  <a:lnTo>
                    <a:pt x="19979" y="12711"/>
                  </a:lnTo>
                  <a:lnTo>
                    <a:pt x="19642" y="14936"/>
                  </a:lnTo>
                  <a:lnTo>
                    <a:pt x="16818" y="16266"/>
                  </a:lnTo>
                  <a:lnTo>
                    <a:pt x="13741" y="17187"/>
                  </a:lnTo>
                  <a:lnTo>
                    <a:pt x="12223" y="19719"/>
                  </a:lnTo>
                  <a:lnTo>
                    <a:pt x="11675" y="19974"/>
                  </a:lnTo>
                  <a:lnTo>
                    <a:pt x="11675" y="19028"/>
                  </a:lnTo>
                  <a:lnTo>
                    <a:pt x="9947" y="17980"/>
                  </a:lnTo>
                  <a:lnTo>
                    <a:pt x="9168" y="18261"/>
                  </a:lnTo>
                  <a:lnTo>
                    <a:pt x="8830" y="18261"/>
                  </a:lnTo>
                  <a:lnTo>
                    <a:pt x="8746" y="18261"/>
                  </a:lnTo>
                  <a:lnTo>
                    <a:pt x="8746" y="19028"/>
                  </a:lnTo>
                  <a:lnTo>
                    <a:pt x="8198" y="19437"/>
                  </a:lnTo>
                  <a:lnTo>
                    <a:pt x="7629" y="18261"/>
                  </a:lnTo>
                  <a:lnTo>
                    <a:pt x="7102" y="17570"/>
                  </a:lnTo>
                  <a:lnTo>
                    <a:pt x="6238" y="15857"/>
                  </a:lnTo>
                  <a:lnTo>
                    <a:pt x="5690" y="14808"/>
                  </a:lnTo>
                  <a:lnTo>
                    <a:pt x="5037" y="14552"/>
                  </a:lnTo>
                  <a:lnTo>
                    <a:pt x="4489" y="13478"/>
                  </a:lnTo>
                  <a:lnTo>
                    <a:pt x="4489" y="12711"/>
                  </a:lnTo>
                  <a:lnTo>
                    <a:pt x="4489" y="12174"/>
                  </a:lnTo>
                  <a:lnTo>
                    <a:pt x="3604" y="10307"/>
                  </a:lnTo>
                  <a:lnTo>
                    <a:pt x="2845" y="9923"/>
                  </a:lnTo>
                  <a:lnTo>
                    <a:pt x="2508" y="9258"/>
                  </a:lnTo>
                  <a:lnTo>
                    <a:pt x="2719" y="9003"/>
                  </a:lnTo>
                  <a:lnTo>
                    <a:pt x="1981" y="7928"/>
                  </a:lnTo>
                  <a:lnTo>
                    <a:pt x="1307" y="6471"/>
                  </a:lnTo>
                  <a:lnTo>
                    <a:pt x="780" y="5422"/>
                  </a:lnTo>
                  <a:lnTo>
                    <a:pt x="443" y="5166"/>
                  </a:lnTo>
                  <a:lnTo>
                    <a:pt x="0" y="5166"/>
                  </a:lnTo>
                  <a:lnTo>
                    <a:pt x="211" y="4348"/>
                  </a:lnTo>
                  <a:lnTo>
                    <a:pt x="211" y="370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8" name="Freeform 142">
              <a:extLst>
                <a:ext uri="{FF2B5EF4-FFF2-40B4-BE49-F238E27FC236}">
                  <a16:creationId xmlns:a16="http://schemas.microsoft.com/office/drawing/2014/main" id="{546FE461-7261-48A0-A0CA-123CCF262366}"/>
                </a:ext>
              </a:extLst>
            </p:cNvPr>
            <p:cNvSpPr>
              <a:spLocks/>
            </p:cNvSpPr>
            <p:nvPr/>
          </p:nvSpPr>
          <p:spPr bwMode="auto">
            <a:xfrm>
              <a:off x="4440" y="2718"/>
              <a:ext cx="40" cy="71"/>
            </a:xfrm>
            <a:custGeom>
              <a:avLst/>
              <a:gdLst>
                <a:gd name="T0" fmla="*/ 17 w 20000"/>
                <a:gd name="T1" fmla="*/ 71 h 20000"/>
                <a:gd name="T2" fmla="*/ 11 w 20000"/>
                <a:gd name="T3" fmla="*/ 60 h 20000"/>
                <a:gd name="T4" fmla="*/ 6 w 20000"/>
                <a:gd name="T5" fmla="*/ 43 h 20000"/>
                <a:gd name="T6" fmla="*/ 0 w 20000"/>
                <a:gd name="T7" fmla="*/ 31 h 20000"/>
                <a:gd name="T8" fmla="*/ 4 w 20000"/>
                <a:gd name="T9" fmla="*/ 31 h 20000"/>
                <a:gd name="T10" fmla="*/ 6 w 20000"/>
                <a:gd name="T11" fmla="*/ 16 h 20000"/>
                <a:gd name="T12" fmla="*/ 4 w 20000"/>
                <a:gd name="T13" fmla="*/ 14 h 20000"/>
                <a:gd name="T14" fmla="*/ 6 w 20000"/>
                <a:gd name="T15" fmla="*/ 10 h 20000"/>
                <a:gd name="T16" fmla="*/ 11 w 20000"/>
                <a:gd name="T17" fmla="*/ 4 h 20000"/>
                <a:gd name="T18" fmla="*/ 6 w 20000"/>
                <a:gd name="T19" fmla="*/ 0 h 20000"/>
                <a:gd name="T20" fmla="*/ 23 w 20000"/>
                <a:gd name="T21" fmla="*/ 10 h 20000"/>
                <a:gd name="T22" fmla="*/ 23 w 20000"/>
                <a:gd name="T23" fmla="*/ 14 h 20000"/>
                <a:gd name="T24" fmla="*/ 32 w 20000"/>
                <a:gd name="T25" fmla="*/ 23 h 20000"/>
                <a:gd name="T26" fmla="*/ 40 w 20000"/>
                <a:gd name="T27" fmla="*/ 42 h 20000"/>
                <a:gd name="T28" fmla="*/ 37 w 20000"/>
                <a:gd name="T29" fmla="*/ 60 h 20000"/>
                <a:gd name="T30" fmla="*/ 17 w 20000"/>
                <a:gd name="T31" fmla="*/ 71 h 2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00"/>
                <a:gd name="T49" fmla="*/ 0 h 20000"/>
                <a:gd name="T50" fmla="*/ 20000 w 20000"/>
                <a:gd name="T51" fmla="*/ 20000 h 200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00" h="20000">
                  <a:moveTo>
                    <a:pt x="8283" y="19887"/>
                  </a:moveTo>
                  <a:lnTo>
                    <a:pt x="5253" y="16836"/>
                  </a:lnTo>
                  <a:lnTo>
                    <a:pt x="3232" y="12203"/>
                  </a:lnTo>
                  <a:lnTo>
                    <a:pt x="0" y="8701"/>
                  </a:lnTo>
                  <a:lnTo>
                    <a:pt x="2020" y="8701"/>
                  </a:lnTo>
                  <a:lnTo>
                    <a:pt x="3232" y="4633"/>
                  </a:lnTo>
                  <a:lnTo>
                    <a:pt x="2020" y="4068"/>
                  </a:lnTo>
                  <a:lnTo>
                    <a:pt x="3232" y="2938"/>
                  </a:lnTo>
                  <a:lnTo>
                    <a:pt x="5253" y="1130"/>
                  </a:lnTo>
                  <a:lnTo>
                    <a:pt x="3232" y="0"/>
                  </a:lnTo>
                  <a:lnTo>
                    <a:pt x="11515" y="2938"/>
                  </a:lnTo>
                  <a:lnTo>
                    <a:pt x="11515" y="4068"/>
                  </a:lnTo>
                  <a:lnTo>
                    <a:pt x="15758" y="6441"/>
                  </a:lnTo>
                  <a:lnTo>
                    <a:pt x="19798" y="11751"/>
                  </a:lnTo>
                  <a:lnTo>
                    <a:pt x="18586" y="16836"/>
                  </a:lnTo>
                  <a:lnTo>
                    <a:pt x="8283" y="1988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29" name="Freeform 143">
              <a:extLst>
                <a:ext uri="{FF2B5EF4-FFF2-40B4-BE49-F238E27FC236}">
                  <a16:creationId xmlns:a16="http://schemas.microsoft.com/office/drawing/2014/main" id="{E562C922-F157-47BD-94A5-0E7DFD616145}"/>
                </a:ext>
              </a:extLst>
            </p:cNvPr>
            <p:cNvSpPr>
              <a:spLocks/>
            </p:cNvSpPr>
            <p:nvPr/>
          </p:nvSpPr>
          <p:spPr bwMode="auto">
            <a:xfrm>
              <a:off x="3636" y="2186"/>
              <a:ext cx="112" cy="102"/>
            </a:xfrm>
            <a:custGeom>
              <a:avLst/>
              <a:gdLst>
                <a:gd name="T0" fmla="*/ 4 w 20000"/>
                <a:gd name="T1" fmla="*/ 27 h 20000"/>
                <a:gd name="T2" fmla="*/ 6 w 20000"/>
                <a:gd name="T3" fmla="*/ 31 h 20000"/>
                <a:gd name="T4" fmla="*/ 15 w 20000"/>
                <a:gd name="T5" fmla="*/ 27 h 20000"/>
                <a:gd name="T6" fmla="*/ 16 w 20000"/>
                <a:gd name="T7" fmla="*/ 25 h 20000"/>
                <a:gd name="T8" fmla="*/ 16 w 20000"/>
                <a:gd name="T9" fmla="*/ 20 h 20000"/>
                <a:gd name="T10" fmla="*/ 16 w 20000"/>
                <a:gd name="T11" fmla="*/ 10 h 20000"/>
                <a:gd name="T12" fmla="*/ 21 w 20000"/>
                <a:gd name="T13" fmla="*/ 10 h 20000"/>
                <a:gd name="T14" fmla="*/ 25 w 20000"/>
                <a:gd name="T15" fmla="*/ 14 h 20000"/>
                <a:gd name="T16" fmla="*/ 33 w 20000"/>
                <a:gd name="T17" fmla="*/ 14 h 20000"/>
                <a:gd name="T18" fmla="*/ 43 w 20000"/>
                <a:gd name="T19" fmla="*/ 10 h 20000"/>
                <a:gd name="T20" fmla="*/ 58 w 20000"/>
                <a:gd name="T21" fmla="*/ 14 h 20000"/>
                <a:gd name="T22" fmla="*/ 70 w 20000"/>
                <a:gd name="T23" fmla="*/ 14 h 20000"/>
                <a:gd name="T24" fmla="*/ 85 w 20000"/>
                <a:gd name="T25" fmla="*/ 4 h 20000"/>
                <a:gd name="T26" fmla="*/ 93 w 20000"/>
                <a:gd name="T27" fmla="*/ 4 h 20000"/>
                <a:gd name="T28" fmla="*/ 101 w 20000"/>
                <a:gd name="T29" fmla="*/ 4 h 20000"/>
                <a:gd name="T30" fmla="*/ 108 w 20000"/>
                <a:gd name="T31" fmla="*/ 0 h 20000"/>
                <a:gd name="T32" fmla="*/ 112 w 20000"/>
                <a:gd name="T33" fmla="*/ 4 h 20000"/>
                <a:gd name="T34" fmla="*/ 108 w 20000"/>
                <a:gd name="T35" fmla="*/ 10 h 20000"/>
                <a:gd name="T36" fmla="*/ 97 w 20000"/>
                <a:gd name="T37" fmla="*/ 16 h 20000"/>
                <a:gd name="T38" fmla="*/ 97 w 20000"/>
                <a:gd name="T39" fmla="*/ 25 h 20000"/>
                <a:gd name="T40" fmla="*/ 97 w 20000"/>
                <a:gd name="T41" fmla="*/ 33 h 20000"/>
                <a:gd name="T42" fmla="*/ 97 w 20000"/>
                <a:gd name="T43" fmla="*/ 48 h 20000"/>
                <a:gd name="T44" fmla="*/ 93 w 20000"/>
                <a:gd name="T45" fmla="*/ 58 h 20000"/>
                <a:gd name="T46" fmla="*/ 81 w 20000"/>
                <a:gd name="T47" fmla="*/ 68 h 20000"/>
                <a:gd name="T48" fmla="*/ 58 w 20000"/>
                <a:gd name="T49" fmla="*/ 81 h 20000"/>
                <a:gd name="T50" fmla="*/ 41 w 20000"/>
                <a:gd name="T51" fmla="*/ 94 h 20000"/>
                <a:gd name="T52" fmla="*/ 25 w 20000"/>
                <a:gd name="T53" fmla="*/ 102 h 20000"/>
                <a:gd name="T54" fmla="*/ 16 w 20000"/>
                <a:gd name="T55" fmla="*/ 102 h 20000"/>
                <a:gd name="T56" fmla="*/ 15 w 20000"/>
                <a:gd name="T57" fmla="*/ 102 h 20000"/>
                <a:gd name="T58" fmla="*/ 11 w 20000"/>
                <a:gd name="T59" fmla="*/ 98 h 20000"/>
                <a:gd name="T60" fmla="*/ 0 w 20000"/>
                <a:gd name="T61" fmla="*/ 98 h 20000"/>
                <a:gd name="T62" fmla="*/ 6 w 20000"/>
                <a:gd name="T63" fmla="*/ 87 h 20000"/>
                <a:gd name="T64" fmla="*/ 6 w 20000"/>
                <a:gd name="T65" fmla="*/ 85 h 20000"/>
                <a:gd name="T66" fmla="*/ 11 w 20000"/>
                <a:gd name="T67" fmla="*/ 77 h 20000"/>
                <a:gd name="T68" fmla="*/ 11 w 20000"/>
                <a:gd name="T69" fmla="*/ 75 h 20000"/>
                <a:gd name="T70" fmla="*/ 16 w 20000"/>
                <a:gd name="T71" fmla="*/ 68 h 20000"/>
                <a:gd name="T72" fmla="*/ 16 w 20000"/>
                <a:gd name="T73" fmla="*/ 60 h 20000"/>
                <a:gd name="T74" fmla="*/ 16 w 20000"/>
                <a:gd name="T75" fmla="*/ 54 h 20000"/>
                <a:gd name="T76" fmla="*/ 4 w 20000"/>
                <a:gd name="T77" fmla="*/ 58 h 20000"/>
                <a:gd name="T78" fmla="*/ 4 w 20000"/>
                <a:gd name="T79" fmla="*/ 50 h 20000"/>
                <a:gd name="T80" fmla="*/ 4 w 20000"/>
                <a:gd name="T81" fmla="*/ 43 h 20000"/>
                <a:gd name="T82" fmla="*/ 0 w 20000"/>
                <a:gd name="T83" fmla="*/ 37 h 20000"/>
                <a:gd name="T84" fmla="*/ 4 w 20000"/>
                <a:gd name="T85" fmla="*/ 27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783" y="5276"/>
                  </a:moveTo>
                  <a:lnTo>
                    <a:pt x="1139" y="6063"/>
                  </a:lnTo>
                  <a:lnTo>
                    <a:pt x="2633" y="5276"/>
                  </a:lnTo>
                  <a:lnTo>
                    <a:pt x="2918" y="4882"/>
                  </a:lnTo>
                  <a:lnTo>
                    <a:pt x="2918" y="4016"/>
                  </a:lnTo>
                  <a:lnTo>
                    <a:pt x="2918" y="2047"/>
                  </a:lnTo>
                  <a:lnTo>
                    <a:pt x="3701" y="2047"/>
                  </a:lnTo>
                  <a:lnTo>
                    <a:pt x="4413" y="2835"/>
                  </a:lnTo>
                  <a:lnTo>
                    <a:pt x="5979" y="2835"/>
                  </a:lnTo>
                  <a:lnTo>
                    <a:pt x="7758" y="2047"/>
                  </a:lnTo>
                  <a:lnTo>
                    <a:pt x="10320" y="2835"/>
                  </a:lnTo>
                  <a:lnTo>
                    <a:pt x="12527" y="2835"/>
                  </a:lnTo>
                  <a:lnTo>
                    <a:pt x="15160" y="787"/>
                  </a:lnTo>
                  <a:lnTo>
                    <a:pt x="16584" y="787"/>
                  </a:lnTo>
                  <a:lnTo>
                    <a:pt x="18078" y="787"/>
                  </a:lnTo>
                  <a:lnTo>
                    <a:pt x="19217" y="0"/>
                  </a:lnTo>
                  <a:lnTo>
                    <a:pt x="19929" y="787"/>
                  </a:lnTo>
                  <a:lnTo>
                    <a:pt x="19217" y="2047"/>
                  </a:lnTo>
                  <a:lnTo>
                    <a:pt x="17367" y="3228"/>
                  </a:lnTo>
                  <a:lnTo>
                    <a:pt x="17367" y="4882"/>
                  </a:lnTo>
                  <a:lnTo>
                    <a:pt x="17367" y="6457"/>
                  </a:lnTo>
                  <a:lnTo>
                    <a:pt x="17367" y="9370"/>
                  </a:lnTo>
                  <a:lnTo>
                    <a:pt x="16584" y="11417"/>
                  </a:lnTo>
                  <a:lnTo>
                    <a:pt x="14448" y="13386"/>
                  </a:lnTo>
                  <a:lnTo>
                    <a:pt x="10320" y="15906"/>
                  </a:lnTo>
                  <a:lnTo>
                    <a:pt x="7402" y="18346"/>
                  </a:lnTo>
                  <a:lnTo>
                    <a:pt x="4413" y="19921"/>
                  </a:lnTo>
                  <a:lnTo>
                    <a:pt x="2918" y="19921"/>
                  </a:lnTo>
                  <a:lnTo>
                    <a:pt x="2633" y="19921"/>
                  </a:lnTo>
                  <a:lnTo>
                    <a:pt x="1922" y="19134"/>
                  </a:lnTo>
                  <a:lnTo>
                    <a:pt x="0" y="19134"/>
                  </a:lnTo>
                  <a:lnTo>
                    <a:pt x="1139" y="17087"/>
                  </a:lnTo>
                  <a:lnTo>
                    <a:pt x="1139" y="16693"/>
                  </a:lnTo>
                  <a:lnTo>
                    <a:pt x="1922" y="15118"/>
                  </a:lnTo>
                  <a:lnTo>
                    <a:pt x="1922" y="14646"/>
                  </a:lnTo>
                  <a:lnTo>
                    <a:pt x="2918" y="13386"/>
                  </a:lnTo>
                  <a:lnTo>
                    <a:pt x="2918" y="11732"/>
                  </a:lnTo>
                  <a:lnTo>
                    <a:pt x="2918" y="10630"/>
                  </a:lnTo>
                  <a:lnTo>
                    <a:pt x="783" y="11417"/>
                  </a:lnTo>
                  <a:lnTo>
                    <a:pt x="783" y="9764"/>
                  </a:lnTo>
                  <a:lnTo>
                    <a:pt x="783" y="8504"/>
                  </a:lnTo>
                  <a:lnTo>
                    <a:pt x="0" y="7244"/>
                  </a:lnTo>
                  <a:lnTo>
                    <a:pt x="783" y="527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0" name="Freeform 144">
              <a:extLst>
                <a:ext uri="{FF2B5EF4-FFF2-40B4-BE49-F238E27FC236}">
                  <a16:creationId xmlns:a16="http://schemas.microsoft.com/office/drawing/2014/main" id="{D02FB526-5EE7-49DD-89C4-24ADF432B2CC}"/>
                </a:ext>
              </a:extLst>
            </p:cNvPr>
            <p:cNvSpPr>
              <a:spLocks/>
            </p:cNvSpPr>
            <p:nvPr/>
          </p:nvSpPr>
          <p:spPr bwMode="auto">
            <a:xfrm>
              <a:off x="4748" y="2511"/>
              <a:ext cx="148" cy="282"/>
            </a:xfrm>
            <a:custGeom>
              <a:avLst/>
              <a:gdLst>
                <a:gd name="T0" fmla="*/ 44 w 20000"/>
                <a:gd name="T1" fmla="*/ 6 h 20000"/>
                <a:gd name="T2" fmla="*/ 54 w 20000"/>
                <a:gd name="T3" fmla="*/ 10 h 20000"/>
                <a:gd name="T4" fmla="*/ 54 w 20000"/>
                <a:gd name="T5" fmla="*/ 20 h 20000"/>
                <a:gd name="T6" fmla="*/ 62 w 20000"/>
                <a:gd name="T7" fmla="*/ 23 h 20000"/>
                <a:gd name="T8" fmla="*/ 62 w 20000"/>
                <a:gd name="T9" fmla="*/ 39 h 20000"/>
                <a:gd name="T10" fmla="*/ 67 w 20000"/>
                <a:gd name="T11" fmla="*/ 56 h 20000"/>
                <a:gd name="T12" fmla="*/ 77 w 20000"/>
                <a:gd name="T13" fmla="*/ 50 h 20000"/>
                <a:gd name="T14" fmla="*/ 89 w 20000"/>
                <a:gd name="T15" fmla="*/ 50 h 20000"/>
                <a:gd name="T16" fmla="*/ 100 w 20000"/>
                <a:gd name="T17" fmla="*/ 47 h 20000"/>
                <a:gd name="T18" fmla="*/ 114 w 20000"/>
                <a:gd name="T19" fmla="*/ 43 h 20000"/>
                <a:gd name="T20" fmla="*/ 131 w 20000"/>
                <a:gd name="T21" fmla="*/ 64 h 20000"/>
                <a:gd name="T22" fmla="*/ 133 w 20000"/>
                <a:gd name="T23" fmla="*/ 75 h 20000"/>
                <a:gd name="T24" fmla="*/ 144 w 20000"/>
                <a:gd name="T25" fmla="*/ 87 h 20000"/>
                <a:gd name="T26" fmla="*/ 148 w 20000"/>
                <a:gd name="T27" fmla="*/ 93 h 20000"/>
                <a:gd name="T28" fmla="*/ 148 w 20000"/>
                <a:gd name="T29" fmla="*/ 114 h 20000"/>
                <a:gd name="T30" fmla="*/ 141 w 20000"/>
                <a:gd name="T31" fmla="*/ 120 h 20000"/>
                <a:gd name="T32" fmla="*/ 131 w 20000"/>
                <a:gd name="T33" fmla="*/ 120 h 20000"/>
                <a:gd name="T34" fmla="*/ 104 w 20000"/>
                <a:gd name="T35" fmla="*/ 120 h 20000"/>
                <a:gd name="T36" fmla="*/ 93 w 20000"/>
                <a:gd name="T37" fmla="*/ 141 h 20000"/>
                <a:gd name="T38" fmla="*/ 106 w 20000"/>
                <a:gd name="T39" fmla="*/ 169 h 20000"/>
                <a:gd name="T40" fmla="*/ 83 w 20000"/>
                <a:gd name="T41" fmla="*/ 153 h 20000"/>
                <a:gd name="T42" fmla="*/ 71 w 20000"/>
                <a:gd name="T43" fmla="*/ 137 h 20000"/>
                <a:gd name="T44" fmla="*/ 54 w 20000"/>
                <a:gd name="T45" fmla="*/ 153 h 20000"/>
                <a:gd name="T46" fmla="*/ 46 w 20000"/>
                <a:gd name="T47" fmla="*/ 178 h 20000"/>
                <a:gd name="T48" fmla="*/ 39 w 20000"/>
                <a:gd name="T49" fmla="*/ 201 h 20000"/>
                <a:gd name="T50" fmla="*/ 54 w 20000"/>
                <a:gd name="T51" fmla="*/ 217 h 20000"/>
                <a:gd name="T52" fmla="*/ 60 w 20000"/>
                <a:gd name="T53" fmla="*/ 230 h 20000"/>
                <a:gd name="T54" fmla="*/ 77 w 20000"/>
                <a:gd name="T55" fmla="*/ 261 h 20000"/>
                <a:gd name="T56" fmla="*/ 93 w 20000"/>
                <a:gd name="T57" fmla="*/ 273 h 20000"/>
                <a:gd name="T58" fmla="*/ 87 w 20000"/>
                <a:gd name="T59" fmla="*/ 278 h 20000"/>
                <a:gd name="T60" fmla="*/ 81 w 20000"/>
                <a:gd name="T61" fmla="*/ 282 h 20000"/>
                <a:gd name="T62" fmla="*/ 77 w 20000"/>
                <a:gd name="T63" fmla="*/ 273 h 20000"/>
                <a:gd name="T64" fmla="*/ 60 w 20000"/>
                <a:gd name="T65" fmla="*/ 267 h 20000"/>
                <a:gd name="T66" fmla="*/ 46 w 20000"/>
                <a:gd name="T67" fmla="*/ 250 h 20000"/>
                <a:gd name="T68" fmla="*/ 33 w 20000"/>
                <a:gd name="T69" fmla="*/ 230 h 20000"/>
                <a:gd name="T70" fmla="*/ 29 w 20000"/>
                <a:gd name="T71" fmla="*/ 240 h 20000"/>
                <a:gd name="T72" fmla="*/ 23 w 20000"/>
                <a:gd name="T73" fmla="*/ 224 h 20000"/>
                <a:gd name="T74" fmla="*/ 29 w 20000"/>
                <a:gd name="T75" fmla="*/ 205 h 20000"/>
                <a:gd name="T76" fmla="*/ 33 w 20000"/>
                <a:gd name="T77" fmla="*/ 197 h 20000"/>
                <a:gd name="T78" fmla="*/ 39 w 20000"/>
                <a:gd name="T79" fmla="*/ 174 h 20000"/>
                <a:gd name="T80" fmla="*/ 38 w 20000"/>
                <a:gd name="T81" fmla="*/ 143 h 20000"/>
                <a:gd name="T82" fmla="*/ 19 w 20000"/>
                <a:gd name="T83" fmla="*/ 114 h 20000"/>
                <a:gd name="T84" fmla="*/ 23 w 20000"/>
                <a:gd name="T85" fmla="*/ 99 h 20000"/>
                <a:gd name="T86" fmla="*/ 27 w 20000"/>
                <a:gd name="T87" fmla="*/ 87 h 20000"/>
                <a:gd name="T88" fmla="*/ 19 w 20000"/>
                <a:gd name="T89" fmla="*/ 70 h 20000"/>
                <a:gd name="T90" fmla="*/ 2 w 20000"/>
                <a:gd name="T91" fmla="*/ 43 h 20000"/>
                <a:gd name="T92" fmla="*/ 0 w 20000"/>
                <a:gd name="T93" fmla="*/ 39 h 20000"/>
                <a:gd name="T94" fmla="*/ 2 w 20000"/>
                <a:gd name="T95" fmla="*/ 27 h 20000"/>
                <a:gd name="T96" fmla="*/ 10 w 20000"/>
                <a:gd name="T97" fmla="*/ 16 h 20000"/>
                <a:gd name="T98" fmla="*/ 23 w 20000"/>
                <a:gd name="T99" fmla="*/ 6 h 20000"/>
                <a:gd name="T100" fmla="*/ 33 w 20000"/>
                <a:gd name="T101" fmla="*/ 4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5908" y="0"/>
                  </a:moveTo>
                  <a:lnTo>
                    <a:pt x="5908" y="455"/>
                  </a:lnTo>
                  <a:lnTo>
                    <a:pt x="6179" y="284"/>
                  </a:lnTo>
                  <a:lnTo>
                    <a:pt x="7317" y="739"/>
                  </a:lnTo>
                  <a:lnTo>
                    <a:pt x="6775" y="1165"/>
                  </a:lnTo>
                  <a:lnTo>
                    <a:pt x="7317" y="1449"/>
                  </a:lnTo>
                  <a:lnTo>
                    <a:pt x="8130" y="1165"/>
                  </a:lnTo>
                  <a:lnTo>
                    <a:pt x="8401" y="1619"/>
                  </a:lnTo>
                  <a:lnTo>
                    <a:pt x="8997" y="1903"/>
                  </a:lnTo>
                  <a:lnTo>
                    <a:pt x="8401" y="2784"/>
                  </a:lnTo>
                  <a:lnTo>
                    <a:pt x="8401" y="3807"/>
                  </a:lnTo>
                  <a:lnTo>
                    <a:pt x="8997" y="3949"/>
                  </a:lnTo>
                  <a:lnTo>
                    <a:pt x="9864" y="3523"/>
                  </a:lnTo>
                  <a:lnTo>
                    <a:pt x="10407" y="3523"/>
                  </a:lnTo>
                  <a:lnTo>
                    <a:pt x="11220" y="3068"/>
                  </a:lnTo>
                  <a:lnTo>
                    <a:pt x="12087" y="3523"/>
                  </a:lnTo>
                  <a:lnTo>
                    <a:pt x="12629" y="3352"/>
                  </a:lnTo>
                  <a:lnTo>
                    <a:pt x="13496" y="3352"/>
                  </a:lnTo>
                  <a:lnTo>
                    <a:pt x="14038" y="2784"/>
                  </a:lnTo>
                  <a:lnTo>
                    <a:pt x="15447" y="3068"/>
                  </a:lnTo>
                  <a:lnTo>
                    <a:pt x="16314" y="3523"/>
                  </a:lnTo>
                  <a:lnTo>
                    <a:pt x="17724" y="4545"/>
                  </a:lnTo>
                  <a:lnTo>
                    <a:pt x="17724" y="4688"/>
                  </a:lnTo>
                  <a:lnTo>
                    <a:pt x="17940" y="5284"/>
                  </a:lnTo>
                  <a:lnTo>
                    <a:pt x="18537" y="5852"/>
                  </a:lnTo>
                  <a:lnTo>
                    <a:pt x="19404" y="6165"/>
                  </a:lnTo>
                  <a:lnTo>
                    <a:pt x="19404" y="6449"/>
                  </a:lnTo>
                  <a:lnTo>
                    <a:pt x="19946" y="6619"/>
                  </a:lnTo>
                  <a:lnTo>
                    <a:pt x="19946" y="7017"/>
                  </a:lnTo>
                  <a:lnTo>
                    <a:pt x="19946" y="8068"/>
                  </a:lnTo>
                  <a:lnTo>
                    <a:pt x="19404" y="8523"/>
                  </a:lnTo>
                  <a:lnTo>
                    <a:pt x="19079" y="8523"/>
                  </a:lnTo>
                  <a:lnTo>
                    <a:pt x="17940" y="8352"/>
                  </a:lnTo>
                  <a:lnTo>
                    <a:pt x="17724" y="8523"/>
                  </a:lnTo>
                  <a:lnTo>
                    <a:pt x="15718" y="8352"/>
                  </a:lnTo>
                  <a:lnTo>
                    <a:pt x="14038" y="8523"/>
                  </a:lnTo>
                  <a:lnTo>
                    <a:pt x="14038" y="9517"/>
                  </a:lnTo>
                  <a:lnTo>
                    <a:pt x="12629" y="9972"/>
                  </a:lnTo>
                  <a:lnTo>
                    <a:pt x="13171" y="10739"/>
                  </a:lnTo>
                  <a:lnTo>
                    <a:pt x="14309" y="12017"/>
                  </a:lnTo>
                  <a:lnTo>
                    <a:pt x="13496" y="11591"/>
                  </a:lnTo>
                  <a:lnTo>
                    <a:pt x="11220" y="10852"/>
                  </a:lnTo>
                  <a:lnTo>
                    <a:pt x="8997" y="10739"/>
                  </a:lnTo>
                  <a:lnTo>
                    <a:pt x="9539" y="9688"/>
                  </a:lnTo>
                  <a:lnTo>
                    <a:pt x="7317" y="9972"/>
                  </a:lnTo>
                  <a:lnTo>
                    <a:pt x="7317" y="10852"/>
                  </a:lnTo>
                  <a:lnTo>
                    <a:pt x="7317" y="11591"/>
                  </a:lnTo>
                  <a:lnTo>
                    <a:pt x="6179" y="12614"/>
                  </a:lnTo>
                  <a:lnTo>
                    <a:pt x="5908" y="13807"/>
                  </a:lnTo>
                  <a:lnTo>
                    <a:pt x="5312" y="14233"/>
                  </a:lnTo>
                  <a:lnTo>
                    <a:pt x="5908" y="15710"/>
                  </a:lnTo>
                  <a:lnTo>
                    <a:pt x="7317" y="15398"/>
                  </a:lnTo>
                  <a:lnTo>
                    <a:pt x="7588" y="16307"/>
                  </a:lnTo>
                  <a:lnTo>
                    <a:pt x="8130" y="16307"/>
                  </a:lnTo>
                  <a:lnTo>
                    <a:pt x="8997" y="18210"/>
                  </a:lnTo>
                  <a:lnTo>
                    <a:pt x="10407" y="18523"/>
                  </a:lnTo>
                  <a:lnTo>
                    <a:pt x="11762" y="18523"/>
                  </a:lnTo>
                  <a:lnTo>
                    <a:pt x="12629" y="19375"/>
                  </a:lnTo>
                  <a:lnTo>
                    <a:pt x="12087" y="19375"/>
                  </a:lnTo>
                  <a:lnTo>
                    <a:pt x="11762" y="19688"/>
                  </a:lnTo>
                  <a:lnTo>
                    <a:pt x="11220" y="19375"/>
                  </a:lnTo>
                  <a:lnTo>
                    <a:pt x="10949" y="19972"/>
                  </a:lnTo>
                  <a:lnTo>
                    <a:pt x="9864" y="19972"/>
                  </a:lnTo>
                  <a:lnTo>
                    <a:pt x="10407" y="19375"/>
                  </a:lnTo>
                  <a:lnTo>
                    <a:pt x="8401" y="18807"/>
                  </a:lnTo>
                  <a:lnTo>
                    <a:pt x="8130" y="18920"/>
                  </a:lnTo>
                  <a:lnTo>
                    <a:pt x="7317" y="18210"/>
                  </a:lnTo>
                  <a:lnTo>
                    <a:pt x="6179" y="17756"/>
                  </a:lnTo>
                  <a:lnTo>
                    <a:pt x="5095" y="16875"/>
                  </a:lnTo>
                  <a:lnTo>
                    <a:pt x="4444" y="16307"/>
                  </a:lnTo>
                  <a:lnTo>
                    <a:pt x="3902" y="16591"/>
                  </a:lnTo>
                  <a:lnTo>
                    <a:pt x="3902" y="17017"/>
                  </a:lnTo>
                  <a:lnTo>
                    <a:pt x="3631" y="16875"/>
                  </a:lnTo>
                  <a:lnTo>
                    <a:pt x="3089" y="15852"/>
                  </a:lnTo>
                  <a:lnTo>
                    <a:pt x="3631" y="14972"/>
                  </a:lnTo>
                  <a:lnTo>
                    <a:pt x="3902" y="14517"/>
                  </a:lnTo>
                  <a:lnTo>
                    <a:pt x="3902" y="14233"/>
                  </a:lnTo>
                  <a:lnTo>
                    <a:pt x="4444" y="13949"/>
                  </a:lnTo>
                  <a:lnTo>
                    <a:pt x="4444" y="13523"/>
                  </a:lnTo>
                  <a:lnTo>
                    <a:pt x="5312" y="12330"/>
                  </a:lnTo>
                  <a:lnTo>
                    <a:pt x="5908" y="11591"/>
                  </a:lnTo>
                  <a:lnTo>
                    <a:pt x="5095" y="10114"/>
                  </a:lnTo>
                  <a:lnTo>
                    <a:pt x="5095" y="9517"/>
                  </a:lnTo>
                  <a:lnTo>
                    <a:pt x="2547" y="8068"/>
                  </a:lnTo>
                  <a:lnTo>
                    <a:pt x="2547" y="7614"/>
                  </a:lnTo>
                  <a:lnTo>
                    <a:pt x="3089" y="7017"/>
                  </a:lnTo>
                  <a:lnTo>
                    <a:pt x="3089" y="6449"/>
                  </a:lnTo>
                  <a:lnTo>
                    <a:pt x="3631" y="6165"/>
                  </a:lnTo>
                  <a:lnTo>
                    <a:pt x="3089" y="5398"/>
                  </a:lnTo>
                  <a:lnTo>
                    <a:pt x="2547" y="4972"/>
                  </a:lnTo>
                  <a:lnTo>
                    <a:pt x="867" y="3523"/>
                  </a:lnTo>
                  <a:lnTo>
                    <a:pt x="325" y="3068"/>
                  </a:lnTo>
                  <a:lnTo>
                    <a:pt x="0" y="3068"/>
                  </a:lnTo>
                  <a:lnTo>
                    <a:pt x="0" y="2784"/>
                  </a:lnTo>
                  <a:lnTo>
                    <a:pt x="325" y="2614"/>
                  </a:lnTo>
                  <a:lnTo>
                    <a:pt x="325" y="1903"/>
                  </a:lnTo>
                  <a:lnTo>
                    <a:pt x="867" y="1449"/>
                  </a:lnTo>
                  <a:lnTo>
                    <a:pt x="1409" y="1165"/>
                  </a:lnTo>
                  <a:lnTo>
                    <a:pt x="3631" y="852"/>
                  </a:lnTo>
                  <a:lnTo>
                    <a:pt x="3089" y="455"/>
                  </a:lnTo>
                  <a:lnTo>
                    <a:pt x="3902" y="739"/>
                  </a:lnTo>
                  <a:lnTo>
                    <a:pt x="4444" y="284"/>
                  </a:lnTo>
                  <a:lnTo>
                    <a:pt x="5908"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1" name="Freeform 145">
              <a:extLst>
                <a:ext uri="{FF2B5EF4-FFF2-40B4-BE49-F238E27FC236}">
                  <a16:creationId xmlns:a16="http://schemas.microsoft.com/office/drawing/2014/main" id="{00F52DE5-E66D-434C-9157-890CCD94BB7D}"/>
                </a:ext>
              </a:extLst>
            </p:cNvPr>
            <p:cNvSpPr>
              <a:spLocks/>
            </p:cNvSpPr>
            <p:nvPr/>
          </p:nvSpPr>
          <p:spPr bwMode="auto">
            <a:xfrm>
              <a:off x="3922" y="2408"/>
              <a:ext cx="89" cy="72"/>
            </a:xfrm>
            <a:custGeom>
              <a:avLst/>
              <a:gdLst>
                <a:gd name="T0" fmla="*/ 0 w 20000"/>
                <a:gd name="T1" fmla="*/ 33 h 20000"/>
                <a:gd name="T2" fmla="*/ 2 w 20000"/>
                <a:gd name="T3" fmla="*/ 29 h 20000"/>
                <a:gd name="T4" fmla="*/ 2 w 20000"/>
                <a:gd name="T5" fmla="*/ 37 h 20000"/>
                <a:gd name="T6" fmla="*/ 6 w 20000"/>
                <a:gd name="T7" fmla="*/ 39 h 20000"/>
                <a:gd name="T8" fmla="*/ 8 w 20000"/>
                <a:gd name="T9" fmla="*/ 43 h 20000"/>
                <a:gd name="T10" fmla="*/ 19 w 20000"/>
                <a:gd name="T11" fmla="*/ 43 h 20000"/>
                <a:gd name="T12" fmla="*/ 23 w 20000"/>
                <a:gd name="T13" fmla="*/ 39 h 20000"/>
                <a:gd name="T14" fmla="*/ 43 w 20000"/>
                <a:gd name="T15" fmla="*/ 39 h 20000"/>
                <a:gd name="T16" fmla="*/ 52 w 20000"/>
                <a:gd name="T17" fmla="*/ 37 h 20000"/>
                <a:gd name="T18" fmla="*/ 60 w 20000"/>
                <a:gd name="T19" fmla="*/ 29 h 20000"/>
                <a:gd name="T20" fmla="*/ 70 w 20000"/>
                <a:gd name="T21" fmla="*/ 16 h 20000"/>
                <a:gd name="T22" fmla="*/ 78 w 20000"/>
                <a:gd name="T23" fmla="*/ 6 h 20000"/>
                <a:gd name="T24" fmla="*/ 82 w 20000"/>
                <a:gd name="T25" fmla="*/ 0 h 20000"/>
                <a:gd name="T26" fmla="*/ 87 w 20000"/>
                <a:gd name="T27" fmla="*/ 4 h 20000"/>
                <a:gd name="T28" fmla="*/ 87 w 20000"/>
                <a:gd name="T29" fmla="*/ 10 h 20000"/>
                <a:gd name="T30" fmla="*/ 87 w 20000"/>
                <a:gd name="T31" fmla="*/ 20 h 20000"/>
                <a:gd name="T32" fmla="*/ 82 w 20000"/>
                <a:gd name="T33" fmla="*/ 20 h 20000"/>
                <a:gd name="T34" fmla="*/ 78 w 20000"/>
                <a:gd name="T35" fmla="*/ 23 h 20000"/>
                <a:gd name="T36" fmla="*/ 82 w 20000"/>
                <a:gd name="T37" fmla="*/ 37 h 20000"/>
                <a:gd name="T38" fmla="*/ 87 w 20000"/>
                <a:gd name="T39" fmla="*/ 37 h 20000"/>
                <a:gd name="T40" fmla="*/ 89 w 20000"/>
                <a:gd name="T41" fmla="*/ 43 h 20000"/>
                <a:gd name="T42" fmla="*/ 87 w 20000"/>
                <a:gd name="T43" fmla="*/ 43 h 20000"/>
                <a:gd name="T44" fmla="*/ 78 w 20000"/>
                <a:gd name="T45" fmla="*/ 43 h 20000"/>
                <a:gd name="T46" fmla="*/ 78 w 20000"/>
                <a:gd name="T47" fmla="*/ 49 h 20000"/>
                <a:gd name="T48" fmla="*/ 76 w 20000"/>
                <a:gd name="T49" fmla="*/ 55 h 20000"/>
                <a:gd name="T50" fmla="*/ 76 w 20000"/>
                <a:gd name="T51" fmla="*/ 69 h 20000"/>
                <a:gd name="T52" fmla="*/ 72 w 20000"/>
                <a:gd name="T53" fmla="*/ 72 h 20000"/>
                <a:gd name="T54" fmla="*/ 19 w 20000"/>
                <a:gd name="T55" fmla="*/ 63 h 20000"/>
                <a:gd name="T56" fmla="*/ 17 w 20000"/>
                <a:gd name="T57" fmla="*/ 55 h 20000"/>
                <a:gd name="T58" fmla="*/ 8 w 20000"/>
                <a:gd name="T59" fmla="*/ 47 h 20000"/>
                <a:gd name="T60" fmla="*/ 2 w 20000"/>
                <a:gd name="T61" fmla="*/ 39 h 20000"/>
                <a:gd name="T62" fmla="*/ 0 w 20000"/>
                <a:gd name="T63" fmla="*/ 33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0" y="9121"/>
                  </a:moveTo>
                  <a:lnTo>
                    <a:pt x="536" y="8022"/>
                  </a:lnTo>
                  <a:lnTo>
                    <a:pt x="536" y="10220"/>
                  </a:lnTo>
                  <a:lnTo>
                    <a:pt x="1429" y="10769"/>
                  </a:lnTo>
                  <a:lnTo>
                    <a:pt x="1875" y="11868"/>
                  </a:lnTo>
                  <a:lnTo>
                    <a:pt x="4196" y="11868"/>
                  </a:lnTo>
                  <a:lnTo>
                    <a:pt x="5179" y="10769"/>
                  </a:lnTo>
                  <a:lnTo>
                    <a:pt x="9732" y="10769"/>
                  </a:lnTo>
                  <a:lnTo>
                    <a:pt x="11607" y="10220"/>
                  </a:lnTo>
                  <a:lnTo>
                    <a:pt x="13393" y="8022"/>
                  </a:lnTo>
                  <a:lnTo>
                    <a:pt x="15714" y="4505"/>
                  </a:lnTo>
                  <a:lnTo>
                    <a:pt x="17589" y="1648"/>
                  </a:lnTo>
                  <a:lnTo>
                    <a:pt x="18482" y="0"/>
                  </a:lnTo>
                  <a:lnTo>
                    <a:pt x="19464" y="1099"/>
                  </a:lnTo>
                  <a:lnTo>
                    <a:pt x="19464" y="2857"/>
                  </a:lnTo>
                  <a:lnTo>
                    <a:pt x="19464" y="5604"/>
                  </a:lnTo>
                  <a:lnTo>
                    <a:pt x="18482" y="5604"/>
                  </a:lnTo>
                  <a:lnTo>
                    <a:pt x="17589" y="6264"/>
                  </a:lnTo>
                  <a:lnTo>
                    <a:pt x="18482" y="10220"/>
                  </a:lnTo>
                  <a:lnTo>
                    <a:pt x="19464" y="10220"/>
                  </a:lnTo>
                  <a:lnTo>
                    <a:pt x="19911" y="11868"/>
                  </a:lnTo>
                  <a:lnTo>
                    <a:pt x="19464" y="11868"/>
                  </a:lnTo>
                  <a:lnTo>
                    <a:pt x="17589" y="11868"/>
                  </a:lnTo>
                  <a:lnTo>
                    <a:pt x="17589" y="13626"/>
                  </a:lnTo>
                  <a:lnTo>
                    <a:pt x="17143" y="15385"/>
                  </a:lnTo>
                  <a:lnTo>
                    <a:pt x="17143" y="19231"/>
                  </a:lnTo>
                  <a:lnTo>
                    <a:pt x="16250" y="19890"/>
                  </a:lnTo>
                  <a:lnTo>
                    <a:pt x="4196" y="17582"/>
                  </a:lnTo>
                  <a:lnTo>
                    <a:pt x="3750" y="15385"/>
                  </a:lnTo>
                  <a:lnTo>
                    <a:pt x="1875" y="12967"/>
                  </a:lnTo>
                  <a:lnTo>
                    <a:pt x="536" y="10769"/>
                  </a:lnTo>
                  <a:lnTo>
                    <a:pt x="0" y="912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2" name="Freeform 146">
              <a:extLst>
                <a:ext uri="{FF2B5EF4-FFF2-40B4-BE49-F238E27FC236}">
                  <a16:creationId xmlns:a16="http://schemas.microsoft.com/office/drawing/2014/main" id="{E13EA432-6A00-4F5B-8C3C-633E7406BBEF}"/>
                </a:ext>
              </a:extLst>
            </p:cNvPr>
            <p:cNvSpPr>
              <a:spLocks/>
            </p:cNvSpPr>
            <p:nvPr/>
          </p:nvSpPr>
          <p:spPr bwMode="auto">
            <a:xfrm>
              <a:off x="4825" y="2455"/>
              <a:ext cx="144" cy="284"/>
            </a:xfrm>
            <a:custGeom>
              <a:avLst/>
              <a:gdLst>
                <a:gd name="T0" fmla="*/ 4 w 20000"/>
                <a:gd name="T1" fmla="*/ 16 h 20000"/>
                <a:gd name="T2" fmla="*/ 12 w 20000"/>
                <a:gd name="T3" fmla="*/ 16 h 20000"/>
                <a:gd name="T4" fmla="*/ 23 w 20000"/>
                <a:gd name="T5" fmla="*/ 12 h 20000"/>
                <a:gd name="T6" fmla="*/ 33 w 20000"/>
                <a:gd name="T7" fmla="*/ 12 h 20000"/>
                <a:gd name="T8" fmla="*/ 44 w 20000"/>
                <a:gd name="T9" fmla="*/ 2 h 20000"/>
                <a:gd name="T10" fmla="*/ 61 w 20000"/>
                <a:gd name="T11" fmla="*/ 6 h 20000"/>
                <a:gd name="T12" fmla="*/ 81 w 20000"/>
                <a:gd name="T13" fmla="*/ 8 h 20000"/>
                <a:gd name="T14" fmla="*/ 91 w 20000"/>
                <a:gd name="T15" fmla="*/ 35 h 20000"/>
                <a:gd name="T16" fmla="*/ 104 w 20000"/>
                <a:gd name="T17" fmla="*/ 35 h 20000"/>
                <a:gd name="T18" fmla="*/ 93 w 20000"/>
                <a:gd name="T19" fmla="*/ 40 h 20000"/>
                <a:gd name="T20" fmla="*/ 87 w 20000"/>
                <a:gd name="T21" fmla="*/ 46 h 20000"/>
                <a:gd name="T22" fmla="*/ 81 w 20000"/>
                <a:gd name="T23" fmla="*/ 62 h 20000"/>
                <a:gd name="T24" fmla="*/ 71 w 20000"/>
                <a:gd name="T25" fmla="*/ 68 h 20000"/>
                <a:gd name="T26" fmla="*/ 81 w 20000"/>
                <a:gd name="T27" fmla="*/ 104 h 20000"/>
                <a:gd name="T28" fmla="*/ 104 w 20000"/>
                <a:gd name="T29" fmla="*/ 132 h 20000"/>
                <a:gd name="T30" fmla="*/ 114 w 20000"/>
                <a:gd name="T31" fmla="*/ 139 h 20000"/>
                <a:gd name="T32" fmla="*/ 127 w 20000"/>
                <a:gd name="T33" fmla="*/ 155 h 20000"/>
                <a:gd name="T34" fmla="*/ 131 w 20000"/>
                <a:gd name="T35" fmla="*/ 166 h 20000"/>
                <a:gd name="T36" fmla="*/ 141 w 20000"/>
                <a:gd name="T37" fmla="*/ 199 h 20000"/>
                <a:gd name="T38" fmla="*/ 141 w 20000"/>
                <a:gd name="T39" fmla="*/ 207 h 20000"/>
                <a:gd name="T40" fmla="*/ 144 w 20000"/>
                <a:gd name="T41" fmla="*/ 213 h 20000"/>
                <a:gd name="T42" fmla="*/ 144 w 20000"/>
                <a:gd name="T43" fmla="*/ 224 h 20000"/>
                <a:gd name="T44" fmla="*/ 127 w 20000"/>
                <a:gd name="T45" fmla="*/ 240 h 20000"/>
                <a:gd name="T46" fmla="*/ 116 w 20000"/>
                <a:gd name="T47" fmla="*/ 246 h 20000"/>
                <a:gd name="T48" fmla="*/ 97 w 20000"/>
                <a:gd name="T49" fmla="*/ 257 h 20000"/>
                <a:gd name="T50" fmla="*/ 87 w 20000"/>
                <a:gd name="T51" fmla="*/ 261 h 20000"/>
                <a:gd name="T52" fmla="*/ 77 w 20000"/>
                <a:gd name="T53" fmla="*/ 273 h 20000"/>
                <a:gd name="T54" fmla="*/ 65 w 20000"/>
                <a:gd name="T55" fmla="*/ 263 h 20000"/>
                <a:gd name="T56" fmla="*/ 65 w 20000"/>
                <a:gd name="T57" fmla="*/ 253 h 20000"/>
                <a:gd name="T58" fmla="*/ 56 w 20000"/>
                <a:gd name="T59" fmla="*/ 250 h 20000"/>
                <a:gd name="T60" fmla="*/ 83 w 20000"/>
                <a:gd name="T61" fmla="*/ 240 h 20000"/>
                <a:gd name="T62" fmla="*/ 81 w 20000"/>
                <a:gd name="T63" fmla="*/ 226 h 20000"/>
                <a:gd name="T64" fmla="*/ 97 w 20000"/>
                <a:gd name="T65" fmla="*/ 219 h 20000"/>
                <a:gd name="T66" fmla="*/ 110 w 20000"/>
                <a:gd name="T67" fmla="*/ 213 h 20000"/>
                <a:gd name="T68" fmla="*/ 108 w 20000"/>
                <a:gd name="T69" fmla="*/ 182 h 20000"/>
                <a:gd name="T70" fmla="*/ 108 w 20000"/>
                <a:gd name="T71" fmla="*/ 170 h 20000"/>
                <a:gd name="T72" fmla="*/ 108 w 20000"/>
                <a:gd name="T73" fmla="*/ 155 h 20000"/>
                <a:gd name="T74" fmla="*/ 104 w 20000"/>
                <a:gd name="T75" fmla="*/ 143 h 20000"/>
                <a:gd name="T76" fmla="*/ 83 w 20000"/>
                <a:gd name="T77" fmla="*/ 122 h 20000"/>
                <a:gd name="T78" fmla="*/ 67 w 20000"/>
                <a:gd name="T79" fmla="*/ 104 h 20000"/>
                <a:gd name="T80" fmla="*/ 56 w 20000"/>
                <a:gd name="T81" fmla="*/ 93 h 20000"/>
                <a:gd name="T82" fmla="*/ 38 w 20000"/>
                <a:gd name="T83" fmla="*/ 73 h 20000"/>
                <a:gd name="T84" fmla="*/ 50 w 20000"/>
                <a:gd name="T85" fmla="*/ 73 h 20000"/>
                <a:gd name="T86" fmla="*/ 48 w 20000"/>
                <a:gd name="T87" fmla="*/ 56 h 20000"/>
                <a:gd name="T88" fmla="*/ 39 w 20000"/>
                <a:gd name="T89" fmla="*/ 50 h 20000"/>
                <a:gd name="T90" fmla="*/ 12 w 20000"/>
                <a:gd name="T91" fmla="*/ 44 h 20000"/>
                <a:gd name="T92" fmla="*/ 12 w 20000"/>
                <a:gd name="T93" fmla="*/ 29 h 20000"/>
                <a:gd name="T94" fmla="*/ 0 w 20000"/>
                <a:gd name="T95" fmla="*/ 19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0" y="1324"/>
                  </a:moveTo>
                  <a:lnTo>
                    <a:pt x="557" y="1155"/>
                  </a:lnTo>
                  <a:lnTo>
                    <a:pt x="891" y="1155"/>
                  </a:lnTo>
                  <a:lnTo>
                    <a:pt x="1727" y="1155"/>
                  </a:lnTo>
                  <a:lnTo>
                    <a:pt x="2284" y="873"/>
                  </a:lnTo>
                  <a:lnTo>
                    <a:pt x="3175" y="873"/>
                  </a:lnTo>
                  <a:lnTo>
                    <a:pt x="4011" y="1324"/>
                  </a:lnTo>
                  <a:lnTo>
                    <a:pt x="4624" y="873"/>
                  </a:lnTo>
                  <a:lnTo>
                    <a:pt x="6072" y="592"/>
                  </a:lnTo>
                  <a:lnTo>
                    <a:pt x="6072" y="169"/>
                  </a:lnTo>
                  <a:lnTo>
                    <a:pt x="7521" y="0"/>
                  </a:lnTo>
                  <a:lnTo>
                    <a:pt x="8412" y="451"/>
                  </a:lnTo>
                  <a:lnTo>
                    <a:pt x="10696" y="592"/>
                  </a:lnTo>
                  <a:lnTo>
                    <a:pt x="11253" y="592"/>
                  </a:lnTo>
                  <a:lnTo>
                    <a:pt x="10696" y="1324"/>
                  </a:lnTo>
                  <a:lnTo>
                    <a:pt x="12646" y="2479"/>
                  </a:lnTo>
                  <a:lnTo>
                    <a:pt x="13872" y="2366"/>
                  </a:lnTo>
                  <a:lnTo>
                    <a:pt x="14429" y="2479"/>
                  </a:lnTo>
                  <a:lnTo>
                    <a:pt x="13872" y="2789"/>
                  </a:lnTo>
                  <a:lnTo>
                    <a:pt x="12981" y="2789"/>
                  </a:lnTo>
                  <a:lnTo>
                    <a:pt x="12981" y="3211"/>
                  </a:lnTo>
                  <a:lnTo>
                    <a:pt x="12089" y="3211"/>
                  </a:lnTo>
                  <a:lnTo>
                    <a:pt x="11253" y="3634"/>
                  </a:lnTo>
                  <a:lnTo>
                    <a:pt x="11253" y="4394"/>
                  </a:lnTo>
                  <a:lnTo>
                    <a:pt x="10696" y="4676"/>
                  </a:lnTo>
                  <a:lnTo>
                    <a:pt x="9805" y="4817"/>
                  </a:lnTo>
                  <a:lnTo>
                    <a:pt x="9248" y="6113"/>
                  </a:lnTo>
                  <a:lnTo>
                    <a:pt x="11253" y="7296"/>
                  </a:lnTo>
                  <a:lnTo>
                    <a:pt x="12089" y="8169"/>
                  </a:lnTo>
                  <a:lnTo>
                    <a:pt x="14429" y="9324"/>
                  </a:lnTo>
                  <a:lnTo>
                    <a:pt x="15265" y="9634"/>
                  </a:lnTo>
                  <a:lnTo>
                    <a:pt x="15877" y="9775"/>
                  </a:lnTo>
                  <a:lnTo>
                    <a:pt x="16713" y="10366"/>
                  </a:lnTo>
                  <a:lnTo>
                    <a:pt x="17604" y="10930"/>
                  </a:lnTo>
                  <a:lnTo>
                    <a:pt x="18217" y="10930"/>
                  </a:lnTo>
                  <a:lnTo>
                    <a:pt x="18217" y="11690"/>
                  </a:lnTo>
                  <a:lnTo>
                    <a:pt x="19610" y="13577"/>
                  </a:lnTo>
                  <a:lnTo>
                    <a:pt x="19610" y="14000"/>
                  </a:lnTo>
                  <a:lnTo>
                    <a:pt x="19944" y="14282"/>
                  </a:lnTo>
                  <a:lnTo>
                    <a:pt x="19610" y="14592"/>
                  </a:lnTo>
                  <a:lnTo>
                    <a:pt x="19610" y="14732"/>
                  </a:lnTo>
                  <a:lnTo>
                    <a:pt x="19944" y="15014"/>
                  </a:lnTo>
                  <a:lnTo>
                    <a:pt x="19610" y="15437"/>
                  </a:lnTo>
                  <a:lnTo>
                    <a:pt x="19944" y="15775"/>
                  </a:lnTo>
                  <a:lnTo>
                    <a:pt x="19053" y="16479"/>
                  </a:lnTo>
                  <a:lnTo>
                    <a:pt x="17604" y="16930"/>
                  </a:lnTo>
                  <a:lnTo>
                    <a:pt x="16713" y="16930"/>
                  </a:lnTo>
                  <a:lnTo>
                    <a:pt x="16156" y="17352"/>
                  </a:lnTo>
                  <a:lnTo>
                    <a:pt x="13872" y="17803"/>
                  </a:lnTo>
                  <a:lnTo>
                    <a:pt x="13538" y="18085"/>
                  </a:lnTo>
                  <a:lnTo>
                    <a:pt x="12981" y="18817"/>
                  </a:lnTo>
                  <a:lnTo>
                    <a:pt x="12089" y="18366"/>
                  </a:lnTo>
                  <a:lnTo>
                    <a:pt x="12089" y="19239"/>
                  </a:lnTo>
                  <a:lnTo>
                    <a:pt x="10696" y="19239"/>
                  </a:lnTo>
                  <a:lnTo>
                    <a:pt x="8969" y="19972"/>
                  </a:lnTo>
                  <a:lnTo>
                    <a:pt x="8969" y="18535"/>
                  </a:lnTo>
                  <a:lnTo>
                    <a:pt x="9248" y="18366"/>
                  </a:lnTo>
                  <a:lnTo>
                    <a:pt x="8969" y="17803"/>
                  </a:lnTo>
                  <a:lnTo>
                    <a:pt x="8412" y="17803"/>
                  </a:lnTo>
                  <a:lnTo>
                    <a:pt x="7744" y="17634"/>
                  </a:lnTo>
                  <a:lnTo>
                    <a:pt x="10139" y="17042"/>
                  </a:lnTo>
                  <a:lnTo>
                    <a:pt x="11532" y="16930"/>
                  </a:lnTo>
                  <a:lnTo>
                    <a:pt x="11532" y="16479"/>
                  </a:lnTo>
                  <a:lnTo>
                    <a:pt x="11253" y="15887"/>
                  </a:lnTo>
                  <a:lnTo>
                    <a:pt x="12089" y="15775"/>
                  </a:lnTo>
                  <a:lnTo>
                    <a:pt x="13538" y="15437"/>
                  </a:lnTo>
                  <a:lnTo>
                    <a:pt x="14429" y="15324"/>
                  </a:lnTo>
                  <a:lnTo>
                    <a:pt x="15265" y="15014"/>
                  </a:lnTo>
                  <a:lnTo>
                    <a:pt x="15265" y="14000"/>
                  </a:lnTo>
                  <a:lnTo>
                    <a:pt x="15042" y="12845"/>
                  </a:lnTo>
                  <a:lnTo>
                    <a:pt x="15042" y="12394"/>
                  </a:lnTo>
                  <a:lnTo>
                    <a:pt x="15042" y="11972"/>
                  </a:lnTo>
                  <a:lnTo>
                    <a:pt x="15042" y="11521"/>
                  </a:lnTo>
                  <a:lnTo>
                    <a:pt x="15042" y="10930"/>
                  </a:lnTo>
                  <a:lnTo>
                    <a:pt x="14429" y="10930"/>
                  </a:lnTo>
                  <a:lnTo>
                    <a:pt x="14429" y="10085"/>
                  </a:lnTo>
                  <a:lnTo>
                    <a:pt x="12646" y="9324"/>
                  </a:lnTo>
                  <a:lnTo>
                    <a:pt x="11532" y="8592"/>
                  </a:lnTo>
                  <a:lnTo>
                    <a:pt x="10139" y="7887"/>
                  </a:lnTo>
                  <a:lnTo>
                    <a:pt x="9248" y="7296"/>
                  </a:lnTo>
                  <a:lnTo>
                    <a:pt x="8412" y="6732"/>
                  </a:lnTo>
                  <a:lnTo>
                    <a:pt x="7744" y="6563"/>
                  </a:lnTo>
                  <a:lnTo>
                    <a:pt x="5237" y="5549"/>
                  </a:lnTo>
                  <a:lnTo>
                    <a:pt x="5237" y="5127"/>
                  </a:lnTo>
                  <a:lnTo>
                    <a:pt x="6072" y="5127"/>
                  </a:lnTo>
                  <a:lnTo>
                    <a:pt x="6908" y="5127"/>
                  </a:lnTo>
                  <a:lnTo>
                    <a:pt x="6908" y="4394"/>
                  </a:lnTo>
                  <a:lnTo>
                    <a:pt x="6630" y="3944"/>
                  </a:lnTo>
                  <a:lnTo>
                    <a:pt x="6072" y="3944"/>
                  </a:lnTo>
                  <a:lnTo>
                    <a:pt x="5460" y="3521"/>
                  </a:lnTo>
                  <a:lnTo>
                    <a:pt x="3733" y="3521"/>
                  </a:lnTo>
                  <a:lnTo>
                    <a:pt x="1727" y="3070"/>
                  </a:lnTo>
                  <a:lnTo>
                    <a:pt x="1727" y="2366"/>
                  </a:lnTo>
                  <a:lnTo>
                    <a:pt x="1727" y="2028"/>
                  </a:lnTo>
                  <a:lnTo>
                    <a:pt x="557" y="1746"/>
                  </a:lnTo>
                  <a:lnTo>
                    <a:pt x="0" y="13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3" name="Freeform 147">
              <a:extLst>
                <a:ext uri="{FF2B5EF4-FFF2-40B4-BE49-F238E27FC236}">
                  <a16:creationId xmlns:a16="http://schemas.microsoft.com/office/drawing/2014/main" id="{9BCBFCF4-311E-4CD3-81BC-BAB9B579F8F6}"/>
                </a:ext>
              </a:extLst>
            </p:cNvPr>
            <p:cNvSpPr>
              <a:spLocks/>
            </p:cNvSpPr>
            <p:nvPr/>
          </p:nvSpPr>
          <p:spPr bwMode="auto">
            <a:xfrm>
              <a:off x="1430" y="2610"/>
              <a:ext cx="42" cy="26"/>
            </a:xfrm>
            <a:custGeom>
              <a:avLst/>
              <a:gdLst>
                <a:gd name="T0" fmla="*/ 0 w 20000"/>
                <a:gd name="T1" fmla="*/ 15 h 20000"/>
                <a:gd name="T2" fmla="*/ 6 w 20000"/>
                <a:gd name="T3" fmla="*/ 9 h 20000"/>
                <a:gd name="T4" fmla="*/ 10 w 20000"/>
                <a:gd name="T5" fmla="*/ 0 h 20000"/>
                <a:gd name="T6" fmla="*/ 24 w 20000"/>
                <a:gd name="T7" fmla="*/ 4 h 20000"/>
                <a:gd name="T8" fmla="*/ 37 w 20000"/>
                <a:gd name="T9" fmla="*/ 11 h 20000"/>
                <a:gd name="T10" fmla="*/ 42 w 20000"/>
                <a:gd name="T11" fmla="*/ 22 h 20000"/>
                <a:gd name="T12" fmla="*/ 33 w 20000"/>
                <a:gd name="T13" fmla="*/ 26 h 20000"/>
                <a:gd name="T14" fmla="*/ 14 w 20000"/>
                <a:gd name="T15" fmla="*/ 22 h 20000"/>
                <a:gd name="T16" fmla="*/ 0 w 20000"/>
                <a:gd name="T17" fmla="*/ 15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0" y="11563"/>
                  </a:moveTo>
                  <a:lnTo>
                    <a:pt x="3048" y="6563"/>
                  </a:lnTo>
                  <a:lnTo>
                    <a:pt x="4952" y="0"/>
                  </a:lnTo>
                  <a:lnTo>
                    <a:pt x="11619" y="3438"/>
                  </a:lnTo>
                  <a:lnTo>
                    <a:pt x="17714" y="8438"/>
                  </a:lnTo>
                  <a:lnTo>
                    <a:pt x="19810" y="16563"/>
                  </a:lnTo>
                  <a:lnTo>
                    <a:pt x="15810" y="19688"/>
                  </a:lnTo>
                  <a:lnTo>
                    <a:pt x="6857" y="16563"/>
                  </a:lnTo>
                  <a:lnTo>
                    <a:pt x="0" y="1156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4" name="Freeform 148">
              <a:extLst>
                <a:ext uri="{FF2B5EF4-FFF2-40B4-BE49-F238E27FC236}">
                  <a16:creationId xmlns:a16="http://schemas.microsoft.com/office/drawing/2014/main" id="{CEB588E0-747E-4012-A722-3952394E13EE}"/>
                </a:ext>
              </a:extLst>
            </p:cNvPr>
            <p:cNvSpPr>
              <a:spLocks/>
            </p:cNvSpPr>
            <p:nvPr/>
          </p:nvSpPr>
          <p:spPr bwMode="auto">
            <a:xfrm>
              <a:off x="4982" y="2768"/>
              <a:ext cx="168" cy="118"/>
            </a:xfrm>
            <a:custGeom>
              <a:avLst/>
              <a:gdLst>
                <a:gd name="T0" fmla="*/ 81 w 20000"/>
                <a:gd name="T1" fmla="*/ 43 h 20000"/>
                <a:gd name="T2" fmla="*/ 83 w 20000"/>
                <a:gd name="T3" fmla="*/ 58 h 20000"/>
                <a:gd name="T4" fmla="*/ 91 w 20000"/>
                <a:gd name="T5" fmla="*/ 51 h 20000"/>
                <a:gd name="T6" fmla="*/ 97 w 20000"/>
                <a:gd name="T7" fmla="*/ 51 h 20000"/>
                <a:gd name="T8" fmla="*/ 91 w 20000"/>
                <a:gd name="T9" fmla="*/ 43 h 20000"/>
                <a:gd name="T10" fmla="*/ 93 w 20000"/>
                <a:gd name="T11" fmla="*/ 41 h 20000"/>
                <a:gd name="T12" fmla="*/ 97 w 20000"/>
                <a:gd name="T13" fmla="*/ 31 h 20000"/>
                <a:gd name="T14" fmla="*/ 103 w 20000"/>
                <a:gd name="T15" fmla="*/ 27 h 20000"/>
                <a:gd name="T16" fmla="*/ 108 w 20000"/>
                <a:gd name="T17" fmla="*/ 31 h 20000"/>
                <a:gd name="T18" fmla="*/ 114 w 20000"/>
                <a:gd name="T19" fmla="*/ 15 h 20000"/>
                <a:gd name="T20" fmla="*/ 120 w 20000"/>
                <a:gd name="T21" fmla="*/ 0 h 20000"/>
                <a:gd name="T22" fmla="*/ 124 w 20000"/>
                <a:gd name="T23" fmla="*/ 4 h 20000"/>
                <a:gd name="T24" fmla="*/ 124 w 20000"/>
                <a:gd name="T25" fmla="*/ 10 h 20000"/>
                <a:gd name="T26" fmla="*/ 126 w 20000"/>
                <a:gd name="T27" fmla="*/ 4 h 20000"/>
                <a:gd name="T28" fmla="*/ 130 w 20000"/>
                <a:gd name="T29" fmla="*/ 4 h 20000"/>
                <a:gd name="T30" fmla="*/ 130 w 20000"/>
                <a:gd name="T31" fmla="*/ 10 h 20000"/>
                <a:gd name="T32" fmla="*/ 137 w 20000"/>
                <a:gd name="T33" fmla="*/ 10 h 20000"/>
                <a:gd name="T34" fmla="*/ 137 w 20000"/>
                <a:gd name="T35" fmla="*/ 16 h 20000"/>
                <a:gd name="T36" fmla="*/ 141 w 20000"/>
                <a:gd name="T37" fmla="*/ 21 h 20000"/>
                <a:gd name="T38" fmla="*/ 143 w 20000"/>
                <a:gd name="T39" fmla="*/ 21 h 20000"/>
                <a:gd name="T40" fmla="*/ 143 w 20000"/>
                <a:gd name="T41" fmla="*/ 25 h 20000"/>
                <a:gd name="T42" fmla="*/ 141 w 20000"/>
                <a:gd name="T43" fmla="*/ 27 h 20000"/>
                <a:gd name="T44" fmla="*/ 147 w 20000"/>
                <a:gd name="T45" fmla="*/ 27 h 20000"/>
                <a:gd name="T46" fmla="*/ 151 w 20000"/>
                <a:gd name="T47" fmla="*/ 25 h 20000"/>
                <a:gd name="T48" fmla="*/ 160 w 20000"/>
                <a:gd name="T49" fmla="*/ 31 h 20000"/>
                <a:gd name="T50" fmla="*/ 168 w 20000"/>
                <a:gd name="T51" fmla="*/ 31 h 20000"/>
                <a:gd name="T52" fmla="*/ 168 w 20000"/>
                <a:gd name="T53" fmla="*/ 37 h 20000"/>
                <a:gd name="T54" fmla="*/ 160 w 20000"/>
                <a:gd name="T55" fmla="*/ 37 h 20000"/>
                <a:gd name="T56" fmla="*/ 153 w 20000"/>
                <a:gd name="T57" fmla="*/ 41 h 20000"/>
                <a:gd name="T58" fmla="*/ 151 w 20000"/>
                <a:gd name="T59" fmla="*/ 41 h 20000"/>
                <a:gd name="T60" fmla="*/ 147 w 20000"/>
                <a:gd name="T61" fmla="*/ 41 h 20000"/>
                <a:gd name="T62" fmla="*/ 157 w 20000"/>
                <a:gd name="T63" fmla="*/ 51 h 20000"/>
                <a:gd name="T64" fmla="*/ 143 w 20000"/>
                <a:gd name="T65" fmla="*/ 54 h 20000"/>
                <a:gd name="T66" fmla="*/ 141 w 20000"/>
                <a:gd name="T67" fmla="*/ 51 h 20000"/>
                <a:gd name="T68" fmla="*/ 137 w 20000"/>
                <a:gd name="T69" fmla="*/ 54 h 20000"/>
                <a:gd name="T70" fmla="*/ 141 w 20000"/>
                <a:gd name="T71" fmla="*/ 60 h 20000"/>
                <a:gd name="T72" fmla="*/ 110 w 20000"/>
                <a:gd name="T73" fmla="*/ 58 h 20000"/>
                <a:gd name="T74" fmla="*/ 103 w 20000"/>
                <a:gd name="T75" fmla="*/ 79 h 20000"/>
                <a:gd name="T76" fmla="*/ 93 w 20000"/>
                <a:gd name="T77" fmla="*/ 80 h 20000"/>
                <a:gd name="T78" fmla="*/ 91 w 20000"/>
                <a:gd name="T79" fmla="*/ 101 h 20000"/>
                <a:gd name="T80" fmla="*/ 73 w 20000"/>
                <a:gd name="T81" fmla="*/ 111 h 20000"/>
                <a:gd name="T82" fmla="*/ 56 w 20000"/>
                <a:gd name="T83" fmla="*/ 118 h 20000"/>
                <a:gd name="T84" fmla="*/ 33 w 20000"/>
                <a:gd name="T85" fmla="*/ 114 h 20000"/>
                <a:gd name="T86" fmla="*/ 23 w 20000"/>
                <a:gd name="T87" fmla="*/ 114 h 20000"/>
                <a:gd name="T88" fmla="*/ 4 w 20000"/>
                <a:gd name="T89" fmla="*/ 107 h 20000"/>
                <a:gd name="T90" fmla="*/ 0 w 20000"/>
                <a:gd name="T91" fmla="*/ 97 h 20000"/>
                <a:gd name="T92" fmla="*/ 10 w 20000"/>
                <a:gd name="T93" fmla="*/ 97 h 20000"/>
                <a:gd name="T94" fmla="*/ 16 w 20000"/>
                <a:gd name="T95" fmla="*/ 101 h 20000"/>
                <a:gd name="T96" fmla="*/ 21 w 20000"/>
                <a:gd name="T97" fmla="*/ 101 h 20000"/>
                <a:gd name="T98" fmla="*/ 23 w 20000"/>
                <a:gd name="T99" fmla="*/ 91 h 20000"/>
                <a:gd name="T100" fmla="*/ 27 w 20000"/>
                <a:gd name="T101" fmla="*/ 80 h 20000"/>
                <a:gd name="T102" fmla="*/ 38 w 20000"/>
                <a:gd name="T103" fmla="*/ 79 h 20000"/>
                <a:gd name="T104" fmla="*/ 56 w 20000"/>
                <a:gd name="T105" fmla="*/ 70 h 20000"/>
                <a:gd name="T106" fmla="*/ 77 w 20000"/>
                <a:gd name="T107" fmla="*/ 47 h 20000"/>
                <a:gd name="T108" fmla="*/ 81 w 20000"/>
                <a:gd name="T109" fmla="*/ 43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9619" y="7365"/>
                  </a:moveTo>
                  <a:lnTo>
                    <a:pt x="9857" y="9797"/>
                  </a:lnTo>
                  <a:lnTo>
                    <a:pt x="10810" y="8716"/>
                  </a:lnTo>
                  <a:lnTo>
                    <a:pt x="11571" y="8716"/>
                  </a:lnTo>
                  <a:lnTo>
                    <a:pt x="10810" y="7365"/>
                  </a:lnTo>
                  <a:lnTo>
                    <a:pt x="11095" y="6959"/>
                  </a:lnTo>
                  <a:lnTo>
                    <a:pt x="11571" y="5270"/>
                  </a:lnTo>
                  <a:lnTo>
                    <a:pt x="12286" y="4595"/>
                  </a:lnTo>
                  <a:lnTo>
                    <a:pt x="12857" y="5270"/>
                  </a:lnTo>
                  <a:lnTo>
                    <a:pt x="13571" y="2500"/>
                  </a:lnTo>
                  <a:lnTo>
                    <a:pt x="14333" y="0"/>
                  </a:lnTo>
                  <a:lnTo>
                    <a:pt x="14810" y="743"/>
                  </a:lnTo>
                  <a:lnTo>
                    <a:pt x="14810" y="1757"/>
                  </a:lnTo>
                  <a:lnTo>
                    <a:pt x="15000" y="743"/>
                  </a:lnTo>
                  <a:lnTo>
                    <a:pt x="15524" y="743"/>
                  </a:lnTo>
                  <a:lnTo>
                    <a:pt x="15524" y="1757"/>
                  </a:lnTo>
                  <a:lnTo>
                    <a:pt x="16286" y="1757"/>
                  </a:lnTo>
                  <a:lnTo>
                    <a:pt x="16286" y="2770"/>
                  </a:lnTo>
                  <a:lnTo>
                    <a:pt x="16762" y="3514"/>
                  </a:lnTo>
                  <a:lnTo>
                    <a:pt x="17048" y="3514"/>
                  </a:lnTo>
                  <a:lnTo>
                    <a:pt x="17048" y="4189"/>
                  </a:lnTo>
                  <a:lnTo>
                    <a:pt x="16762" y="4595"/>
                  </a:lnTo>
                  <a:lnTo>
                    <a:pt x="17524" y="4595"/>
                  </a:lnTo>
                  <a:lnTo>
                    <a:pt x="18000" y="4189"/>
                  </a:lnTo>
                  <a:lnTo>
                    <a:pt x="19000" y="5270"/>
                  </a:lnTo>
                  <a:lnTo>
                    <a:pt x="19952" y="5270"/>
                  </a:lnTo>
                  <a:lnTo>
                    <a:pt x="19952" y="6284"/>
                  </a:lnTo>
                  <a:lnTo>
                    <a:pt x="19000" y="6284"/>
                  </a:lnTo>
                  <a:lnTo>
                    <a:pt x="18238" y="6959"/>
                  </a:lnTo>
                  <a:lnTo>
                    <a:pt x="18000" y="6959"/>
                  </a:lnTo>
                  <a:lnTo>
                    <a:pt x="17524" y="6959"/>
                  </a:lnTo>
                  <a:lnTo>
                    <a:pt x="18714" y="8716"/>
                  </a:lnTo>
                  <a:lnTo>
                    <a:pt x="17048" y="9122"/>
                  </a:lnTo>
                  <a:lnTo>
                    <a:pt x="16762" y="8716"/>
                  </a:lnTo>
                  <a:lnTo>
                    <a:pt x="16286" y="9122"/>
                  </a:lnTo>
                  <a:lnTo>
                    <a:pt x="16762" y="10135"/>
                  </a:lnTo>
                  <a:lnTo>
                    <a:pt x="13048" y="9797"/>
                  </a:lnTo>
                  <a:lnTo>
                    <a:pt x="12286" y="13311"/>
                  </a:lnTo>
                  <a:lnTo>
                    <a:pt x="11095" y="13581"/>
                  </a:lnTo>
                  <a:lnTo>
                    <a:pt x="10810" y="17162"/>
                  </a:lnTo>
                  <a:lnTo>
                    <a:pt x="8667" y="18851"/>
                  </a:lnTo>
                  <a:lnTo>
                    <a:pt x="6619" y="19932"/>
                  </a:lnTo>
                  <a:lnTo>
                    <a:pt x="3905" y="19257"/>
                  </a:lnTo>
                  <a:lnTo>
                    <a:pt x="2714" y="19257"/>
                  </a:lnTo>
                  <a:lnTo>
                    <a:pt x="476" y="18176"/>
                  </a:lnTo>
                  <a:lnTo>
                    <a:pt x="0" y="16419"/>
                  </a:lnTo>
                  <a:lnTo>
                    <a:pt x="1238" y="16419"/>
                  </a:lnTo>
                  <a:lnTo>
                    <a:pt x="1952" y="17162"/>
                  </a:lnTo>
                  <a:lnTo>
                    <a:pt x="2476" y="17162"/>
                  </a:lnTo>
                  <a:lnTo>
                    <a:pt x="2714" y="15405"/>
                  </a:lnTo>
                  <a:lnTo>
                    <a:pt x="3190" y="13581"/>
                  </a:lnTo>
                  <a:lnTo>
                    <a:pt x="4476" y="13311"/>
                  </a:lnTo>
                  <a:lnTo>
                    <a:pt x="6619" y="11892"/>
                  </a:lnTo>
                  <a:lnTo>
                    <a:pt x="9143" y="8041"/>
                  </a:lnTo>
                  <a:lnTo>
                    <a:pt x="9619" y="736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5" name="Freeform 149">
              <a:extLst>
                <a:ext uri="{FF2B5EF4-FFF2-40B4-BE49-F238E27FC236}">
                  <a16:creationId xmlns:a16="http://schemas.microsoft.com/office/drawing/2014/main" id="{8EA0C531-F5A3-407F-AD62-199C8206A965}"/>
                </a:ext>
              </a:extLst>
            </p:cNvPr>
            <p:cNvSpPr>
              <a:spLocks/>
            </p:cNvSpPr>
            <p:nvPr/>
          </p:nvSpPr>
          <p:spPr bwMode="auto">
            <a:xfrm>
              <a:off x="4869" y="2865"/>
              <a:ext cx="11" cy="11"/>
            </a:xfrm>
            <a:custGeom>
              <a:avLst/>
              <a:gdLst>
                <a:gd name="T0" fmla="*/ 11 w 20000"/>
                <a:gd name="T1" fmla="*/ 0 h 20000"/>
                <a:gd name="T2" fmla="*/ 6 w 20000"/>
                <a:gd name="T3" fmla="*/ 6 h 20000"/>
                <a:gd name="T4" fmla="*/ 4 w 20000"/>
                <a:gd name="T5" fmla="*/ 11 h 20000"/>
                <a:gd name="T6" fmla="*/ 0 w 20000"/>
                <a:gd name="T7" fmla="*/ 6 h 20000"/>
                <a:gd name="T8" fmla="*/ 0 w 20000"/>
                <a:gd name="T9" fmla="*/ 4 h 20000"/>
                <a:gd name="T10" fmla="*/ 11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259" y="0"/>
                  </a:moveTo>
                  <a:lnTo>
                    <a:pt x="11111" y="11429"/>
                  </a:lnTo>
                  <a:lnTo>
                    <a:pt x="7407" y="19286"/>
                  </a:lnTo>
                  <a:lnTo>
                    <a:pt x="0" y="11429"/>
                  </a:lnTo>
                  <a:lnTo>
                    <a:pt x="0" y="7857"/>
                  </a:lnTo>
                  <a:lnTo>
                    <a:pt x="19259"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6" name="Freeform 150">
              <a:extLst>
                <a:ext uri="{FF2B5EF4-FFF2-40B4-BE49-F238E27FC236}">
                  <a16:creationId xmlns:a16="http://schemas.microsoft.com/office/drawing/2014/main" id="{0447DCCF-779E-4205-9809-8A18969D9AE3}"/>
                </a:ext>
              </a:extLst>
            </p:cNvPr>
            <p:cNvSpPr>
              <a:spLocks/>
            </p:cNvSpPr>
            <p:nvPr/>
          </p:nvSpPr>
          <p:spPr bwMode="auto">
            <a:xfrm>
              <a:off x="3781" y="2571"/>
              <a:ext cx="77" cy="87"/>
            </a:xfrm>
            <a:custGeom>
              <a:avLst/>
              <a:gdLst>
                <a:gd name="T0" fmla="*/ 12 w 20000"/>
                <a:gd name="T1" fmla="*/ 87 h 20000"/>
                <a:gd name="T2" fmla="*/ 10 w 20000"/>
                <a:gd name="T3" fmla="*/ 76 h 20000"/>
                <a:gd name="T4" fmla="*/ 6 w 20000"/>
                <a:gd name="T5" fmla="*/ 58 h 20000"/>
                <a:gd name="T6" fmla="*/ 0 w 20000"/>
                <a:gd name="T7" fmla="*/ 39 h 20000"/>
                <a:gd name="T8" fmla="*/ 0 w 20000"/>
                <a:gd name="T9" fmla="*/ 31 h 20000"/>
                <a:gd name="T10" fmla="*/ 0 w 20000"/>
                <a:gd name="T11" fmla="*/ 23 h 20000"/>
                <a:gd name="T12" fmla="*/ 10 w 20000"/>
                <a:gd name="T13" fmla="*/ 16 h 20000"/>
                <a:gd name="T14" fmla="*/ 10 w 20000"/>
                <a:gd name="T15" fmla="*/ 4 h 20000"/>
                <a:gd name="T16" fmla="*/ 12 w 20000"/>
                <a:gd name="T17" fmla="*/ 4 h 20000"/>
                <a:gd name="T18" fmla="*/ 18 w 20000"/>
                <a:gd name="T19" fmla="*/ 4 h 20000"/>
                <a:gd name="T20" fmla="*/ 33 w 20000"/>
                <a:gd name="T21" fmla="*/ 0 h 20000"/>
                <a:gd name="T22" fmla="*/ 66 w 20000"/>
                <a:gd name="T23" fmla="*/ 16 h 20000"/>
                <a:gd name="T24" fmla="*/ 66 w 20000"/>
                <a:gd name="T25" fmla="*/ 31 h 20000"/>
                <a:gd name="T26" fmla="*/ 77 w 20000"/>
                <a:gd name="T27" fmla="*/ 27 h 20000"/>
                <a:gd name="T28" fmla="*/ 70 w 20000"/>
                <a:gd name="T29" fmla="*/ 44 h 20000"/>
                <a:gd name="T30" fmla="*/ 60 w 20000"/>
                <a:gd name="T31" fmla="*/ 54 h 20000"/>
                <a:gd name="T32" fmla="*/ 60 w 20000"/>
                <a:gd name="T33" fmla="*/ 64 h 20000"/>
                <a:gd name="T34" fmla="*/ 73 w 20000"/>
                <a:gd name="T35" fmla="*/ 58 h 20000"/>
                <a:gd name="T36" fmla="*/ 73 w 20000"/>
                <a:gd name="T37" fmla="*/ 60 h 20000"/>
                <a:gd name="T38" fmla="*/ 62 w 20000"/>
                <a:gd name="T39" fmla="*/ 66 h 20000"/>
                <a:gd name="T40" fmla="*/ 50 w 20000"/>
                <a:gd name="T41" fmla="*/ 70 h 20000"/>
                <a:gd name="T42" fmla="*/ 12 w 20000"/>
                <a:gd name="T43" fmla="*/ 87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3125" y="19908"/>
                  </a:moveTo>
                  <a:lnTo>
                    <a:pt x="2708" y="17523"/>
                  </a:lnTo>
                  <a:lnTo>
                    <a:pt x="1563" y="13303"/>
                  </a:lnTo>
                  <a:lnTo>
                    <a:pt x="0" y="8991"/>
                  </a:lnTo>
                  <a:lnTo>
                    <a:pt x="0" y="7156"/>
                  </a:lnTo>
                  <a:lnTo>
                    <a:pt x="0" y="5229"/>
                  </a:lnTo>
                  <a:lnTo>
                    <a:pt x="2708" y="3761"/>
                  </a:lnTo>
                  <a:lnTo>
                    <a:pt x="2708" y="1009"/>
                  </a:lnTo>
                  <a:lnTo>
                    <a:pt x="3125" y="1009"/>
                  </a:lnTo>
                  <a:lnTo>
                    <a:pt x="4792" y="1009"/>
                  </a:lnTo>
                  <a:lnTo>
                    <a:pt x="8646" y="0"/>
                  </a:lnTo>
                  <a:lnTo>
                    <a:pt x="17188" y="3761"/>
                  </a:lnTo>
                  <a:lnTo>
                    <a:pt x="17188" y="7156"/>
                  </a:lnTo>
                  <a:lnTo>
                    <a:pt x="19896" y="6239"/>
                  </a:lnTo>
                  <a:lnTo>
                    <a:pt x="18229" y="10000"/>
                  </a:lnTo>
                  <a:lnTo>
                    <a:pt x="15625" y="12385"/>
                  </a:lnTo>
                  <a:lnTo>
                    <a:pt x="15625" y="14679"/>
                  </a:lnTo>
                  <a:lnTo>
                    <a:pt x="18854" y="13303"/>
                  </a:lnTo>
                  <a:lnTo>
                    <a:pt x="18854" y="13761"/>
                  </a:lnTo>
                  <a:lnTo>
                    <a:pt x="16146" y="15229"/>
                  </a:lnTo>
                  <a:lnTo>
                    <a:pt x="12917" y="16147"/>
                  </a:lnTo>
                  <a:lnTo>
                    <a:pt x="3125" y="1990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7" name="Freeform 151">
              <a:extLst>
                <a:ext uri="{FF2B5EF4-FFF2-40B4-BE49-F238E27FC236}">
                  <a16:creationId xmlns:a16="http://schemas.microsoft.com/office/drawing/2014/main" id="{A4CA6D9C-003B-4D95-B2B5-2DAEB7089A86}"/>
                </a:ext>
              </a:extLst>
            </p:cNvPr>
            <p:cNvSpPr>
              <a:spLocks/>
            </p:cNvSpPr>
            <p:nvPr/>
          </p:nvSpPr>
          <p:spPr bwMode="auto">
            <a:xfrm>
              <a:off x="3793" y="2544"/>
              <a:ext cx="173" cy="118"/>
            </a:xfrm>
            <a:custGeom>
              <a:avLst/>
              <a:gdLst>
                <a:gd name="T0" fmla="*/ 152 w 20000"/>
                <a:gd name="T1" fmla="*/ 0 h 20000"/>
                <a:gd name="T2" fmla="*/ 173 w 20000"/>
                <a:gd name="T3" fmla="*/ 43 h 20000"/>
                <a:gd name="T4" fmla="*/ 158 w 20000"/>
                <a:gd name="T5" fmla="*/ 49 h 20000"/>
                <a:gd name="T6" fmla="*/ 156 w 20000"/>
                <a:gd name="T7" fmla="*/ 60 h 20000"/>
                <a:gd name="T8" fmla="*/ 156 w 20000"/>
                <a:gd name="T9" fmla="*/ 64 h 20000"/>
                <a:gd name="T10" fmla="*/ 112 w 20000"/>
                <a:gd name="T11" fmla="*/ 80 h 20000"/>
                <a:gd name="T12" fmla="*/ 102 w 20000"/>
                <a:gd name="T13" fmla="*/ 84 h 20000"/>
                <a:gd name="T14" fmla="*/ 94 w 20000"/>
                <a:gd name="T15" fmla="*/ 93 h 20000"/>
                <a:gd name="T16" fmla="*/ 85 w 20000"/>
                <a:gd name="T17" fmla="*/ 93 h 20000"/>
                <a:gd name="T18" fmla="*/ 81 w 20000"/>
                <a:gd name="T19" fmla="*/ 93 h 20000"/>
                <a:gd name="T20" fmla="*/ 64 w 20000"/>
                <a:gd name="T21" fmla="*/ 103 h 20000"/>
                <a:gd name="T22" fmla="*/ 42 w 20000"/>
                <a:gd name="T23" fmla="*/ 107 h 20000"/>
                <a:gd name="T24" fmla="*/ 31 w 20000"/>
                <a:gd name="T25" fmla="*/ 109 h 20000"/>
                <a:gd name="T26" fmla="*/ 31 w 20000"/>
                <a:gd name="T27" fmla="*/ 118 h 20000"/>
                <a:gd name="T28" fmla="*/ 21 w 20000"/>
                <a:gd name="T29" fmla="*/ 118 h 20000"/>
                <a:gd name="T30" fmla="*/ 6 w 20000"/>
                <a:gd name="T31" fmla="*/ 118 h 20000"/>
                <a:gd name="T32" fmla="*/ 0 w 20000"/>
                <a:gd name="T33" fmla="*/ 113 h 20000"/>
                <a:gd name="T34" fmla="*/ 38 w 20000"/>
                <a:gd name="T35" fmla="*/ 97 h 20000"/>
                <a:gd name="T36" fmla="*/ 50 w 20000"/>
                <a:gd name="T37" fmla="*/ 93 h 20000"/>
                <a:gd name="T38" fmla="*/ 60 w 20000"/>
                <a:gd name="T39" fmla="*/ 87 h 20000"/>
                <a:gd name="T40" fmla="*/ 60 w 20000"/>
                <a:gd name="T41" fmla="*/ 84 h 20000"/>
                <a:gd name="T42" fmla="*/ 48 w 20000"/>
                <a:gd name="T43" fmla="*/ 90 h 20000"/>
                <a:gd name="T44" fmla="*/ 48 w 20000"/>
                <a:gd name="T45" fmla="*/ 80 h 20000"/>
                <a:gd name="T46" fmla="*/ 58 w 20000"/>
                <a:gd name="T47" fmla="*/ 70 h 20000"/>
                <a:gd name="T48" fmla="*/ 64 w 20000"/>
                <a:gd name="T49" fmla="*/ 54 h 20000"/>
                <a:gd name="T50" fmla="*/ 94 w 20000"/>
                <a:gd name="T51" fmla="*/ 14 h 20000"/>
                <a:gd name="T52" fmla="*/ 152 w 20000"/>
                <a:gd name="T53" fmla="*/ 0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17587" y="0"/>
                  </a:moveTo>
                  <a:lnTo>
                    <a:pt x="19954" y="7297"/>
                  </a:lnTo>
                  <a:lnTo>
                    <a:pt x="18237" y="8378"/>
                  </a:lnTo>
                  <a:lnTo>
                    <a:pt x="18051" y="10135"/>
                  </a:lnTo>
                  <a:lnTo>
                    <a:pt x="18051" y="10811"/>
                  </a:lnTo>
                  <a:lnTo>
                    <a:pt x="12993" y="13581"/>
                  </a:lnTo>
                  <a:lnTo>
                    <a:pt x="11787" y="14257"/>
                  </a:lnTo>
                  <a:lnTo>
                    <a:pt x="10812" y="15743"/>
                  </a:lnTo>
                  <a:lnTo>
                    <a:pt x="9884" y="15743"/>
                  </a:lnTo>
                  <a:lnTo>
                    <a:pt x="9420" y="15743"/>
                  </a:lnTo>
                  <a:lnTo>
                    <a:pt x="7425" y="17432"/>
                  </a:lnTo>
                  <a:lnTo>
                    <a:pt x="4826" y="18108"/>
                  </a:lnTo>
                  <a:lnTo>
                    <a:pt x="3619" y="18514"/>
                  </a:lnTo>
                  <a:lnTo>
                    <a:pt x="3619" y="19932"/>
                  </a:lnTo>
                  <a:lnTo>
                    <a:pt x="2413" y="19932"/>
                  </a:lnTo>
                  <a:lnTo>
                    <a:pt x="742" y="19932"/>
                  </a:lnTo>
                  <a:lnTo>
                    <a:pt x="0" y="19189"/>
                  </a:lnTo>
                  <a:lnTo>
                    <a:pt x="4362" y="16419"/>
                  </a:lnTo>
                  <a:lnTo>
                    <a:pt x="5800" y="15743"/>
                  </a:lnTo>
                  <a:lnTo>
                    <a:pt x="6961" y="14662"/>
                  </a:lnTo>
                  <a:lnTo>
                    <a:pt x="6961" y="14257"/>
                  </a:lnTo>
                  <a:lnTo>
                    <a:pt x="5522" y="15338"/>
                  </a:lnTo>
                  <a:lnTo>
                    <a:pt x="5522" y="13581"/>
                  </a:lnTo>
                  <a:lnTo>
                    <a:pt x="6729" y="11892"/>
                  </a:lnTo>
                  <a:lnTo>
                    <a:pt x="7425" y="9122"/>
                  </a:lnTo>
                  <a:lnTo>
                    <a:pt x="10812" y="2432"/>
                  </a:lnTo>
                  <a:lnTo>
                    <a:pt x="17587"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8" name="Freeform 152">
              <a:extLst>
                <a:ext uri="{FF2B5EF4-FFF2-40B4-BE49-F238E27FC236}">
                  <a16:creationId xmlns:a16="http://schemas.microsoft.com/office/drawing/2014/main" id="{8E91F2A4-0AE9-4DD4-B9E8-458703422EC2}"/>
                </a:ext>
              </a:extLst>
            </p:cNvPr>
            <p:cNvSpPr>
              <a:spLocks/>
            </p:cNvSpPr>
            <p:nvPr/>
          </p:nvSpPr>
          <p:spPr bwMode="auto">
            <a:xfrm>
              <a:off x="4945" y="2522"/>
              <a:ext cx="42" cy="37"/>
            </a:xfrm>
            <a:custGeom>
              <a:avLst/>
              <a:gdLst>
                <a:gd name="T0" fmla="*/ 15 w 20000"/>
                <a:gd name="T1" fmla="*/ 2 h 20000"/>
                <a:gd name="T2" fmla="*/ 11 w 20000"/>
                <a:gd name="T3" fmla="*/ 2 h 20000"/>
                <a:gd name="T4" fmla="*/ 11 w 20000"/>
                <a:gd name="T5" fmla="*/ 10 h 20000"/>
                <a:gd name="T6" fmla="*/ 0 w 20000"/>
                <a:gd name="T7" fmla="*/ 16 h 20000"/>
                <a:gd name="T8" fmla="*/ 0 w 20000"/>
                <a:gd name="T9" fmla="*/ 29 h 20000"/>
                <a:gd name="T10" fmla="*/ 17 w 20000"/>
                <a:gd name="T11" fmla="*/ 37 h 20000"/>
                <a:gd name="T12" fmla="*/ 23 w 20000"/>
                <a:gd name="T13" fmla="*/ 29 h 20000"/>
                <a:gd name="T14" fmla="*/ 34 w 20000"/>
                <a:gd name="T15" fmla="*/ 26 h 20000"/>
                <a:gd name="T16" fmla="*/ 34 w 20000"/>
                <a:gd name="T17" fmla="*/ 16 h 20000"/>
                <a:gd name="T18" fmla="*/ 42 w 20000"/>
                <a:gd name="T19" fmla="*/ 10 h 20000"/>
                <a:gd name="T20" fmla="*/ 42 w 20000"/>
                <a:gd name="T21" fmla="*/ 2 h 20000"/>
                <a:gd name="T22" fmla="*/ 38 w 20000"/>
                <a:gd name="T23" fmla="*/ 0 h 20000"/>
                <a:gd name="T24" fmla="*/ 34 w 20000"/>
                <a:gd name="T25" fmla="*/ 2 h 20000"/>
                <a:gd name="T26" fmla="*/ 17 w 20000"/>
                <a:gd name="T27" fmla="*/ 2 h 20000"/>
                <a:gd name="T28" fmla="*/ 15 w 20000"/>
                <a:gd name="T29" fmla="*/ 2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7048" y="851"/>
                  </a:moveTo>
                  <a:lnTo>
                    <a:pt x="5143" y="851"/>
                  </a:lnTo>
                  <a:lnTo>
                    <a:pt x="5143" y="5532"/>
                  </a:lnTo>
                  <a:lnTo>
                    <a:pt x="0" y="8723"/>
                  </a:lnTo>
                  <a:lnTo>
                    <a:pt x="0" y="15532"/>
                  </a:lnTo>
                  <a:lnTo>
                    <a:pt x="8000" y="19787"/>
                  </a:lnTo>
                  <a:lnTo>
                    <a:pt x="11048" y="15532"/>
                  </a:lnTo>
                  <a:lnTo>
                    <a:pt x="16000" y="14255"/>
                  </a:lnTo>
                  <a:lnTo>
                    <a:pt x="16000" y="8723"/>
                  </a:lnTo>
                  <a:lnTo>
                    <a:pt x="19810" y="5532"/>
                  </a:lnTo>
                  <a:lnTo>
                    <a:pt x="19810" y="851"/>
                  </a:lnTo>
                  <a:lnTo>
                    <a:pt x="17905" y="0"/>
                  </a:lnTo>
                  <a:lnTo>
                    <a:pt x="16000" y="851"/>
                  </a:lnTo>
                  <a:lnTo>
                    <a:pt x="8000" y="851"/>
                  </a:lnTo>
                  <a:lnTo>
                    <a:pt x="7048" y="85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39" name="Freeform 153">
              <a:extLst>
                <a:ext uri="{FF2B5EF4-FFF2-40B4-BE49-F238E27FC236}">
                  <a16:creationId xmlns:a16="http://schemas.microsoft.com/office/drawing/2014/main" id="{AAA7D8BA-8034-4CF7-B9B6-473693036D0E}"/>
                </a:ext>
              </a:extLst>
            </p:cNvPr>
            <p:cNvSpPr>
              <a:spLocks/>
            </p:cNvSpPr>
            <p:nvPr/>
          </p:nvSpPr>
          <p:spPr bwMode="auto">
            <a:xfrm>
              <a:off x="4353" y="2809"/>
              <a:ext cx="7" cy="7"/>
            </a:xfrm>
            <a:custGeom>
              <a:avLst/>
              <a:gdLst>
                <a:gd name="T0" fmla="*/ 4 w 20000"/>
                <a:gd name="T1" fmla="*/ 2 h 20000"/>
                <a:gd name="T2" fmla="*/ 7 w 20000"/>
                <a:gd name="T3" fmla="*/ 7 h 20000"/>
                <a:gd name="T4" fmla="*/ 4 w 20000"/>
                <a:gd name="T5" fmla="*/ 7 h 20000"/>
                <a:gd name="T6" fmla="*/ 0 w 20000"/>
                <a:gd name="T7" fmla="*/ 7 h 20000"/>
                <a:gd name="T8" fmla="*/ 0 w 20000"/>
                <a:gd name="T9" fmla="*/ 0 h 20000"/>
                <a:gd name="T10" fmla="*/ 4 w 20000"/>
                <a:gd name="T11" fmla="*/ 0 h 20000"/>
                <a:gd name="T12" fmla="*/ 4 w 20000"/>
                <a:gd name="T13" fmla="*/ 2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765" y="7059"/>
                  </a:moveTo>
                  <a:lnTo>
                    <a:pt x="18824" y="18824"/>
                  </a:lnTo>
                  <a:lnTo>
                    <a:pt x="11765" y="18824"/>
                  </a:lnTo>
                  <a:lnTo>
                    <a:pt x="0" y="18824"/>
                  </a:lnTo>
                  <a:lnTo>
                    <a:pt x="0" y="0"/>
                  </a:lnTo>
                  <a:lnTo>
                    <a:pt x="11765" y="0"/>
                  </a:lnTo>
                  <a:lnTo>
                    <a:pt x="11765" y="70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0" name="Freeform 154">
              <a:extLst>
                <a:ext uri="{FF2B5EF4-FFF2-40B4-BE49-F238E27FC236}">
                  <a16:creationId xmlns:a16="http://schemas.microsoft.com/office/drawing/2014/main" id="{ED46E77E-FEC9-4F6C-AC37-B2E01B07B6F9}"/>
                </a:ext>
              </a:extLst>
            </p:cNvPr>
            <p:cNvSpPr>
              <a:spLocks/>
            </p:cNvSpPr>
            <p:nvPr/>
          </p:nvSpPr>
          <p:spPr bwMode="auto">
            <a:xfrm>
              <a:off x="3787" y="1762"/>
              <a:ext cx="670" cy="342"/>
            </a:xfrm>
            <a:custGeom>
              <a:avLst/>
              <a:gdLst>
                <a:gd name="T0" fmla="*/ 667 w 20000"/>
                <a:gd name="T1" fmla="*/ 137 h 20000"/>
                <a:gd name="T2" fmla="*/ 649 w 20000"/>
                <a:gd name="T3" fmla="*/ 145 h 20000"/>
                <a:gd name="T4" fmla="*/ 649 w 20000"/>
                <a:gd name="T5" fmla="*/ 178 h 20000"/>
                <a:gd name="T6" fmla="*/ 609 w 20000"/>
                <a:gd name="T7" fmla="*/ 213 h 20000"/>
                <a:gd name="T8" fmla="*/ 609 w 20000"/>
                <a:gd name="T9" fmla="*/ 224 h 20000"/>
                <a:gd name="T10" fmla="*/ 572 w 20000"/>
                <a:gd name="T11" fmla="*/ 234 h 20000"/>
                <a:gd name="T12" fmla="*/ 597 w 20000"/>
                <a:gd name="T13" fmla="*/ 271 h 20000"/>
                <a:gd name="T14" fmla="*/ 580 w 20000"/>
                <a:gd name="T15" fmla="*/ 298 h 20000"/>
                <a:gd name="T16" fmla="*/ 506 w 20000"/>
                <a:gd name="T17" fmla="*/ 284 h 20000"/>
                <a:gd name="T18" fmla="*/ 483 w 20000"/>
                <a:gd name="T19" fmla="*/ 276 h 20000"/>
                <a:gd name="T20" fmla="*/ 413 w 20000"/>
                <a:gd name="T21" fmla="*/ 319 h 20000"/>
                <a:gd name="T22" fmla="*/ 396 w 20000"/>
                <a:gd name="T23" fmla="*/ 327 h 20000"/>
                <a:gd name="T24" fmla="*/ 375 w 20000"/>
                <a:gd name="T25" fmla="*/ 331 h 20000"/>
                <a:gd name="T26" fmla="*/ 348 w 20000"/>
                <a:gd name="T27" fmla="*/ 321 h 20000"/>
                <a:gd name="T28" fmla="*/ 338 w 20000"/>
                <a:gd name="T29" fmla="*/ 300 h 20000"/>
                <a:gd name="T30" fmla="*/ 322 w 20000"/>
                <a:gd name="T31" fmla="*/ 288 h 20000"/>
                <a:gd name="T32" fmla="*/ 274 w 20000"/>
                <a:gd name="T33" fmla="*/ 282 h 20000"/>
                <a:gd name="T34" fmla="*/ 239 w 20000"/>
                <a:gd name="T35" fmla="*/ 267 h 20000"/>
                <a:gd name="T36" fmla="*/ 245 w 20000"/>
                <a:gd name="T37" fmla="*/ 244 h 20000"/>
                <a:gd name="T38" fmla="*/ 249 w 20000"/>
                <a:gd name="T39" fmla="*/ 211 h 20000"/>
                <a:gd name="T40" fmla="*/ 241 w 20000"/>
                <a:gd name="T41" fmla="*/ 211 h 20000"/>
                <a:gd name="T42" fmla="*/ 185 w 20000"/>
                <a:gd name="T43" fmla="*/ 228 h 20000"/>
                <a:gd name="T44" fmla="*/ 175 w 20000"/>
                <a:gd name="T45" fmla="*/ 276 h 20000"/>
                <a:gd name="T46" fmla="*/ 175 w 20000"/>
                <a:gd name="T47" fmla="*/ 327 h 20000"/>
                <a:gd name="T48" fmla="*/ 143 w 20000"/>
                <a:gd name="T49" fmla="*/ 315 h 20000"/>
                <a:gd name="T50" fmla="*/ 118 w 20000"/>
                <a:gd name="T51" fmla="*/ 325 h 20000"/>
                <a:gd name="T52" fmla="*/ 118 w 20000"/>
                <a:gd name="T53" fmla="*/ 325 h 20000"/>
                <a:gd name="T54" fmla="*/ 118 w 20000"/>
                <a:gd name="T55" fmla="*/ 300 h 20000"/>
                <a:gd name="T56" fmla="*/ 98 w 20000"/>
                <a:gd name="T57" fmla="*/ 298 h 20000"/>
                <a:gd name="T58" fmla="*/ 75 w 20000"/>
                <a:gd name="T59" fmla="*/ 265 h 20000"/>
                <a:gd name="T60" fmla="*/ 94 w 20000"/>
                <a:gd name="T61" fmla="*/ 265 h 20000"/>
                <a:gd name="T62" fmla="*/ 91 w 20000"/>
                <a:gd name="T63" fmla="*/ 248 h 20000"/>
                <a:gd name="T64" fmla="*/ 114 w 20000"/>
                <a:gd name="T65" fmla="*/ 238 h 20000"/>
                <a:gd name="T66" fmla="*/ 98 w 20000"/>
                <a:gd name="T67" fmla="*/ 211 h 20000"/>
                <a:gd name="T68" fmla="*/ 75 w 20000"/>
                <a:gd name="T69" fmla="*/ 207 h 20000"/>
                <a:gd name="T70" fmla="*/ 54 w 20000"/>
                <a:gd name="T71" fmla="*/ 222 h 20000"/>
                <a:gd name="T72" fmla="*/ 17 w 20000"/>
                <a:gd name="T73" fmla="*/ 164 h 20000"/>
                <a:gd name="T74" fmla="*/ 21 w 20000"/>
                <a:gd name="T75" fmla="*/ 104 h 20000"/>
                <a:gd name="T76" fmla="*/ 98 w 20000"/>
                <a:gd name="T77" fmla="*/ 108 h 20000"/>
                <a:gd name="T78" fmla="*/ 195 w 20000"/>
                <a:gd name="T79" fmla="*/ 91 h 20000"/>
                <a:gd name="T80" fmla="*/ 282 w 20000"/>
                <a:gd name="T81" fmla="*/ 10 h 20000"/>
                <a:gd name="T82" fmla="*/ 379 w 20000"/>
                <a:gd name="T83" fmla="*/ 0 h 20000"/>
                <a:gd name="T84" fmla="*/ 468 w 20000"/>
                <a:gd name="T85" fmla="*/ 23 h 20000"/>
                <a:gd name="T86" fmla="*/ 562 w 20000"/>
                <a:gd name="T87" fmla="*/ 97 h 20000"/>
                <a:gd name="T88" fmla="*/ 640 w 20000"/>
                <a:gd name="T89" fmla="*/ 118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19988" y="7275"/>
                  </a:moveTo>
                  <a:lnTo>
                    <a:pt x="19916" y="8000"/>
                  </a:lnTo>
                  <a:lnTo>
                    <a:pt x="19677" y="8234"/>
                  </a:lnTo>
                  <a:lnTo>
                    <a:pt x="19379" y="8468"/>
                  </a:lnTo>
                  <a:lnTo>
                    <a:pt x="19618" y="9942"/>
                  </a:lnTo>
                  <a:lnTo>
                    <a:pt x="19379" y="10409"/>
                  </a:lnTo>
                  <a:lnTo>
                    <a:pt x="18327" y="10409"/>
                  </a:lnTo>
                  <a:lnTo>
                    <a:pt x="18184" y="12468"/>
                  </a:lnTo>
                  <a:lnTo>
                    <a:pt x="18375" y="12725"/>
                  </a:lnTo>
                  <a:lnTo>
                    <a:pt x="18184" y="13099"/>
                  </a:lnTo>
                  <a:lnTo>
                    <a:pt x="17885" y="12959"/>
                  </a:lnTo>
                  <a:lnTo>
                    <a:pt x="17085" y="13684"/>
                  </a:lnTo>
                  <a:lnTo>
                    <a:pt x="17324" y="13684"/>
                  </a:lnTo>
                  <a:lnTo>
                    <a:pt x="17814" y="15860"/>
                  </a:lnTo>
                  <a:lnTo>
                    <a:pt x="17694" y="17544"/>
                  </a:lnTo>
                  <a:lnTo>
                    <a:pt x="17324" y="17450"/>
                  </a:lnTo>
                  <a:lnTo>
                    <a:pt x="17324" y="17076"/>
                  </a:lnTo>
                  <a:lnTo>
                    <a:pt x="15102" y="16585"/>
                  </a:lnTo>
                  <a:lnTo>
                    <a:pt x="15102" y="16211"/>
                  </a:lnTo>
                  <a:lnTo>
                    <a:pt x="14421" y="16117"/>
                  </a:lnTo>
                  <a:lnTo>
                    <a:pt x="12999" y="17544"/>
                  </a:lnTo>
                  <a:lnTo>
                    <a:pt x="12318" y="18643"/>
                  </a:lnTo>
                  <a:lnTo>
                    <a:pt x="11876" y="18643"/>
                  </a:lnTo>
                  <a:lnTo>
                    <a:pt x="11828" y="19135"/>
                  </a:lnTo>
                  <a:lnTo>
                    <a:pt x="11577" y="19977"/>
                  </a:lnTo>
                  <a:lnTo>
                    <a:pt x="11195" y="19368"/>
                  </a:lnTo>
                  <a:lnTo>
                    <a:pt x="11517" y="19135"/>
                  </a:lnTo>
                  <a:lnTo>
                    <a:pt x="10394" y="18784"/>
                  </a:lnTo>
                  <a:lnTo>
                    <a:pt x="9904" y="18409"/>
                  </a:lnTo>
                  <a:lnTo>
                    <a:pt x="10096" y="17544"/>
                  </a:lnTo>
                  <a:lnTo>
                    <a:pt x="9606" y="17544"/>
                  </a:lnTo>
                  <a:lnTo>
                    <a:pt x="9606" y="16819"/>
                  </a:lnTo>
                  <a:lnTo>
                    <a:pt x="9283" y="16585"/>
                  </a:lnTo>
                  <a:lnTo>
                    <a:pt x="8172" y="16491"/>
                  </a:lnTo>
                  <a:lnTo>
                    <a:pt x="7491" y="15860"/>
                  </a:lnTo>
                  <a:lnTo>
                    <a:pt x="7121" y="15626"/>
                  </a:lnTo>
                  <a:lnTo>
                    <a:pt x="7121" y="15018"/>
                  </a:lnTo>
                  <a:lnTo>
                    <a:pt x="7312" y="14292"/>
                  </a:lnTo>
                  <a:lnTo>
                    <a:pt x="7312" y="13567"/>
                  </a:lnTo>
                  <a:lnTo>
                    <a:pt x="7431" y="12351"/>
                  </a:lnTo>
                  <a:lnTo>
                    <a:pt x="7312" y="12094"/>
                  </a:lnTo>
                  <a:lnTo>
                    <a:pt x="7180" y="12351"/>
                  </a:lnTo>
                  <a:lnTo>
                    <a:pt x="6189" y="13099"/>
                  </a:lnTo>
                  <a:lnTo>
                    <a:pt x="5508" y="13333"/>
                  </a:lnTo>
                  <a:lnTo>
                    <a:pt x="5209" y="14292"/>
                  </a:lnTo>
                  <a:lnTo>
                    <a:pt x="5209" y="16117"/>
                  </a:lnTo>
                  <a:lnTo>
                    <a:pt x="5209" y="17544"/>
                  </a:lnTo>
                  <a:lnTo>
                    <a:pt x="5209" y="19135"/>
                  </a:lnTo>
                  <a:lnTo>
                    <a:pt x="4576" y="18784"/>
                  </a:lnTo>
                  <a:lnTo>
                    <a:pt x="4277" y="18409"/>
                  </a:lnTo>
                  <a:lnTo>
                    <a:pt x="3787" y="18175"/>
                  </a:lnTo>
                  <a:lnTo>
                    <a:pt x="3524" y="19018"/>
                  </a:lnTo>
                  <a:lnTo>
                    <a:pt x="3787" y="19743"/>
                  </a:lnTo>
                  <a:lnTo>
                    <a:pt x="3524" y="19018"/>
                  </a:lnTo>
                  <a:lnTo>
                    <a:pt x="3524" y="18035"/>
                  </a:lnTo>
                  <a:lnTo>
                    <a:pt x="3524" y="17544"/>
                  </a:lnTo>
                  <a:lnTo>
                    <a:pt x="3226" y="17450"/>
                  </a:lnTo>
                  <a:lnTo>
                    <a:pt x="2915" y="17450"/>
                  </a:lnTo>
                  <a:lnTo>
                    <a:pt x="2473" y="15860"/>
                  </a:lnTo>
                  <a:lnTo>
                    <a:pt x="2234" y="15485"/>
                  </a:lnTo>
                  <a:lnTo>
                    <a:pt x="2473" y="15485"/>
                  </a:lnTo>
                  <a:lnTo>
                    <a:pt x="2796" y="15485"/>
                  </a:lnTo>
                  <a:lnTo>
                    <a:pt x="2473" y="14901"/>
                  </a:lnTo>
                  <a:lnTo>
                    <a:pt x="2724" y="14526"/>
                  </a:lnTo>
                  <a:lnTo>
                    <a:pt x="3716" y="14292"/>
                  </a:lnTo>
                  <a:lnTo>
                    <a:pt x="3405" y="13918"/>
                  </a:lnTo>
                  <a:lnTo>
                    <a:pt x="3405" y="12094"/>
                  </a:lnTo>
                  <a:lnTo>
                    <a:pt x="2915" y="12351"/>
                  </a:lnTo>
                  <a:lnTo>
                    <a:pt x="2724" y="12000"/>
                  </a:lnTo>
                  <a:lnTo>
                    <a:pt x="2234" y="12094"/>
                  </a:lnTo>
                  <a:lnTo>
                    <a:pt x="1983" y="12468"/>
                  </a:lnTo>
                  <a:lnTo>
                    <a:pt x="1613" y="12959"/>
                  </a:lnTo>
                  <a:lnTo>
                    <a:pt x="1123" y="12959"/>
                  </a:lnTo>
                  <a:lnTo>
                    <a:pt x="502" y="9567"/>
                  </a:lnTo>
                  <a:lnTo>
                    <a:pt x="0" y="9567"/>
                  </a:lnTo>
                  <a:lnTo>
                    <a:pt x="621" y="6058"/>
                  </a:lnTo>
                  <a:lnTo>
                    <a:pt x="1673" y="5684"/>
                  </a:lnTo>
                  <a:lnTo>
                    <a:pt x="2915" y="6316"/>
                  </a:lnTo>
                  <a:lnTo>
                    <a:pt x="6189" y="7018"/>
                  </a:lnTo>
                  <a:lnTo>
                    <a:pt x="5818" y="5310"/>
                  </a:lnTo>
                  <a:lnTo>
                    <a:pt x="6189" y="1333"/>
                  </a:lnTo>
                  <a:lnTo>
                    <a:pt x="8411" y="608"/>
                  </a:lnTo>
                  <a:lnTo>
                    <a:pt x="9904" y="725"/>
                  </a:lnTo>
                  <a:lnTo>
                    <a:pt x="11326" y="0"/>
                  </a:lnTo>
                  <a:lnTo>
                    <a:pt x="12378" y="1825"/>
                  </a:lnTo>
                  <a:lnTo>
                    <a:pt x="13978" y="1333"/>
                  </a:lnTo>
                  <a:lnTo>
                    <a:pt x="15711" y="3509"/>
                  </a:lnTo>
                  <a:lnTo>
                    <a:pt x="16762" y="5684"/>
                  </a:lnTo>
                  <a:lnTo>
                    <a:pt x="18184" y="6058"/>
                  </a:lnTo>
                  <a:lnTo>
                    <a:pt x="19116" y="6901"/>
                  </a:lnTo>
                  <a:lnTo>
                    <a:pt x="19988" y="72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1" name="Freeform 155">
              <a:extLst>
                <a:ext uri="{FF2B5EF4-FFF2-40B4-BE49-F238E27FC236}">
                  <a16:creationId xmlns:a16="http://schemas.microsoft.com/office/drawing/2014/main" id="{3FFB872D-36F3-435F-8F88-0FFC3C407F2A}"/>
                </a:ext>
              </a:extLst>
            </p:cNvPr>
            <p:cNvSpPr>
              <a:spLocks/>
            </p:cNvSpPr>
            <p:nvPr/>
          </p:nvSpPr>
          <p:spPr bwMode="auto">
            <a:xfrm>
              <a:off x="4212" y="2037"/>
              <a:ext cx="168" cy="89"/>
            </a:xfrm>
            <a:custGeom>
              <a:avLst/>
              <a:gdLst>
                <a:gd name="T0" fmla="*/ 168 w 20000"/>
                <a:gd name="T1" fmla="*/ 24 h 20000"/>
                <a:gd name="T2" fmla="*/ 141 w 20000"/>
                <a:gd name="T3" fmla="*/ 39 h 20000"/>
                <a:gd name="T4" fmla="*/ 134 w 20000"/>
                <a:gd name="T5" fmla="*/ 49 h 20000"/>
                <a:gd name="T6" fmla="*/ 114 w 20000"/>
                <a:gd name="T7" fmla="*/ 51 h 20000"/>
                <a:gd name="T8" fmla="*/ 112 w 20000"/>
                <a:gd name="T9" fmla="*/ 62 h 20000"/>
                <a:gd name="T10" fmla="*/ 97 w 20000"/>
                <a:gd name="T11" fmla="*/ 66 h 20000"/>
                <a:gd name="T12" fmla="*/ 93 w 20000"/>
                <a:gd name="T13" fmla="*/ 62 h 20000"/>
                <a:gd name="T14" fmla="*/ 85 w 20000"/>
                <a:gd name="T15" fmla="*/ 66 h 20000"/>
                <a:gd name="T16" fmla="*/ 68 w 20000"/>
                <a:gd name="T17" fmla="*/ 76 h 20000"/>
                <a:gd name="T18" fmla="*/ 70 w 20000"/>
                <a:gd name="T19" fmla="*/ 89 h 20000"/>
                <a:gd name="T20" fmla="*/ 64 w 20000"/>
                <a:gd name="T21" fmla="*/ 89 h 20000"/>
                <a:gd name="T22" fmla="*/ 10 w 20000"/>
                <a:gd name="T23" fmla="*/ 72 h 20000"/>
                <a:gd name="T24" fmla="*/ 25 w 20000"/>
                <a:gd name="T25" fmla="*/ 72 h 20000"/>
                <a:gd name="T26" fmla="*/ 31 w 20000"/>
                <a:gd name="T27" fmla="*/ 66 h 20000"/>
                <a:gd name="T28" fmla="*/ 48 w 20000"/>
                <a:gd name="T29" fmla="*/ 51 h 20000"/>
                <a:gd name="T30" fmla="*/ 37 w 20000"/>
                <a:gd name="T31" fmla="*/ 51 h 20000"/>
                <a:gd name="T32" fmla="*/ 16 w 20000"/>
                <a:gd name="T33" fmla="*/ 43 h 20000"/>
                <a:gd name="T34" fmla="*/ 0 w 20000"/>
                <a:gd name="T35" fmla="*/ 43 h 20000"/>
                <a:gd name="T36" fmla="*/ 10 w 20000"/>
                <a:gd name="T37" fmla="*/ 24 h 20000"/>
                <a:gd name="T38" fmla="*/ 58 w 20000"/>
                <a:gd name="T39" fmla="*/ 0 h 20000"/>
                <a:gd name="T40" fmla="*/ 81 w 20000"/>
                <a:gd name="T41" fmla="*/ 2 h 20000"/>
                <a:gd name="T42" fmla="*/ 81 w 20000"/>
                <a:gd name="T43" fmla="*/ 8 h 20000"/>
                <a:gd name="T44" fmla="*/ 155 w 20000"/>
                <a:gd name="T45" fmla="*/ 16 h 20000"/>
                <a:gd name="T46" fmla="*/ 155 w 20000"/>
                <a:gd name="T47" fmla="*/ 23 h 20000"/>
                <a:gd name="T48" fmla="*/ 168 w 20000"/>
                <a:gd name="T49" fmla="*/ 24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19952" y="5471"/>
                  </a:moveTo>
                  <a:lnTo>
                    <a:pt x="16762" y="8789"/>
                  </a:lnTo>
                  <a:lnTo>
                    <a:pt x="16000" y="11121"/>
                  </a:lnTo>
                  <a:lnTo>
                    <a:pt x="13524" y="11570"/>
                  </a:lnTo>
                  <a:lnTo>
                    <a:pt x="13333" y="13901"/>
                  </a:lnTo>
                  <a:lnTo>
                    <a:pt x="11571" y="14798"/>
                  </a:lnTo>
                  <a:lnTo>
                    <a:pt x="11095" y="13901"/>
                  </a:lnTo>
                  <a:lnTo>
                    <a:pt x="10095" y="14798"/>
                  </a:lnTo>
                  <a:lnTo>
                    <a:pt x="8095" y="17130"/>
                  </a:lnTo>
                  <a:lnTo>
                    <a:pt x="8381" y="19910"/>
                  </a:lnTo>
                  <a:lnTo>
                    <a:pt x="7619" y="19910"/>
                  </a:lnTo>
                  <a:lnTo>
                    <a:pt x="1238" y="16233"/>
                  </a:lnTo>
                  <a:lnTo>
                    <a:pt x="2952" y="16233"/>
                  </a:lnTo>
                  <a:lnTo>
                    <a:pt x="3714" y="14798"/>
                  </a:lnTo>
                  <a:lnTo>
                    <a:pt x="5667" y="11570"/>
                  </a:lnTo>
                  <a:lnTo>
                    <a:pt x="4381" y="11570"/>
                  </a:lnTo>
                  <a:lnTo>
                    <a:pt x="1952" y="9686"/>
                  </a:lnTo>
                  <a:lnTo>
                    <a:pt x="0" y="9686"/>
                  </a:lnTo>
                  <a:lnTo>
                    <a:pt x="1238" y="5471"/>
                  </a:lnTo>
                  <a:lnTo>
                    <a:pt x="6905" y="0"/>
                  </a:lnTo>
                  <a:lnTo>
                    <a:pt x="9619" y="359"/>
                  </a:lnTo>
                  <a:lnTo>
                    <a:pt x="9619" y="1794"/>
                  </a:lnTo>
                  <a:lnTo>
                    <a:pt x="18476" y="3677"/>
                  </a:lnTo>
                  <a:lnTo>
                    <a:pt x="18476" y="5112"/>
                  </a:lnTo>
                  <a:lnTo>
                    <a:pt x="19952" y="547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2" name="Freeform 156">
              <a:extLst>
                <a:ext uri="{FF2B5EF4-FFF2-40B4-BE49-F238E27FC236}">
                  <a16:creationId xmlns:a16="http://schemas.microsoft.com/office/drawing/2014/main" id="{1F8EF510-60D1-4EB9-BE48-0F5852BC614B}"/>
                </a:ext>
              </a:extLst>
            </p:cNvPr>
            <p:cNvSpPr>
              <a:spLocks/>
            </p:cNvSpPr>
            <p:nvPr/>
          </p:nvSpPr>
          <p:spPr bwMode="auto">
            <a:xfrm>
              <a:off x="3962" y="1986"/>
              <a:ext cx="298" cy="194"/>
            </a:xfrm>
            <a:custGeom>
              <a:avLst/>
              <a:gdLst>
                <a:gd name="T0" fmla="*/ 186 w 20000"/>
                <a:gd name="T1" fmla="*/ 190 h 20000"/>
                <a:gd name="T2" fmla="*/ 186 w 20000"/>
                <a:gd name="T3" fmla="*/ 173 h 20000"/>
                <a:gd name="T4" fmla="*/ 126 w 20000"/>
                <a:gd name="T5" fmla="*/ 138 h 20000"/>
                <a:gd name="T6" fmla="*/ 113 w 20000"/>
                <a:gd name="T7" fmla="*/ 129 h 20000"/>
                <a:gd name="T8" fmla="*/ 91 w 20000"/>
                <a:gd name="T9" fmla="*/ 113 h 20000"/>
                <a:gd name="T10" fmla="*/ 81 w 20000"/>
                <a:gd name="T11" fmla="*/ 94 h 20000"/>
                <a:gd name="T12" fmla="*/ 55 w 20000"/>
                <a:gd name="T13" fmla="*/ 84 h 20000"/>
                <a:gd name="T14" fmla="*/ 39 w 20000"/>
                <a:gd name="T15" fmla="*/ 68 h 20000"/>
                <a:gd name="T16" fmla="*/ 37 w 20000"/>
                <a:gd name="T17" fmla="*/ 47 h 20000"/>
                <a:gd name="T18" fmla="*/ 23 w 20000"/>
                <a:gd name="T19" fmla="*/ 68 h 20000"/>
                <a:gd name="T20" fmla="*/ 10 w 20000"/>
                <a:gd name="T21" fmla="*/ 101 h 20000"/>
                <a:gd name="T22" fmla="*/ 0 w 20000"/>
                <a:gd name="T23" fmla="*/ 76 h 20000"/>
                <a:gd name="T24" fmla="*/ 0 w 20000"/>
                <a:gd name="T25" fmla="*/ 20 h 20000"/>
                <a:gd name="T26" fmla="*/ 33 w 20000"/>
                <a:gd name="T27" fmla="*/ 0 h 20000"/>
                <a:gd name="T28" fmla="*/ 37 w 20000"/>
                <a:gd name="T29" fmla="*/ 41 h 20000"/>
                <a:gd name="T30" fmla="*/ 53 w 20000"/>
                <a:gd name="T31" fmla="*/ 47 h 20000"/>
                <a:gd name="T32" fmla="*/ 77 w 20000"/>
                <a:gd name="T33" fmla="*/ 47 h 20000"/>
                <a:gd name="T34" fmla="*/ 136 w 20000"/>
                <a:gd name="T35" fmla="*/ 59 h 20000"/>
                <a:gd name="T36" fmla="*/ 147 w 20000"/>
                <a:gd name="T37" fmla="*/ 76 h 20000"/>
                <a:gd name="T38" fmla="*/ 157 w 20000"/>
                <a:gd name="T39" fmla="*/ 90 h 20000"/>
                <a:gd name="T40" fmla="*/ 211 w 20000"/>
                <a:gd name="T41" fmla="*/ 103 h 20000"/>
                <a:gd name="T42" fmla="*/ 213 w 20000"/>
                <a:gd name="T43" fmla="*/ 117 h 20000"/>
                <a:gd name="T44" fmla="*/ 223 w 20000"/>
                <a:gd name="T45" fmla="*/ 94 h 20000"/>
                <a:gd name="T46" fmla="*/ 260 w 20000"/>
                <a:gd name="T47" fmla="*/ 76 h 20000"/>
                <a:gd name="T48" fmla="*/ 266 w 20000"/>
                <a:gd name="T49" fmla="*/ 94 h 20000"/>
                <a:gd name="T50" fmla="*/ 298 w 20000"/>
                <a:gd name="T51" fmla="*/ 103 h 20000"/>
                <a:gd name="T52" fmla="*/ 275 w 20000"/>
                <a:gd name="T53" fmla="*/ 123 h 20000"/>
                <a:gd name="T54" fmla="*/ 260 w 20000"/>
                <a:gd name="T55" fmla="*/ 113 h 20000"/>
                <a:gd name="T56" fmla="*/ 256 w 20000"/>
                <a:gd name="T57" fmla="*/ 101 h 20000"/>
                <a:gd name="T58" fmla="*/ 237 w 20000"/>
                <a:gd name="T59" fmla="*/ 133 h 20000"/>
                <a:gd name="T60" fmla="*/ 206 w 20000"/>
                <a:gd name="T61" fmla="*/ 140 h 20000"/>
                <a:gd name="T62" fmla="*/ 213 w 20000"/>
                <a:gd name="T63" fmla="*/ 150 h 20000"/>
                <a:gd name="T64" fmla="*/ 211 w 20000"/>
                <a:gd name="T65" fmla="*/ 173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3440" y="19959"/>
                  </a:moveTo>
                  <a:lnTo>
                    <a:pt x="12477" y="19548"/>
                  </a:lnTo>
                  <a:lnTo>
                    <a:pt x="12744" y="18686"/>
                  </a:lnTo>
                  <a:lnTo>
                    <a:pt x="12477" y="17823"/>
                  </a:lnTo>
                  <a:lnTo>
                    <a:pt x="11647" y="17823"/>
                  </a:lnTo>
                  <a:lnTo>
                    <a:pt x="8461" y="14251"/>
                  </a:lnTo>
                  <a:lnTo>
                    <a:pt x="8032" y="14415"/>
                  </a:lnTo>
                  <a:lnTo>
                    <a:pt x="7604" y="13347"/>
                  </a:lnTo>
                  <a:lnTo>
                    <a:pt x="6667" y="11458"/>
                  </a:lnTo>
                  <a:lnTo>
                    <a:pt x="6078" y="11663"/>
                  </a:lnTo>
                  <a:lnTo>
                    <a:pt x="5542" y="11663"/>
                  </a:lnTo>
                  <a:lnTo>
                    <a:pt x="5408" y="9733"/>
                  </a:lnTo>
                  <a:lnTo>
                    <a:pt x="4980" y="9322"/>
                  </a:lnTo>
                  <a:lnTo>
                    <a:pt x="3722" y="8706"/>
                  </a:lnTo>
                  <a:lnTo>
                    <a:pt x="3588" y="7023"/>
                  </a:lnTo>
                  <a:lnTo>
                    <a:pt x="2624" y="7023"/>
                  </a:lnTo>
                  <a:lnTo>
                    <a:pt x="2490" y="5955"/>
                  </a:lnTo>
                  <a:lnTo>
                    <a:pt x="2490" y="4846"/>
                  </a:lnTo>
                  <a:lnTo>
                    <a:pt x="1794" y="5955"/>
                  </a:lnTo>
                  <a:lnTo>
                    <a:pt x="1526" y="7023"/>
                  </a:lnTo>
                  <a:lnTo>
                    <a:pt x="2062" y="9979"/>
                  </a:lnTo>
                  <a:lnTo>
                    <a:pt x="696" y="10390"/>
                  </a:lnTo>
                  <a:lnTo>
                    <a:pt x="0" y="10637"/>
                  </a:lnTo>
                  <a:lnTo>
                    <a:pt x="0" y="7844"/>
                  </a:lnTo>
                  <a:lnTo>
                    <a:pt x="0" y="5298"/>
                  </a:lnTo>
                  <a:lnTo>
                    <a:pt x="0" y="2094"/>
                  </a:lnTo>
                  <a:lnTo>
                    <a:pt x="696" y="411"/>
                  </a:lnTo>
                  <a:lnTo>
                    <a:pt x="2222" y="0"/>
                  </a:lnTo>
                  <a:lnTo>
                    <a:pt x="1794" y="4435"/>
                  </a:lnTo>
                  <a:lnTo>
                    <a:pt x="2490" y="4230"/>
                  </a:lnTo>
                  <a:lnTo>
                    <a:pt x="2892" y="4846"/>
                  </a:lnTo>
                  <a:lnTo>
                    <a:pt x="3588" y="4846"/>
                  </a:lnTo>
                  <a:lnTo>
                    <a:pt x="4311" y="4435"/>
                  </a:lnTo>
                  <a:lnTo>
                    <a:pt x="5141" y="4846"/>
                  </a:lnTo>
                  <a:lnTo>
                    <a:pt x="6667" y="5955"/>
                  </a:lnTo>
                  <a:lnTo>
                    <a:pt x="9130" y="6119"/>
                  </a:lnTo>
                  <a:lnTo>
                    <a:pt x="9853" y="6530"/>
                  </a:lnTo>
                  <a:lnTo>
                    <a:pt x="9853" y="7844"/>
                  </a:lnTo>
                  <a:lnTo>
                    <a:pt x="10950" y="7844"/>
                  </a:lnTo>
                  <a:lnTo>
                    <a:pt x="10549" y="9322"/>
                  </a:lnTo>
                  <a:lnTo>
                    <a:pt x="11647" y="9979"/>
                  </a:lnTo>
                  <a:lnTo>
                    <a:pt x="14137" y="10637"/>
                  </a:lnTo>
                  <a:lnTo>
                    <a:pt x="13440" y="11047"/>
                  </a:lnTo>
                  <a:lnTo>
                    <a:pt x="14270" y="12074"/>
                  </a:lnTo>
                  <a:lnTo>
                    <a:pt x="14833" y="10637"/>
                  </a:lnTo>
                  <a:lnTo>
                    <a:pt x="14967" y="9733"/>
                  </a:lnTo>
                  <a:lnTo>
                    <a:pt x="15930" y="9733"/>
                  </a:lnTo>
                  <a:lnTo>
                    <a:pt x="17456" y="7844"/>
                  </a:lnTo>
                  <a:lnTo>
                    <a:pt x="16787" y="9733"/>
                  </a:lnTo>
                  <a:lnTo>
                    <a:pt x="17885" y="9733"/>
                  </a:lnTo>
                  <a:lnTo>
                    <a:pt x="19250" y="10637"/>
                  </a:lnTo>
                  <a:lnTo>
                    <a:pt x="19973" y="10637"/>
                  </a:lnTo>
                  <a:lnTo>
                    <a:pt x="18876" y="12074"/>
                  </a:lnTo>
                  <a:lnTo>
                    <a:pt x="18447" y="12731"/>
                  </a:lnTo>
                  <a:lnTo>
                    <a:pt x="17456" y="12731"/>
                  </a:lnTo>
                  <a:lnTo>
                    <a:pt x="17456" y="11663"/>
                  </a:lnTo>
                  <a:lnTo>
                    <a:pt x="17885" y="11047"/>
                  </a:lnTo>
                  <a:lnTo>
                    <a:pt x="17189" y="10390"/>
                  </a:lnTo>
                  <a:lnTo>
                    <a:pt x="16359" y="10637"/>
                  </a:lnTo>
                  <a:lnTo>
                    <a:pt x="15930" y="13758"/>
                  </a:lnTo>
                  <a:lnTo>
                    <a:pt x="14967" y="13758"/>
                  </a:lnTo>
                  <a:lnTo>
                    <a:pt x="13842" y="14415"/>
                  </a:lnTo>
                  <a:lnTo>
                    <a:pt x="13842" y="15072"/>
                  </a:lnTo>
                  <a:lnTo>
                    <a:pt x="14270" y="15483"/>
                  </a:lnTo>
                  <a:lnTo>
                    <a:pt x="14967" y="15483"/>
                  </a:lnTo>
                  <a:lnTo>
                    <a:pt x="14137" y="17823"/>
                  </a:lnTo>
                  <a:lnTo>
                    <a:pt x="13440" y="199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3" name="Freeform 157">
              <a:extLst>
                <a:ext uri="{FF2B5EF4-FFF2-40B4-BE49-F238E27FC236}">
                  <a16:creationId xmlns:a16="http://schemas.microsoft.com/office/drawing/2014/main" id="{8CEBDA87-04A3-4CCF-8CCF-AB0B9F28F7A6}"/>
                </a:ext>
              </a:extLst>
            </p:cNvPr>
            <p:cNvSpPr>
              <a:spLocks/>
            </p:cNvSpPr>
            <p:nvPr/>
          </p:nvSpPr>
          <p:spPr bwMode="auto">
            <a:xfrm>
              <a:off x="4162" y="2087"/>
              <a:ext cx="148" cy="104"/>
            </a:xfrm>
            <a:custGeom>
              <a:avLst/>
              <a:gdLst>
                <a:gd name="T0" fmla="*/ 114 w 20000"/>
                <a:gd name="T1" fmla="*/ 39 h 20000"/>
                <a:gd name="T2" fmla="*/ 121 w 20000"/>
                <a:gd name="T3" fmla="*/ 56 h 20000"/>
                <a:gd name="T4" fmla="*/ 127 w 20000"/>
                <a:gd name="T5" fmla="*/ 56 h 20000"/>
                <a:gd name="T6" fmla="*/ 137 w 20000"/>
                <a:gd name="T7" fmla="*/ 60 h 20000"/>
                <a:gd name="T8" fmla="*/ 148 w 20000"/>
                <a:gd name="T9" fmla="*/ 83 h 20000"/>
                <a:gd name="T10" fmla="*/ 141 w 20000"/>
                <a:gd name="T11" fmla="*/ 89 h 20000"/>
                <a:gd name="T12" fmla="*/ 135 w 20000"/>
                <a:gd name="T13" fmla="*/ 87 h 20000"/>
                <a:gd name="T14" fmla="*/ 131 w 20000"/>
                <a:gd name="T15" fmla="*/ 87 h 20000"/>
                <a:gd name="T16" fmla="*/ 121 w 20000"/>
                <a:gd name="T17" fmla="*/ 83 h 20000"/>
                <a:gd name="T18" fmla="*/ 108 w 20000"/>
                <a:gd name="T19" fmla="*/ 89 h 20000"/>
                <a:gd name="T20" fmla="*/ 98 w 20000"/>
                <a:gd name="T21" fmla="*/ 97 h 20000"/>
                <a:gd name="T22" fmla="*/ 87 w 20000"/>
                <a:gd name="T23" fmla="*/ 104 h 20000"/>
                <a:gd name="T24" fmla="*/ 81 w 20000"/>
                <a:gd name="T25" fmla="*/ 72 h 20000"/>
                <a:gd name="T26" fmla="*/ 77 w 20000"/>
                <a:gd name="T27" fmla="*/ 70 h 20000"/>
                <a:gd name="T28" fmla="*/ 67 w 20000"/>
                <a:gd name="T29" fmla="*/ 62 h 20000"/>
                <a:gd name="T30" fmla="*/ 60 w 20000"/>
                <a:gd name="T31" fmla="*/ 77 h 20000"/>
                <a:gd name="T32" fmla="*/ 65 w 20000"/>
                <a:gd name="T33" fmla="*/ 81 h 20000"/>
                <a:gd name="T34" fmla="*/ 48 w 20000"/>
                <a:gd name="T35" fmla="*/ 87 h 20000"/>
                <a:gd name="T36" fmla="*/ 44 w 20000"/>
                <a:gd name="T37" fmla="*/ 93 h 20000"/>
                <a:gd name="T38" fmla="*/ 40 w 20000"/>
                <a:gd name="T39" fmla="*/ 89 h 20000"/>
                <a:gd name="T40" fmla="*/ 23 w 20000"/>
                <a:gd name="T41" fmla="*/ 100 h 20000"/>
                <a:gd name="T42" fmla="*/ 0 w 20000"/>
                <a:gd name="T43" fmla="*/ 93 h 20000"/>
                <a:gd name="T44" fmla="*/ 11 w 20000"/>
                <a:gd name="T45" fmla="*/ 72 h 20000"/>
                <a:gd name="T46" fmla="*/ 23 w 20000"/>
                <a:gd name="T47" fmla="*/ 50 h 20000"/>
                <a:gd name="T48" fmla="*/ 12 w 20000"/>
                <a:gd name="T49" fmla="*/ 50 h 20000"/>
                <a:gd name="T50" fmla="*/ 6 w 20000"/>
                <a:gd name="T51" fmla="*/ 46 h 20000"/>
                <a:gd name="T52" fmla="*/ 6 w 20000"/>
                <a:gd name="T53" fmla="*/ 39 h 20000"/>
                <a:gd name="T54" fmla="*/ 23 w 20000"/>
                <a:gd name="T55" fmla="*/ 33 h 20000"/>
                <a:gd name="T56" fmla="*/ 38 w 20000"/>
                <a:gd name="T57" fmla="*/ 33 h 20000"/>
                <a:gd name="T58" fmla="*/ 44 w 20000"/>
                <a:gd name="T59" fmla="*/ 2 h 20000"/>
                <a:gd name="T60" fmla="*/ 56 w 20000"/>
                <a:gd name="T61" fmla="*/ 0 h 20000"/>
                <a:gd name="T62" fmla="*/ 67 w 20000"/>
                <a:gd name="T63" fmla="*/ 6 h 20000"/>
                <a:gd name="T64" fmla="*/ 60 w 20000"/>
                <a:gd name="T65" fmla="*/ 12 h 20000"/>
                <a:gd name="T66" fmla="*/ 60 w 20000"/>
                <a:gd name="T67" fmla="*/ 23 h 20000"/>
                <a:gd name="T68" fmla="*/ 114 w 20000"/>
                <a:gd name="T69" fmla="*/ 39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15447" y="7538"/>
                  </a:moveTo>
                  <a:lnTo>
                    <a:pt x="16314" y="10692"/>
                  </a:lnTo>
                  <a:lnTo>
                    <a:pt x="17182" y="10692"/>
                  </a:lnTo>
                  <a:lnTo>
                    <a:pt x="18537" y="11615"/>
                  </a:lnTo>
                  <a:lnTo>
                    <a:pt x="19946" y="16000"/>
                  </a:lnTo>
                  <a:lnTo>
                    <a:pt x="19079" y="17154"/>
                  </a:lnTo>
                  <a:lnTo>
                    <a:pt x="18266" y="16769"/>
                  </a:lnTo>
                  <a:lnTo>
                    <a:pt x="17724" y="16769"/>
                  </a:lnTo>
                  <a:lnTo>
                    <a:pt x="16314" y="16000"/>
                  </a:lnTo>
                  <a:lnTo>
                    <a:pt x="14634" y="17154"/>
                  </a:lnTo>
                  <a:lnTo>
                    <a:pt x="13225" y="18692"/>
                  </a:lnTo>
                  <a:lnTo>
                    <a:pt x="11762" y="19923"/>
                  </a:lnTo>
                  <a:lnTo>
                    <a:pt x="11003" y="13923"/>
                  </a:lnTo>
                  <a:lnTo>
                    <a:pt x="10407" y="13538"/>
                  </a:lnTo>
                  <a:lnTo>
                    <a:pt x="8997" y="11923"/>
                  </a:lnTo>
                  <a:lnTo>
                    <a:pt x="8130" y="14769"/>
                  </a:lnTo>
                  <a:lnTo>
                    <a:pt x="8726" y="15538"/>
                  </a:lnTo>
                  <a:lnTo>
                    <a:pt x="6450" y="16769"/>
                  </a:lnTo>
                  <a:lnTo>
                    <a:pt x="5908" y="17923"/>
                  </a:lnTo>
                  <a:lnTo>
                    <a:pt x="5366" y="17154"/>
                  </a:lnTo>
                  <a:lnTo>
                    <a:pt x="3089" y="19154"/>
                  </a:lnTo>
                  <a:lnTo>
                    <a:pt x="0" y="17923"/>
                  </a:lnTo>
                  <a:lnTo>
                    <a:pt x="1463" y="13923"/>
                  </a:lnTo>
                  <a:lnTo>
                    <a:pt x="3089" y="9538"/>
                  </a:lnTo>
                  <a:lnTo>
                    <a:pt x="1680" y="9538"/>
                  </a:lnTo>
                  <a:lnTo>
                    <a:pt x="867" y="8769"/>
                  </a:lnTo>
                  <a:lnTo>
                    <a:pt x="867" y="7538"/>
                  </a:lnTo>
                  <a:lnTo>
                    <a:pt x="3089" y="6385"/>
                  </a:lnTo>
                  <a:lnTo>
                    <a:pt x="5095" y="6385"/>
                  </a:lnTo>
                  <a:lnTo>
                    <a:pt x="5908" y="462"/>
                  </a:lnTo>
                  <a:lnTo>
                    <a:pt x="7588" y="0"/>
                  </a:lnTo>
                  <a:lnTo>
                    <a:pt x="8997" y="1231"/>
                  </a:lnTo>
                  <a:lnTo>
                    <a:pt x="8130" y="2385"/>
                  </a:lnTo>
                  <a:lnTo>
                    <a:pt x="8130" y="4385"/>
                  </a:lnTo>
                  <a:lnTo>
                    <a:pt x="15447" y="753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4" name="Freeform 158">
              <a:extLst>
                <a:ext uri="{FF2B5EF4-FFF2-40B4-BE49-F238E27FC236}">
                  <a16:creationId xmlns:a16="http://schemas.microsoft.com/office/drawing/2014/main" id="{4FAB55FE-4D74-45A3-B775-060A0EC8B490}"/>
                </a:ext>
              </a:extLst>
            </p:cNvPr>
            <p:cNvSpPr>
              <a:spLocks/>
            </p:cNvSpPr>
            <p:nvPr/>
          </p:nvSpPr>
          <p:spPr bwMode="auto">
            <a:xfrm>
              <a:off x="3905" y="2033"/>
              <a:ext cx="247" cy="195"/>
            </a:xfrm>
            <a:custGeom>
              <a:avLst/>
              <a:gdLst>
                <a:gd name="T0" fmla="*/ 79 w 20000"/>
                <a:gd name="T1" fmla="*/ 21 h 20000"/>
                <a:gd name="T2" fmla="*/ 83 w 20000"/>
                <a:gd name="T3" fmla="*/ 11 h 20000"/>
                <a:gd name="T4" fmla="*/ 93 w 20000"/>
                <a:gd name="T5" fmla="*/ 0 h 20000"/>
                <a:gd name="T6" fmla="*/ 93 w 20000"/>
                <a:gd name="T7" fmla="*/ 11 h 20000"/>
                <a:gd name="T8" fmla="*/ 96 w 20000"/>
                <a:gd name="T9" fmla="*/ 21 h 20000"/>
                <a:gd name="T10" fmla="*/ 110 w 20000"/>
                <a:gd name="T11" fmla="*/ 21 h 20000"/>
                <a:gd name="T12" fmla="*/ 112 w 20000"/>
                <a:gd name="T13" fmla="*/ 38 h 20000"/>
                <a:gd name="T14" fmla="*/ 137 w 20000"/>
                <a:gd name="T15" fmla="*/ 48 h 20000"/>
                <a:gd name="T16" fmla="*/ 139 w 20000"/>
                <a:gd name="T17" fmla="*/ 66 h 20000"/>
                <a:gd name="T18" fmla="*/ 147 w 20000"/>
                <a:gd name="T19" fmla="*/ 66 h 20000"/>
                <a:gd name="T20" fmla="*/ 155 w 20000"/>
                <a:gd name="T21" fmla="*/ 64 h 20000"/>
                <a:gd name="T22" fmla="*/ 170 w 20000"/>
                <a:gd name="T23" fmla="*/ 81 h 20000"/>
                <a:gd name="T24" fmla="*/ 176 w 20000"/>
                <a:gd name="T25" fmla="*/ 91 h 20000"/>
                <a:gd name="T26" fmla="*/ 182 w 20000"/>
                <a:gd name="T27" fmla="*/ 91 h 20000"/>
                <a:gd name="T28" fmla="*/ 220 w 20000"/>
                <a:gd name="T29" fmla="*/ 116 h 20000"/>
                <a:gd name="T30" fmla="*/ 230 w 20000"/>
                <a:gd name="T31" fmla="*/ 126 h 20000"/>
                <a:gd name="T32" fmla="*/ 243 w 20000"/>
                <a:gd name="T33" fmla="*/ 126 h 20000"/>
                <a:gd name="T34" fmla="*/ 247 w 20000"/>
                <a:gd name="T35" fmla="*/ 134 h 20000"/>
                <a:gd name="T36" fmla="*/ 243 w 20000"/>
                <a:gd name="T37" fmla="*/ 143 h 20000"/>
                <a:gd name="T38" fmla="*/ 230 w 20000"/>
                <a:gd name="T39" fmla="*/ 147 h 20000"/>
                <a:gd name="T40" fmla="*/ 230 w 20000"/>
                <a:gd name="T41" fmla="*/ 163 h 20000"/>
                <a:gd name="T42" fmla="*/ 203 w 20000"/>
                <a:gd name="T43" fmla="*/ 178 h 20000"/>
                <a:gd name="T44" fmla="*/ 207 w 20000"/>
                <a:gd name="T45" fmla="*/ 180 h 20000"/>
                <a:gd name="T46" fmla="*/ 191 w 20000"/>
                <a:gd name="T47" fmla="*/ 195 h 20000"/>
                <a:gd name="T48" fmla="*/ 191 w 20000"/>
                <a:gd name="T49" fmla="*/ 186 h 20000"/>
                <a:gd name="T50" fmla="*/ 170 w 20000"/>
                <a:gd name="T51" fmla="*/ 180 h 20000"/>
                <a:gd name="T52" fmla="*/ 166 w 20000"/>
                <a:gd name="T53" fmla="*/ 159 h 20000"/>
                <a:gd name="T54" fmla="*/ 122 w 20000"/>
                <a:gd name="T55" fmla="*/ 141 h 20000"/>
                <a:gd name="T56" fmla="*/ 100 w 20000"/>
                <a:gd name="T57" fmla="*/ 134 h 20000"/>
                <a:gd name="T58" fmla="*/ 96 w 20000"/>
                <a:gd name="T59" fmla="*/ 126 h 20000"/>
                <a:gd name="T60" fmla="*/ 79 w 20000"/>
                <a:gd name="T61" fmla="*/ 130 h 20000"/>
                <a:gd name="T62" fmla="*/ 66 w 20000"/>
                <a:gd name="T63" fmla="*/ 130 h 20000"/>
                <a:gd name="T64" fmla="*/ 56 w 20000"/>
                <a:gd name="T65" fmla="*/ 147 h 20000"/>
                <a:gd name="T66" fmla="*/ 40 w 20000"/>
                <a:gd name="T67" fmla="*/ 151 h 20000"/>
                <a:gd name="T68" fmla="*/ 35 w 20000"/>
                <a:gd name="T69" fmla="*/ 116 h 20000"/>
                <a:gd name="T70" fmla="*/ 19 w 20000"/>
                <a:gd name="T71" fmla="*/ 108 h 20000"/>
                <a:gd name="T72" fmla="*/ 19 w 20000"/>
                <a:gd name="T73" fmla="*/ 99 h 20000"/>
                <a:gd name="T74" fmla="*/ 29 w 20000"/>
                <a:gd name="T75" fmla="*/ 99 h 20000"/>
                <a:gd name="T76" fmla="*/ 23 w 20000"/>
                <a:gd name="T77" fmla="*/ 93 h 20000"/>
                <a:gd name="T78" fmla="*/ 12 w 20000"/>
                <a:gd name="T79" fmla="*/ 97 h 20000"/>
                <a:gd name="T80" fmla="*/ 8 w 20000"/>
                <a:gd name="T81" fmla="*/ 73 h 20000"/>
                <a:gd name="T82" fmla="*/ 12 w 20000"/>
                <a:gd name="T83" fmla="*/ 73 h 20000"/>
                <a:gd name="T84" fmla="*/ 23 w 20000"/>
                <a:gd name="T85" fmla="*/ 73 h 20000"/>
                <a:gd name="T86" fmla="*/ 35 w 20000"/>
                <a:gd name="T87" fmla="*/ 77 h 20000"/>
                <a:gd name="T88" fmla="*/ 40 w 20000"/>
                <a:gd name="T89" fmla="*/ 73 h 20000"/>
                <a:gd name="T90" fmla="*/ 40 w 20000"/>
                <a:gd name="T91" fmla="*/ 66 h 20000"/>
                <a:gd name="T92" fmla="*/ 29 w 20000"/>
                <a:gd name="T93" fmla="*/ 60 h 20000"/>
                <a:gd name="T94" fmla="*/ 23 w 20000"/>
                <a:gd name="T95" fmla="*/ 48 h 20000"/>
                <a:gd name="T96" fmla="*/ 12 w 20000"/>
                <a:gd name="T97" fmla="*/ 44 h 20000"/>
                <a:gd name="T98" fmla="*/ 6 w 20000"/>
                <a:gd name="T99" fmla="*/ 54 h 20000"/>
                <a:gd name="T100" fmla="*/ 8 w 20000"/>
                <a:gd name="T101" fmla="*/ 66 h 20000"/>
                <a:gd name="T102" fmla="*/ 0 w 20000"/>
                <a:gd name="T103" fmla="*/ 54 h 20000"/>
                <a:gd name="T104" fmla="*/ 8 w 20000"/>
                <a:gd name="T105" fmla="*/ 40 h 20000"/>
                <a:gd name="T106" fmla="*/ 25 w 20000"/>
                <a:gd name="T107" fmla="*/ 44 h 20000"/>
                <a:gd name="T108" fmla="*/ 35 w 20000"/>
                <a:gd name="T109" fmla="*/ 50 h 20000"/>
                <a:gd name="T110" fmla="*/ 56 w 20000"/>
                <a:gd name="T111" fmla="*/ 56 h 20000"/>
                <a:gd name="T112" fmla="*/ 66 w 20000"/>
                <a:gd name="T113" fmla="*/ 54 h 20000"/>
                <a:gd name="T114" fmla="*/ 87 w 20000"/>
                <a:gd name="T115" fmla="*/ 50 h 20000"/>
                <a:gd name="T116" fmla="*/ 79 w 20000"/>
                <a:gd name="T117" fmla="*/ 21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6375" y="2131"/>
                  </a:moveTo>
                  <a:lnTo>
                    <a:pt x="6699" y="1107"/>
                  </a:lnTo>
                  <a:lnTo>
                    <a:pt x="7540" y="0"/>
                  </a:lnTo>
                  <a:lnTo>
                    <a:pt x="7540" y="1107"/>
                  </a:lnTo>
                  <a:lnTo>
                    <a:pt x="7735" y="2131"/>
                  </a:lnTo>
                  <a:lnTo>
                    <a:pt x="8867" y="2131"/>
                  </a:lnTo>
                  <a:lnTo>
                    <a:pt x="9061" y="3852"/>
                  </a:lnTo>
                  <a:lnTo>
                    <a:pt x="11068" y="4877"/>
                  </a:lnTo>
                  <a:lnTo>
                    <a:pt x="11262" y="6803"/>
                  </a:lnTo>
                  <a:lnTo>
                    <a:pt x="11909" y="6803"/>
                  </a:lnTo>
                  <a:lnTo>
                    <a:pt x="12589" y="6557"/>
                  </a:lnTo>
                  <a:lnTo>
                    <a:pt x="13754" y="8279"/>
                  </a:lnTo>
                  <a:lnTo>
                    <a:pt x="14272" y="9344"/>
                  </a:lnTo>
                  <a:lnTo>
                    <a:pt x="14757" y="9344"/>
                  </a:lnTo>
                  <a:lnTo>
                    <a:pt x="17799" y="11885"/>
                  </a:lnTo>
                  <a:lnTo>
                    <a:pt x="18641" y="12910"/>
                  </a:lnTo>
                  <a:lnTo>
                    <a:pt x="19644" y="12910"/>
                  </a:lnTo>
                  <a:lnTo>
                    <a:pt x="19968" y="13770"/>
                  </a:lnTo>
                  <a:lnTo>
                    <a:pt x="19644" y="14672"/>
                  </a:lnTo>
                  <a:lnTo>
                    <a:pt x="18641" y="15082"/>
                  </a:lnTo>
                  <a:lnTo>
                    <a:pt x="18641" y="16762"/>
                  </a:lnTo>
                  <a:lnTo>
                    <a:pt x="16472" y="18279"/>
                  </a:lnTo>
                  <a:lnTo>
                    <a:pt x="16796" y="18443"/>
                  </a:lnTo>
                  <a:lnTo>
                    <a:pt x="15437" y="19959"/>
                  </a:lnTo>
                  <a:lnTo>
                    <a:pt x="15437" y="19098"/>
                  </a:lnTo>
                  <a:lnTo>
                    <a:pt x="13754" y="18443"/>
                  </a:lnTo>
                  <a:lnTo>
                    <a:pt x="13430" y="16352"/>
                  </a:lnTo>
                  <a:lnTo>
                    <a:pt x="9903" y="14426"/>
                  </a:lnTo>
                  <a:lnTo>
                    <a:pt x="8058" y="13770"/>
                  </a:lnTo>
                  <a:lnTo>
                    <a:pt x="7735" y="12910"/>
                  </a:lnTo>
                  <a:lnTo>
                    <a:pt x="6375" y="13361"/>
                  </a:lnTo>
                  <a:lnTo>
                    <a:pt x="5372" y="13361"/>
                  </a:lnTo>
                  <a:lnTo>
                    <a:pt x="4563" y="15082"/>
                  </a:lnTo>
                  <a:lnTo>
                    <a:pt x="3204" y="15492"/>
                  </a:lnTo>
                  <a:lnTo>
                    <a:pt x="2848" y="11885"/>
                  </a:lnTo>
                  <a:lnTo>
                    <a:pt x="1521" y="11066"/>
                  </a:lnTo>
                  <a:lnTo>
                    <a:pt x="1521" y="10164"/>
                  </a:lnTo>
                  <a:lnTo>
                    <a:pt x="2362" y="10164"/>
                  </a:lnTo>
                  <a:lnTo>
                    <a:pt x="1845" y="9549"/>
                  </a:lnTo>
                  <a:lnTo>
                    <a:pt x="1003" y="9959"/>
                  </a:lnTo>
                  <a:lnTo>
                    <a:pt x="680" y="7459"/>
                  </a:lnTo>
                  <a:lnTo>
                    <a:pt x="1003" y="7459"/>
                  </a:lnTo>
                  <a:lnTo>
                    <a:pt x="1845" y="7459"/>
                  </a:lnTo>
                  <a:lnTo>
                    <a:pt x="2848" y="7869"/>
                  </a:lnTo>
                  <a:lnTo>
                    <a:pt x="3204" y="7459"/>
                  </a:lnTo>
                  <a:lnTo>
                    <a:pt x="3204" y="6803"/>
                  </a:lnTo>
                  <a:lnTo>
                    <a:pt x="2362" y="6148"/>
                  </a:lnTo>
                  <a:lnTo>
                    <a:pt x="1845" y="4877"/>
                  </a:lnTo>
                  <a:lnTo>
                    <a:pt x="1003" y="4467"/>
                  </a:lnTo>
                  <a:lnTo>
                    <a:pt x="518" y="5533"/>
                  </a:lnTo>
                  <a:lnTo>
                    <a:pt x="680" y="6803"/>
                  </a:lnTo>
                  <a:lnTo>
                    <a:pt x="0" y="5533"/>
                  </a:lnTo>
                  <a:lnTo>
                    <a:pt x="680" y="4057"/>
                  </a:lnTo>
                  <a:lnTo>
                    <a:pt x="2006" y="4467"/>
                  </a:lnTo>
                  <a:lnTo>
                    <a:pt x="2848" y="5123"/>
                  </a:lnTo>
                  <a:lnTo>
                    <a:pt x="4563" y="5738"/>
                  </a:lnTo>
                  <a:lnTo>
                    <a:pt x="5372" y="5533"/>
                  </a:lnTo>
                  <a:lnTo>
                    <a:pt x="7055" y="5123"/>
                  </a:lnTo>
                  <a:lnTo>
                    <a:pt x="6375" y="213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5" name="Freeform 159">
              <a:extLst>
                <a:ext uri="{FF2B5EF4-FFF2-40B4-BE49-F238E27FC236}">
                  <a16:creationId xmlns:a16="http://schemas.microsoft.com/office/drawing/2014/main" id="{1074EB3E-5017-4577-907A-E8F0A29FA08E}"/>
                </a:ext>
              </a:extLst>
            </p:cNvPr>
            <p:cNvSpPr>
              <a:spLocks/>
            </p:cNvSpPr>
            <p:nvPr/>
          </p:nvSpPr>
          <p:spPr bwMode="auto">
            <a:xfrm>
              <a:off x="3456" y="2300"/>
              <a:ext cx="214" cy="191"/>
            </a:xfrm>
            <a:custGeom>
              <a:avLst/>
              <a:gdLst>
                <a:gd name="T0" fmla="*/ 4 w 20000"/>
                <a:gd name="T1" fmla="*/ 6 h 20000"/>
                <a:gd name="T2" fmla="*/ 12 w 20000"/>
                <a:gd name="T3" fmla="*/ 6 h 20000"/>
                <a:gd name="T4" fmla="*/ 27 w 20000"/>
                <a:gd name="T5" fmla="*/ 6 h 20000"/>
                <a:gd name="T6" fmla="*/ 70 w 20000"/>
                <a:gd name="T7" fmla="*/ 16 h 20000"/>
                <a:gd name="T8" fmla="*/ 93 w 20000"/>
                <a:gd name="T9" fmla="*/ 15 h 20000"/>
                <a:gd name="T10" fmla="*/ 93 w 20000"/>
                <a:gd name="T11" fmla="*/ 6 h 20000"/>
                <a:gd name="T12" fmla="*/ 100 w 20000"/>
                <a:gd name="T13" fmla="*/ 10 h 20000"/>
                <a:gd name="T14" fmla="*/ 104 w 20000"/>
                <a:gd name="T15" fmla="*/ 6 h 20000"/>
                <a:gd name="T16" fmla="*/ 118 w 20000"/>
                <a:gd name="T17" fmla="*/ 10 h 20000"/>
                <a:gd name="T18" fmla="*/ 124 w 20000"/>
                <a:gd name="T19" fmla="*/ 16 h 20000"/>
                <a:gd name="T20" fmla="*/ 124 w 20000"/>
                <a:gd name="T21" fmla="*/ 10 h 20000"/>
                <a:gd name="T22" fmla="*/ 127 w 20000"/>
                <a:gd name="T23" fmla="*/ 10 h 20000"/>
                <a:gd name="T24" fmla="*/ 131 w 20000"/>
                <a:gd name="T25" fmla="*/ 15 h 20000"/>
                <a:gd name="T26" fmla="*/ 143 w 20000"/>
                <a:gd name="T27" fmla="*/ 15 h 20000"/>
                <a:gd name="T28" fmla="*/ 162 w 20000"/>
                <a:gd name="T29" fmla="*/ 10 h 20000"/>
                <a:gd name="T30" fmla="*/ 164 w 20000"/>
                <a:gd name="T31" fmla="*/ 0 h 20000"/>
                <a:gd name="T32" fmla="*/ 168 w 20000"/>
                <a:gd name="T33" fmla="*/ 6 h 20000"/>
                <a:gd name="T34" fmla="*/ 164 w 20000"/>
                <a:gd name="T35" fmla="*/ 15 h 20000"/>
                <a:gd name="T36" fmla="*/ 170 w 20000"/>
                <a:gd name="T37" fmla="*/ 23 h 20000"/>
                <a:gd name="T38" fmla="*/ 174 w 20000"/>
                <a:gd name="T39" fmla="*/ 33 h 20000"/>
                <a:gd name="T40" fmla="*/ 174 w 20000"/>
                <a:gd name="T41" fmla="*/ 48 h 20000"/>
                <a:gd name="T42" fmla="*/ 170 w 20000"/>
                <a:gd name="T43" fmla="*/ 48 h 20000"/>
                <a:gd name="T44" fmla="*/ 170 w 20000"/>
                <a:gd name="T45" fmla="*/ 54 h 20000"/>
                <a:gd name="T46" fmla="*/ 168 w 20000"/>
                <a:gd name="T47" fmla="*/ 70 h 20000"/>
                <a:gd name="T48" fmla="*/ 164 w 20000"/>
                <a:gd name="T49" fmla="*/ 77 h 20000"/>
                <a:gd name="T50" fmla="*/ 147 w 20000"/>
                <a:gd name="T51" fmla="*/ 64 h 20000"/>
                <a:gd name="T52" fmla="*/ 143 w 20000"/>
                <a:gd name="T53" fmla="*/ 54 h 20000"/>
                <a:gd name="T54" fmla="*/ 141 w 20000"/>
                <a:gd name="T55" fmla="*/ 50 h 20000"/>
                <a:gd name="T56" fmla="*/ 135 w 20000"/>
                <a:gd name="T57" fmla="*/ 42 h 20000"/>
                <a:gd name="T58" fmla="*/ 131 w 20000"/>
                <a:gd name="T59" fmla="*/ 42 h 20000"/>
                <a:gd name="T60" fmla="*/ 131 w 20000"/>
                <a:gd name="T61" fmla="*/ 44 h 20000"/>
                <a:gd name="T62" fmla="*/ 135 w 20000"/>
                <a:gd name="T63" fmla="*/ 50 h 20000"/>
                <a:gd name="T64" fmla="*/ 151 w 20000"/>
                <a:gd name="T65" fmla="*/ 74 h 20000"/>
                <a:gd name="T66" fmla="*/ 151 w 20000"/>
                <a:gd name="T67" fmla="*/ 81 h 20000"/>
                <a:gd name="T68" fmla="*/ 162 w 20000"/>
                <a:gd name="T69" fmla="*/ 97 h 20000"/>
                <a:gd name="T70" fmla="*/ 170 w 20000"/>
                <a:gd name="T71" fmla="*/ 114 h 20000"/>
                <a:gd name="T72" fmla="*/ 191 w 20000"/>
                <a:gd name="T73" fmla="*/ 151 h 20000"/>
                <a:gd name="T74" fmla="*/ 195 w 20000"/>
                <a:gd name="T75" fmla="*/ 155 h 20000"/>
                <a:gd name="T76" fmla="*/ 191 w 20000"/>
                <a:gd name="T77" fmla="*/ 155 h 20000"/>
                <a:gd name="T78" fmla="*/ 197 w 20000"/>
                <a:gd name="T79" fmla="*/ 174 h 20000"/>
                <a:gd name="T80" fmla="*/ 205 w 20000"/>
                <a:gd name="T81" fmla="*/ 178 h 20000"/>
                <a:gd name="T82" fmla="*/ 207 w 20000"/>
                <a:gd name="T83" fmla="*/ 184 h 20000"/>
                <a:gd name="T84" fmla="*/ 214 w 20000"/>
                <a:gd name="T85" fmla="*/ 191 h 20000"/>
                <a:gd name="T86" fmla="*/ 10 w 20000"/>
                <a:gd name="T87" fmla="*/ 189 h 20000"/>
                <a:gd name="T88" fmla="*/ 4 w 20000"/>
                <a:gd name="T89" fmla="*/ 50 h 20000"/>
                <a:gd name="T90" fmla="*/ 0 w 20000"/>
                <a:gd name="T91" fmla="*/ 33 h 20000"/>
                <a:gd name="T92" fmla="*/ 4 w 20000"/>
                <a:gd name="T93" fmla="*/ 23 h 20000"/>
                <a:gd name="T94" fmla="*/ 0 w 20000"/>
                <a:gd name="T95" fmla="*/ 10 h 20000"/>
                <a:gd name="T96" fmla="*/ 4 w 20000"/>
                <a:gd name="T97" fmla="*/ 6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374" y="671"/>
                  </a:moveTo>
                  <a:lnTo>
                    <a:pt x="1159" y="671"/>
                  </a:lnTo>
                  <a:lnTo>
                    <a:pt x="2542" y="671"/>
                  </a:lnTo>
                  <a:lnTo>
                    <a:pt x="6579" y="1719"/>
                  </a:lnTo>
                  <a:lnTo>
                    <a:pt x="8710" y="1551"/>
                  </a:lnTo>
                  <a:lnTo>
                    <a:pt x="8710" y="671"/>
                  </a:lnTo>
                  <a:lnTo>
                    <a:pt x="9308" y="1090"/>
                  </a:lnTo>
                  <a:lnTo>
                    <a:pt x="9682" y="671"/>
                  </a:lnTo>
                  <a:lnTo>
                    <a:pt x="11028" y="1090"/>
                  </a:lnTo>
                  <a:lnTo>
                    <a:pt x="11626" y="1719"/>
                  </a:lnTo>
                  <a:lnTo>
                    <a:pt x="11626" y="1090"/>
                  </a:lnTo>
                  <a:lnTo>
                    <a:pt x="11850" y="1090"/>
                  </a:lnTo>
                  <a:lnTo>
                    <a:pt x="12224" y="1551"/>
                  </a:lnTo>
                  <a:lnTo>
                    <a:pt x="13383" y="1551"/>
                  </a:lnTo>
                  <a:lnTo>
                    <a:pt x="15140" y="1090"/>
                  </a:lnTo>
                  <a:lnTo>
                    <a:pt x="15290" y="0"/>
                  </a:lnTo>
                  <a:lnTo>
                    <a:pt x="15664" y="671"/>
                  </a:lnTo>
                  <a:lnTo>
                    <a:pt x="15290" y="1551"/>
                  </a:lnTo>
                  <a:lnTo>
                    <a:pt x="15888" y="2390"/>
                  </a:lnTo>
                  <a:lnTo>
                    <a:pt x="16262" y="3438"/>
                  </a:lnTo>
                  <a:lnTo>
                    <a:pt x="16262" y="4990"/>
                  </a:lnTo>
                  <a:lnTo>
                    <a:pt x="15888" y="4990"/>
                  </a:lnTo>
                  <a:lnTo>
                    <a:pt x="15888" y="5660"/>
                  </a:lnTo>
                  <a:lnTo>
                    <a:pt x="15664" y="7379"/>
                  </a:lnTo>
                  <a:lnTo>
                    <a:pt x="15290" y="8050"/>
                  </a:lnTo>
                  <a:lnTo>
                    <a:pt x="13757" y="6709"/>
                  </a:lnTo>
                  <a:lnTo>
                    <a:pt x="13383" y="5660"/>
                  </a:lnTo>
                  <a:lnTo>
                    <a:pt x="13159" y="5241"/>
                  </a:lnTo>
                  <a:lnTo>
                    <a:pt x="12598" y="4361"/>
                  </a:lnTo>
                  <a:lnTo>
                    <a:pt x="12224" y="4361"/>
                  </a:lnTo>
                  <a:lnTo>
                    <a:pt x="12224" y="4570"/>
                  </a:lnTo>
                  <a:lnTo>
                    <a:pt x="12598" y="5241"/>
                  </a:lnTo>
                  <a:lnTo>
                    <a:pt x="14131" y="7799"/>
                  </a:lnTo>
                  <a:lnTo>
                    <a:pt x="14131" y="8470"/>
                  </a:lnTo>
                  <a:lnTo>
                    <a:pt x="15140" y="10189"/>
                  </a:lnTo>
                  <a:lnTo>
                    <a:pt x="15888" y="11908"/>
                  </a:lnTo>
                  <a:lnTo>
                    <a:pt x="17832" y="15849"/>
                  </a:lnTo>
                  <a:lnTo>
                    <a:pt x="18206" y="16268"/>
                  </a:lnTo>
                  <a:lnTo>
                    <a:pt x="17832" y="16268"/>
                  </a:lnTo>
                  <a:lnTo>
                    <a:pt x="18393" y="18239"/>
                  </a:lnTo>
                  <a:lnTo>
                    <a:pt x="19178" y="18658"/>
                  </a:lnTo>
                  <a:lnTo>
                    <a:pt x="19364" y="19287"/>
                  </a:lnTo>
                  <a:lnTo>
                    <a:pt x="19963" y="19958"/>
                  </a:lnTo>
                  <a:lnTo>
                    <a:pt x="972" y="19748"/>
                  </a:lnTo>
                  <a:lnTo>
                    <a:pt x="374" y="5241"/>
                  </a:lnTo>
                  <a:lnTo>
                    <a:pt x="0" y="3438"/>
                  </a:lnTo>
                  <a:lnTo>
                    <a:pt x="374" y="2390"/>
                  </a:lnTo>
                  <a:lnTo>
                    <a:pt x="0" y="1090"/>
                  </a:lnTo>
                  <a:lnTo>
                    <a:pt x="374" y="67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6" name="Freeform 160">
              <a:extLst>
                <a:ext uri="{FF2B5EF4-FFF2-40B4-BE49-F238E27FC236}">
                  <a16:creationId xmlns:a16="http://schemas.microsoft.com/office/drawing/2014/main" id="{344DDA1C-31C5-4B8F-B0DA-27076B61CC1F}"/>
                </a:ext>
              </a:extLst>
            </p:cNvPr>
            <p:cNvSpPr>
              <a:spLocks/>
            </p:cNvSpPr>
            <p:nvPr/>
          </p:nvSpPr>
          <p:spPr bwMode="auto">
            <a:xfrm>
              <a:off x="2874" y="2196"/>
              <a:ext cx="365" cy="349"/>
            </a:xfrm>
            <a:custGeom>
              <a:avLst/>
              <a:gdLst>
                <a:gd name="T0" fmla="*/ 120 w 20000"/>
                <a:gd name="T1" fmla="*/ 39 h 20000"/>
                <a:gd name="T2" fmla="*/ 136 w 20000"/>
                <a:gd name="T3" fmla="*/ 31 h 20000"/>
                <a:gd name="T4" fmla="*/ 149 w 20000"/>
                <a:gd name="T5" fmla="*/ 23 h 20000"/>
                <a:gd name="T6" fmla="*/ 180 w 20000"/>
                <a:gd name="T7" fmla="*/ 10 h 20000"/>
                <a:gd name="T8" fmla="*/ 207 w 20000"/>
                <a:gd name="T9" fmla="*/ 6 h 20000"/>
                <a:gd name="T10" fmla="*/ 228 w 20000"/>
                <a:gd name="T11" fmla="*/ 4 h 20000"/>
                <a:gd name="T12" fmla="*/ 245 w 20000"/>
                <a:gd name="T13" fmla="*/ 10 h 20000"/>
                <a:gd name="T14" fmla="*/ 261 w 20000"/>
                <a:gd name="T15" fmla="*/ 0 h 20000"/>
                <a:gd name="T16" fmla="*/ 271 w 20000"/>
                <a:gd name="T17" fmla="*/ 4 h 20000"/>
                <a:gd name="T18" fmla="*/ 288 w 20000"/>
                <a:gd name="T19" fmla="*/ 6 h 20000"/>
                <a:gd name="T20" fmla="*/ 300 w 20000"/>
                <a:gd name="T21" fmla="*/ 6 h 20000"/>
                <a:gd name="T22" fmla="*/ 294 w 20000"/>
                <a:gd name="T23" fmla="*/ 15 h 20000"/>
                <a:gd name="T24" fmla="*/ 294 w 20000"/>
                <a:gd name="T25" fmla="*/ 44 h 20000"/>
                <a:gd name="T26" fmla="*/ 288 w 20000"/>
                <a:gd name="T27" fmla="*/ 75 h 20000"/>
                <a:gd name="T28" fmla="*/ 299 w 20000"/>
                <a:gd name="T29" fmla="*/ 91 h 20000"/>
                <a:gd name="T30" fmla="*/ 317 w 20000"/>
                <a:gd name="T31" fmla="*/ 135 h 20000"/>
                <a:gd name="T32" fmla="*/ 325 w 20000"/>
                <a:gd name="T33" fmla="*/ 181 h 20000"/>
                <a:gd name="T34" fmla="*/ 325 w 20000"/>
                <a:gd name="T35" fmla="*/ 207 h 20000"/>
                <a:gd name="T36" fmla="*/ 327 w 20000"/>
                <a:gd name="T37" fmla="*/ 232 h 20000"/>
                <a:gd name="T38" fmla="*/ 334 w 20000"/>
                <a:gd name="T39" fmla="*/ 249 h 20000"/>
                <a:gd name="T40" fmla="*/ 354 w 20000"/>
                <a:gd name="T41" fmla="*/ 251 h 20000"/>
                <a:gd name="T42" fmla="*/ 348 w 20000"/>
                <a:gd name="T43" fmla="*/ 276 h 20000"/>
                <a:gd name="T44" fmla="*/ 257 w 20000"/>
                <a:gd name="T45" fmla="*/ 336 h 20000"/>
                <a:gd name="T46" fmla="*/ 211 w 20000"/>
                <a:gd name="T47" fmla="*/ 349 h 20000"/>
                <a:gd name="T48" fmla="*/ 211 w 20000"/>
                <a:gd name="T49" fmla="*/ 338 h 20000"/>
                <a:gd name="T50" fmla="*/ 201 w 20000"/>
                <a:gd name="T51" fmla="*/ 327 h 20000"/>
                <a:gd name="T52" fmla="*/ 184 w 20000"/>
                <a:gd name="T53" fmla="*/ 322 h 20000"/>
                <a:gd name="T54" fmla="*/ 174 w 20000"/>
                <a:gd name="T55" fmla="*/ 311 h 20000"/>
                <a:gd name="T56" fmla="*/ 0 w 20000"/>
                <a:gd name="T57" fmla="*/ 189 h 20000"/>
                <a:gd name="T58" fmla="*/ 6 w 20000"/>
                <a:gd name="T59" fmla="*/ 158 h 20000"/>
                <a:gd name="T60" fmla="*/ 33 w 20000"/>
                <a:gd name="T61" fmla="*/ 147 h 20000"/>
                <a:gd name="T62" fmla="*/ 46 w 20000"/>
                <a:gd name="T63" fmla="*/ 147 h 20000"/>
                <a:gd name="T64" fmla="*/ 81 w 20000"/>
                <a:gd name="T65" fmla="*/ 127 h 20000"/>
                <a:gd name="T66" fmla="*/ 87 w 20000"/>
                <a:gd name="T67" fmla="*/ 114 h 20000"/>
                <a:gd name="T68" fmla="*/ 100 w 20000"/>
                <a:gd name="T69" fmla="*/ 108 h 20000"/>
                <a:gd name="T70" fmla="*/ 130 w 20000"/>
                <a:gd name="T71" fmla="*/ 97 h 20000"/>
                <a:gd name="T72" fmla="*/ 130 w 20000"/>
                <a:gd name="T73" fmla="*/ 87 h 20000"/>
                <a:gd name="T74" fmla="*/ 124 w 20000"/>
                <a:gd name="T75" fmla="*/ 67 h 20000"/>
                <a:gd name="T76" fmla="*/ 120 w 20000"/>
                <a:gd name="T77" fmla="*/ 48 h 2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00"/>
                <a:gd name="T118" fmla="*/ 0 h 20000"/>
                <a:gd name="T119" fmla="*/ 20000 w 20000"/>
                <a:gd name="T120" fmla="*/ 20000 h 2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00" h="20000">
                  <a:moveTo>
                    <a:pt x="6228" y="2250"/>
                  </a:moveTo>
                  <a:lnTo>
                    <a:pt x="6579" y="2250"/>
                  </a:lnTo>
                  <a:lnTo>
                    <a:pt x="6930" y="1906"/>
                  </a:lnTo>
                  <a:lnTo>
                    <a:pt x="7478" y="1791"/>
                  </a:lnTo>
                  <a:lnTo>
                    <a:pt x="7829" y="1538"/>
                  </a:lnTo>
                  <a:lnTo>
                    <a:pt x="8158" y="1309"/>
                  </a:lnTo>
                  <a:lnTo>
                    <a:pt x="8728" y="941"/>
                  </a:lnTo>
                  <a:lnTo>
                    <a:pt x="9868" y="597"/>
                  </a:lnTo>
                  <a:lnTo>
                    <a:pt x="10789" y="597"/>
                  </a:lnTo>
                  <a:lnTo>
                    <a:pt x="11338" y="367"/>
                  </a:lnTo>
                  <a:lnTo>
                    <a:pt x="11689" y="230"/>
                  </a:lnTo>
                  <a:lnTo>
                    <a:pt x="12500" y="230"/>
                  </a:lnTo>
                  <a:lnTo>
                    <a:pt x="13048" y="597"/>
                  </a:lnTo>
                  <a:lnTo>
                    <a:pt x="13399" y="597"/>
                  </a:lnTo>
                  <a:lnTo>
                    <a:pt x="13750" y="367"/>
                  </a:lnTo>
                  <a:lnTo>
                    <a:pt x="14298" y="0"/>
                  </a:lnTo>
                  <a:lnTo>
                    <a:pt x="14430" y="0"/>
                  </a:lnTo>
                  <a:lnTo>
                    <a:pt x="14868" y="230"/>
                  </a:lnTo>
                  <a:lnTo>
                    <a:pt x="14978" y="0"/>
                  </a:lnTo>
                  <a:lnTo>
                    <a:pt x="15768" y="367"/>
                  </a:lnTo>
                  <a:lnTo>
                    <a:pt x="16447" y="230"/>
                  </a:lnTo>
                  <a:lnTo>
                    <a:pt x="16447" y="367"/>
                  </a:lnTo>
                  <a:lnTo>
                    <a:pt x="16118" y="597"/>
                  </a:lnTo>
                  <a:lnTo>
                    <a:pt x="16118" y="850"/>
                  </a:lnTo>
                  <a:lnTo>
                    <a:pt x="16118" y="1538"/>
                  </a:lnTo>
                  <a:lnTo>
                    <a:pt x="16118" y="2503"/>
                  </a:lnTo>
                  <a:lnTo>
                    <a:pt x="15461" y="3467"/>
                  </a:lnTo>
                  <a:lnTo>
                    <a:pt x="15768" y="4271"/>
                  </a:lnTo>
                  <a:lnTo>
                    <a:pt x="16118" y="4409"/>
                  </a:lnTo>
                  <a:lnTo>
                    <a:pt x="16360" y="5235"/>
                  </a:lnTo>
                  <a:lnTo>
                    <a:pt x="17039" y="5580"/>
                  </a:lnTo>
                  <a:lnTo>
                    <a:pt x="17368" y="7738"/>
                  </a:lnTo>
                  <a:lnTo>
                    <a:pt x="17610" y="9047"/>
                  </a:lnTo>
                  <a:lnTo>
                    <a:pt x="17829" y="10356"/>
                  </a:lnTo>
                  <a:lnTo>
                    <a:pt x="17610" y="10930"/>
                  </a:lnTo>
                  <a:lnTo>
                    <a:pt x="17829" y="11871"/>
                  </a:lnTo>
                  <a:lnTo>
                    <a:pt x="17368" y="12377"/>
                  </a:lnTo>
                  <a:lnTo>
                    <a:pt x="17939" y="13318"/>
                  </a:lnTo>
                  <a:lnTo>
                    <a:pt x="17939" y="13685"/>
                  </a:lnTo>
                  <a:lnTo>
                    <a:pt x="18289" y="14259"/>
                  </a:lnTo>
                  <a:lnTo>
                    <a:pt x="18728" y="14030"/>
                  </a:lnTo>
                  <a:lnTo>
                    <a:pt x="19408" y="14397"/>
                  </a:lnTo>
                  <a:lnTo>
                    <a:pt x="19978" y="15201"/>
                  </a:lnTo>
                  <a:lnTo>
                    <a:pt x="19079" y="15798"/>
                  </a:lnTo>
                  <a:lnTo>
                    <a:pt x="15548" y="17819"/>
                  </a:lnTo>
                  <a:lnTo>
                    <a:pt x="14079" y="19265"/>
                  </a:lnTo>
                  <a:lnTo>
                    <a:pt x="12500" y="19839"/>
                  </a:lnTo>
                  <a:lnTo>
                    <a:pt x="11579" y="19977"/>
                  </a:lnTo>
                  <a:lnTo>
                    <a:pt x="11338" y="19839"/>
                  </a:lnTo>
                  <a:lnTo>
                    <a:pt x="11579" y="19380"/>
                  </a:lnTo>
                  <a:lnTo>
                    <a:pt x="11338" y="19036"/>
                  </a:lnTo>
                  <a:lnTo>
                    <a:pt x="11009" y="18760"/>
                  </a:lnTo>
                  <a:lnTo>
                    <a:pt x="10570" y="18668"/>
                  </a:lnTo>
                  <a:lnTo>
                    <a:pt x="10088" y="18439"/>
                  </a:lnTo>
                  <a:lnTo>
                    <a:pt x="9539" y="18071"/>
                  </a:lnTo>
                  <a:lnTo>
                    <a:pt x="9539" y="17819"/>
                  </a:lnTo>
                  <a:lnTo>
                    <a:pt x="3618" y="13433"/>
                  </a:lnTo>
                  <a:lnTo>
                    <a:pt x="0" y="10815"/>
                  </a:lnTo>
                  <a:lnTo>
                    <a:pt x="0" y="9277"/>
                  </a:lnTo>
                  <a:lnTo>
                    <a:pt x="351" y="9047"/>
                  </a:lnTo>
                  <a:lnTo>
                    <a:pt x="1250" y="8450"/>
                  </a:lnTo>
                  <a:lnTo>
                    <a:pt x="1820" y="8450"/>
                  </a:lnTo>
                  <a:lnTo>
                    <a:pt x="2149" y="8312"/>
                  </a:lnTo>
                  <a:lnTo>
                    <a:pt x="2500" y="8450"/>
                  </a:lnTo>
                  <a:lnTo>
                    <a:pt x="3268" y="8312"/>
                  </a:lnTo>
                  <a:lnTo>
                    <a:pt x="4430" y="7256"/>
                  </a:lnTo>
                  <a:lnTo>
                    <a:pt x="4759" y="6889"/>
                  </a:lnTo>
                  <a:lnTo>
                    <a:pt x="4759" y="6521"/>
                  </a:lnTo>
                  <a:lnTo>
                    <a:pt x="4759" y="6292"/>
                  </a:lnTo>
                  <a:lnTo>
                    <a:pt x="5461" y="6177"/>
                  </a:lnTo>
                  <a:lnTo>
                    <a:pt x="5461" y="5832"/>
                  </a:lnTo>
                  <a:lnTo>
                    <a:pt x="7149" y="5580"/>
                  </a:lnTo>
                  <a:lnTo>
                    <a:pt x="7149" y="5350"/>
                  </a:lnTo>
                  <a:lnTo>
                    <a:pt x="7149" y="4983"/>
                  </a:lnTo>
                  <a:lnTo>
                    <a:pt x="6930" y="4638"/>
                  </a:lnTo>
                  <a:lnTo>
                    <a:pt x="6798" y="3812"/>
                  </a:lnTo>
                  <a:lnTo>
                    <a:pt x="6798" y="3330"/>
                  </a:lnTo>
                  <a:lnTo>
                    <a:pt x="6579" y="2732"/>
                  </a:lnTo>
                  <a:lnTo>
                    <a:pt x="6228" y="225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7" name="Freeform 161">
              <a:extLst>
                <a:ext uri="{FF2B5EF4-FFF2-40B4-BE49-F238E27FC236}">
                  <a16:creationId xmlns:a16="http://schemas.microsoft.com/office/drawing/2014/main" id="{DD5F7530-F148-4CE6-A3C3-551F111891E3}"/>
                </a:ext>
              </a:extLst>
            </p:cNvPr>
            <p:cNvSpPr>
              <a:spLocks/>
            </p:cNvSpPr>
            <p:nvPr/>
          </p:nvSpPr>
          <p:spPr bwMode="auto">
            <a:xfrm>
              <a:off x="3228" y="2993"/>
              <a:ext cx="222" cy="220"/>
            </a:xfrm>
            <a:custGeom>
              <a:avLst/>
              <a:gdLst>
                <a:gd name="T0" fmla="*/ 33 w 20000"/>
                <a:gd name="T1" fmla="*/ 0 h 20000"/>
                <a:gd name="T2" fmla="*/ 48 w 20000"/>
                <a:gd name="T3" fmla="*/ 0 h 20000"/>
                <a:gd name="T4" fmla="*/ 91 w 20000"/>
                <a:gd name="T5" fmla="*/ 0 h 20000"/>
                <a:gd name="T6" fmla="*/ 93 w 20000"/>
                <a:gd name="T7" fmla="*/ 12 h 20000"/>
                <a:gd name="T8" fmla="*/ 97 w 20000"/>
                <a:gd name="T9" fmla="*/ 23 h 20000"/>
                <a:gd name="T10" fmla="*/ 124 w 20000"/>
                <a:gd name="T11" fmla="*/ 39 h 20000"/>
                <a:gd name="T12" fmla="*/ 141 w 20000"/>
                <a:gd name="T13" fmla="*/ 35 h 20000"/>
                <a:gd name="T14" fmla="*/ 145 w 20000"/>
                <a:gd name="T15" fmla="*/ 29 h 20000"/>
                <a:gd name="T16" fmla="*/ 153 w 20000"/>
                <a:gd name="T17" fmla="*/ 19 h 20000"/>
                <a:gd name="T18" fmla="*/ 164 w 20000"/>
                <a:gd name="T19" fmla="*/ 27 h 20000"/>
                <a:gd name="T20" fmla="*/ 184 w 20000"/>
                <a:gd name="T21" fmla="*/ 39 h 20000"/>
                <a:gd name="T22" fmla="*/ 180 w 20000"/>
                <a:gd name="T23" fmla="*/ 62 h 20000"/>
                <a:gd name="T24" fmla="*/ 191 w 20000"/>
                <a:gd name="T25" fmla="*/ 73 h 20000"/>
                <a:gd name="T26" fmla="*/ 191 w 20000"/>
                <a:gd name="T27" fmla="*/ 93 h 20000"/>
                <a:gd name="T28" fmla="*/ 196 w 20000"/>
                <a:gd name="T29" fmla="*/ 93 h 20000"/>
                <a:gd name="T30" fmla="*/ 215 w 20000"/>
                <a:gd name="T31" fmla="*/ 89 h 20000"/>
                <a:gd name="T32" fmla="*/ 222 w 20000"/>
                <a:gd name="T33" fmla="*/ 89 h 20000"/>
                <a:gd name="T34" fmla="*/ 222 w 20000"/>
                <a:gd name="T35" fmla="*/ 122 h 20000"/>
                <a:gd name="T36" fmla="*/ 222 w 20000"/>
                <a:gd name="T37" fmla="*/ 131 h 20000"/>
                <a:gd name="T38" fmla="*/ 184 w 20000"/>
                <a:gd name="T39" fmla="*/ 186 h 20000"/>
                <a:gd name="T40" fmla="*/ 207 w 20000"/>
                <a:gd name="T41" fmla="*/ 213 h 20000"/>
                <a:gd name="T42" fmla="*/ 168 w 20000"/>
                <a:gd name="T43" fmla="*/ 220 h 20000"/>
                <a:gd name="T44" fmla="*/ 151 w 20000"/>
                <a:gd name="T45" fmla="*/ 220 h 20000"/>
                <a:gd name="T46" fmla="*/ 120 w 20000"/>
                <a:gd name="T47" fmla="*/ 213 h 20000"/>
                <a:gd name="T48" fmla="*/ 48 w 20000"/>
                <a:gd name="T49" fmla="*/ 209 h 20000"/>
                <a:gd name="T50" fmla="*/ 33 w 20000"/>
                <a:gd name="T51" fmla="*/ 203 h 20000"/>
                <a:gd name="T52" fmla="*/ 16 w 20000"/>
                <a:gd name="T53" fmla="*/ 207 h 20000"/>
                <a:gd name="T54" fmla="*/ 6 w 20000"/>
                <a:gd name="T55" fmla="*/ 207 h 20000"/>
                <a:gd name="T56" fmla="*/ 4 w 20000"/>
                <a:gd name="T57" fmla="*/ 193 h 20000"/>
                <a:gd name="T58" fmla="*/ 6 w 20000"/>
                <a:gd name="T59" fmla="*/ 180 h 20000"/>
                <a:gd name="T60" fmla="*/ 15 w 20000"/>
                <a:gd name="T61" fmla="*/ 147 h 20000"/>
                <a:gd name="T62" fmla="*/ 23 w 20000"/>
                <a:gd name="T63" fmla="*/ 126 h 20000"/>
                <a:gd name="T64" fmla="*/ 38 w 20000"/>
                <a:gd name="T65" fmla="*/ 116 h 20000"/>
                <a:gd name="T66" fmla="*/ 38 w 20000"/>
                <a:gd name="T67" fmla="*/ 87 h 20000"/>
                <a:gd name="T68" fmla="*/ 27 w 20000"/>
                <a:gd name="T69" fmla="*/ 56 h 20000"/>
                <a:gd name="T70" fmla="*/ 23 w 20000"/>
                <a:gd name="T71" fmla="*/ 19 h 20000"/>
                <a:gd name="T72" fmla="*/ 23 w 20000"/>
                <a:gd name="T73" fmla="*/ 2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2450" y="0"/>
                  </a:moveTo>
                  <a:lnTo>
                    <a:pt x="2955" y="0"/>
                  </a:lnTo>
                  <a:lnTo>
                    <a:pt x="3532" y="218"/>
                  </a:lnTo>
                  <a:lnTo>
                    <a:pt x="4288" y="0"/>
                  </a:lnTo>
                  <a:lnTo>
                    <a:pt x="7279" y="0"/>
                  </a:lnTo>
                  <a:lnTo>
                    <a:pt x="8216" y="0"/>
                  </a:lnTo>
                  <a:lnTo>
                    <a:pt x="8396" y="764"/>
                  </a:lnTo>
                  <a:lnTo>
                    <a:pt x="8396" y="1127"/>
                  </a:lnTo>
                  <a:lnTo>
                    <a:pt x="8757" y="1709"/>
                  </a:lnTo>
                  <a:lnTo>
                    <a:pt x="8757" y="2073"/>
                  </a:lnTo>
                  <a:lnTo>
                    <a:pt x="9730" y="3564"/>
                  </a:lnTo>
                  <a:lnTo>
                    <a:pt x="11207" y="3564"/>
                  </a:lnTo>
                  <a:lnTo>
                    <a:pt x="11351" y="3200"/>
                  </a:lnTo>
                  <a:lnTo>
                    <a:pt x="12685" y="3200"/>
                  </a:lnTo>
                  <a:lnTo>
                    <a:pt x="12685" y="2655"/>
                  </a:lnTo>
                  <a:lnTo>
                    <a:pt x="13045" y="2655"/>
                  </a:lnTo>
                  <a:lnTo>
                    <a:pt x="13045" y="2073"/>
                  </a:lnTo>
                  <a:lnTo>
                    <a:pt x="13802" y="1709"/>
                  </a:lnTo>
                  <a:lnTo>
                    <a:pt x="14739" y="1491"/>
                  </a:lnTo>
                  <a:lnTo>
                    <a:pt x="14739" y="2473"/>
                  </a:lnTo>
                  <a:lnTo>
                    <a:pt x="16216" y="2473"/>
                  </a:lnTo>
                  <a:lnTo>
                    <a:pt x="16613" y="3564"/>
                  </a:lnTo>
                  <a:lnTo>
                    <a:pt x="16973" y="4545"/>
                  </a:lnTo>
                  <a:lnTo>
                    <a:pt x="16216" y="5673"/>
                  </a:lnTo>
                  <a:lnTo>
                    <a:pt x="16973" y="6400"/>
                  </a:lnTo>
                  <a:lnTo>
                    <a:pt x="17189" y="6618"/>
                  </a:lnTo>
                  <a:lnTo>
                    <a:pt x="17189" y="7927"/>
                  </a:lnTo>
                  <a:lnTo>
                    <a:pt x="17189" y="8473"/>
                  </a:lnTo>
                  <a:lnTo>
                    <a:pt x="17550" y="8836"/>
                  </a:lnTo>
                  <a:lnTo>
                    <a:pt x="17694" y="8473"/>
                  </a:lnTo>
                  <a:lnTo>
                    <a:pt x="18486" y="8473"/>
                  </a:lnTo>
                  <a:lnTo>
                    <a:pt x="19387" y="8109"/>
                  </a:lnTo>
                  <a:lnTo>
                    <a:pt x="19964" y="8473"/>
                  </a:lnTo>
                  <a:lnTo>
                    <a:pt x="19964" y="8109"/>
                  </a:lnTo>
                  <a:lnTo>
                    <a:pt x="19964" y="9964"/>
                  </a:lnTo>
                  <a:lnTo>
                    <a:pt x="19964" y="11127"/>
                  </a:lnTo>
                  <a:lnTo>
                    <a:pt x="19964" y="11491"/>
                  </a:lnTo>
                  <a:lnTo>
                    <a:pt x="19964" y="11891"/>
                  </a:lnTo>
                  <a:lnTo>
                    <a:pt x="16973" y="11891"/>
                  </a:lnTo>
                  <a:lnTo>
                    <a:pt x="16613" y="16945"/>
                  </a:lnTo>
                  <a:lnTo>
                    <a:pt x="18126" y="18291"/>
                  </a:lnTo>
                  <a:lnTo>
                    <a:pt x="18667" y="19382"/>
                  </a:lnTo>
                  <a:lnTo>
                    <a:pt x="15676" y="19964"/>
                  </a:lnTo>
                  <a:lnTo>
                    <a:pt x="15099" y="19964"/>
                  </a:lnTo>
                  <a:lnTo>
                    <a:pt x="14523" y="19964"/>
                  </a:lnTo>
                  <a:lnTo>
                    <a:pt x="13622" y="19964"/>
                  </a:lnTo>
                  <a:lnTo>
                    <a:pt x="11351" y="19782"/>
                  </a:lnTo>
                  <a:lnTo>
                    <a:pt x="10847" y="19382"/>
                  </a:lnTo>
                  <a:lnTo>
                    <a:pt x="10631" y="18836"/>
                  </a:lnTo>
                  <a:lnTo>
                    <a:pt x="4288" y="19018"/>
                  </a:lnTo>
                  <a:lnTo>
                    <a:pt x="3928" y="19018"/>
                  </a:lnTo>
                  <a:lnTo>
                    <a:pt x="2955" y="18473"/>
                  </a:lnTo>
                  <a:lnTo>
                    <a:pt x="2450" y="18291"/>
                  </a:lnTo>
                  <a:lnTo>
                    <a:pt x="1477" y="18836"/>
                  </a:lnTo>
                  <a:lnTo>
                    <a:pt x="1333" y="18836"/>
                  </a:lnTo>
                  <a:lnTo>
                    <a:pt x="577" y="18836"/>
                  </a:lnTo>
                  <a:lnTo>
                    <a:pt x="360" y="18836"/>
                  </a:lnTo>
                  <a:lnTo>
                    <a:pt x="360" y="17527"/>
                  </a:lnTo>
                  <a:lnTo>
                    <a:pt x="0" y="16764"/>
                  </a:lnTo>
                  <a:lnTo>
                    <a:pt x="577" y="16400"/>
                  </a:lnTo>
                  <a:lnTo>
                    <a:pt x="1333" y="14873"/>
                  </a:lnTo>
                  <a:lnTo>
                    <a:pt x="1333" y="13382"/>
                  </a:lnTo>
                  <a:lnTo>
                    <a:pt x="1874" y="12036"/>
                  </a:lnTo>
                  <a:lnTo>
                    <a:pt x="2054" y="11491"/>
                  </a:lnTo>
                  <a:lnTo>
                    <a:pt x="2811" y="10945"/>
                  </a:lnTo>
                  <a:lnTo>
                    <a:pt x="3387" y="10545"/>
                  </a:lnTo>
                  <a:lnTo>
                    <a:pt x="3532" y="9055"/>
                  </a:lnTo>
                  <a:lnTo>
                    <a:pt x="3387" y="7927"/>
                  </a:lnTo>
                  <a:lnTo>
                    <a:pt x="2811" y="6618"/>
                  </a:lnTo>
                  <a:lnTo>
                    <a:pt x="2450" y="5127"/>
                  </a:lnTo>
                  <a:lnTo>
                    <a:pt x="2955" y="4545"/>
                  </a:lnTo>
                  <a:lnTo>
                    <a:pt x="2054" y="1709"/>
                  </a:lnTo>
                  <a:lnTo>
                    <a:pt x="1333" y="218"/>
                  </a:lnTo>
                  <a:lnTo>
                    <a:pt x="2054" y="218"/>
                  </a:lnTo>
                  <a:lnTo>
                    <a:pt x="245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8" name="Freeform 162">
              <a:extLst>
                <a:ext uri="{FF2B5EF4-FFF2-40B4-BE49-F238E27FC236}">
                  <a16:creationId xmlns:a16="http://schemas.microsoft.com/office/drawing/2014/main" id="{1460B57C-AFBB-4A75-B23B-5638538E5580}"/>
                </a:ext>
              </a:extLst>
            </p:cNvPr>
            <p:cNvSpPr>
              <a:spLocks/>
            </p:cNvSpPr>
            <p:nvPr/>
          </p:nvSpPr>
          <p:spPr bwMode="auto">
            <a:xfrm>
              <a:off x="3238" y="2966"/>
              <a:ext cx="18" cy="24"/>
            </a:xfrm>
            <a:custGeom>
              <a:avLst/>
              <a:gdLst>
                <a:gd name="T0" fmla="*/ 0 w 20000"/>
                <a:gd name="T1" fmla="*/ 13 h 20000"/>
                <a:gd name="T2" fmla="*/ 6 w 20000"/>
                <a:gd name="T3" fmla="*/ 7 h 20000"/>
                <a:gd name="T4" fmla="*/ 6 w 20000"/>
                <a:gd name="T5" fmla="*/ 2 h 20000"/>
                <a:gd name="T6" fmla="*/ 13 w 20000"/>
                <a:gd name="T7" fmla="*/ 0 h 20000"/>
                <a:gd name="T8" fmla="*/ 18 w 20000"/>
                <a:gd name="T9" fmla="*/ 2 h 20000"/>
                <a:gd name="T10" fmla="*/ 18 w 20000"/>
                <a:gd name="T11" fmla="*/ 7 h 20000"/>
                <a:gd name="T12" fmla="*/ 11 w 20000"/>
                <a:gd name="T13" fmla="*/ 13 h 20000"/>
                <a:gd name="T14" fmla="*/ 11 w 20000"/>
                <a:gd name="T15" fmla="*/ 24 h 20000"/>
                <a:gd name="T16" fmla="*/ 5 w 20000"/>
                <a:gd name="T17" fmla="*/ 24 h 20000"/>
                <a:gd name="T18" fmla="*/ 5 w 20000"/>
                <a:gd name="T19" fmla="*/ 19 h 20000"/>
                <a:gd name="T20" fmla="*/ 0 w 20000"/>
                <a:gd name="T21" fmla="*/ 13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0" y="10690"/>
                  </a:moveTo>
                  <a:lnTo>
                    <a:pt x="6977" y="5517"/>
                  </a:lnTo>
                  <a:lnTo>
                    <a:pt x="6977" y="2069"/>
                  </a:lnTo>
                  <a:lnTo>
                    <a:pt x="14419" y="0"/>
                  </a:lnTo>
                  <a:lnTo>
                    <a:pt x="19535" y="2069"/>
                  </a:lnTo>
                  <a:lnTo>
                    <a:pt x="19535" y="5517"/>
                  </a:lnTo>
                  <a:lnTo>
                    <a:pt x="12093" y="10690"/>
                  </a:lnTo>
                  <a:lnTo>
                    <a:pt x="12093" y="19655"/>
                  </a:lnTo>
                  <a:lnTo>
                    <a:pt x="5116" y="19655"/>
                  </a:lnTo>
                  <a:lnTo>
                    <a:pt x="5116" y="16207"/>
                  </a:lnTo>
                  <a:lnTo>
                    <a:pt x="0" y="1069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49" name="Freeform 163">
              <a:extLst>
                <a:ext uri="{FF2B5EF4-FFF2-40B4-BE49-F238E27FC236}">
                  <a16:creationId xmlns:a16="http://schemas.microsoft.com/office/drawing/2014/main" id="{89263537-B6B2-40E9-ABEE-97ACE2E4A38A}"/>
                </a:ext>
              </a:extLst>
            </p:cNvPr>
            <p:cNvSpPr>
              <a:spLocks/>
            </p:cNvSpPr>
            <p:nvPr/>
          </p:nvSpPr>
          <p:spPr bwMode="auto">
            <a:xfrm>
              <a:off x="3613" y="2565"/>
              <a:ext cx="266" cy="263"/>
            </a:xfrm>
            <a:custGeom>
              <a:avLst/>
              <a:gdLst>
                <a:gd name="T0" fmla="*/ 99 w 20000"/>
                <a:gd name="T1" fmla="*/ 21 h 20000"/>
                <a:gd name="T2" fmla="*/ 114 w 20000"/>
                <a:gd name="T3" fmla="*/ 54 h 20000"/>
                <a:gd name="T4" fmla="*/ 116 w 20000"/>
                <a:gd name="T5" fmla="*/ 45 h 20000"/>
                <a:gd name="T6" fmla="*/ 127 w 20000"/>
                <a:gd name="T7" fmla="*/ 56 h 20000"/>
                <a:gd name="T8" fmla="*/ 151 w 20000"/>
                <a:gd name="T9" fmla="*/ 73 h 20000"/>
                <a:gd name="T10" fmla="*/ 170 w 20000"/>
                <a:gd name="T11" fmla="*/ 93 h 20000"/>
                <a:gd name="T12" fmla="*/ 179 w 20000"/>
                <a:gd name="T13" fmla="*/ 97 h 20000"/>
                <a:gd name="T14" fmla="*/ 164 w 20000"/>
                <a:gd name="T15" fmla="*/ 103 h 20000"/>
                <a:gd name="T16" fmla="*/ 153 w 20000"/>
                <a:gd name="T17" fmla="*/ 116 h 20000"/>
                <a:gd name="T18" fmla="*/ 170 w 20000"/>
                <a:gd name="T19" fmla="*/ 127 h 20000"/>
                <a:gd name="T20" fmla="*/ 170 w 20000"/>
                <a:gd name="T21" fmla="*/ 136 h 20000"/>
                <a:gd name="T22" fmla="*/ 195 w 20000"/>
                <a:gd name="T23" fmla="*/ 159 h 20000"/>
                <a:gd name="T24" fmla="*/ 266 w 20000"/>
                <a:gd name="T25" fmla="*/ 180 h 20000"/>
                <a:gd name="T26" fmla="*/ 208 w 20000"/>
                <a:gd name="T27" fmla="*/ 233 h 20000"/>
                <a:gd name="T28" fmla="*/ 179 w 20000"/>
                <a:gd name="T29" fmla="*/ 250 h 20000"/>
                <a:gd name="T30" fmla="*/ 160 w 20000"/>
                <a:gd name="T31" fmla="*/ 254 h 20000"/>
                <a:gd name="T32" fmla="*/ 141 w 20000"/>
                <a:gd name="T33" fmla="*/ 250 h 20000"/>
                <a:gd name="T34" fmla="*/ 125 w 20000"/>
                <a:gd name="T35" fmla="*/ 250 h 20000"/>
                <a:gd name="T36" fmla="*/ 98 w 20000"/>
                <a:gd name="T37" fmla="*/ 260 h 20000"/>
                <a:gd name="T38" fmla="*/ 60 w 20000"/>
                <a:gd name="T39" fmla="*/ 244 h 20000"/>
                <a:gd name="T40" fmla="*/ 50 w 20000"/>
                <a:gd name="T41" fmla="*/ 227 h 20000"/>
                <a:gd name="T42" fmla="*/ 39 w 20000"/>
                <a:gd name="T43" fmla="*/ 219 h 20000"/>
                <a:gd name="T44" fmla="*/ 23 w 20000"/>
                <a:gd name="T45" fmla="*/ 201 h 20000"/>
                <a:gd name="T46" fmla="*/ 0 w 20000"/>
                <a:gd name="T47" fmla="*/ 184 h 20000"/>
                <a:gd name="T48" fmla="*/ 12 w 20000"/>
                <a:gd name="T49" fmla="*/ 174 h 20000"/>
                <a:gd name="T50" fmla="*/ 21 w 20000"/>
                <a:gd name="T51" fmla="*/ 151 h 20000"/>
                <a:gd name="T52" fmla="*/ 23 w 20000"/>
                <a:gd name="T53" fmla="*/ 136 h 20000"/>
                <a:gd name="T54" fmla="*/ 34 w 20000"/>
                <a:gd name="T55" fmla="*/ 131 h 20000"/>
                <a:gd name="T56" fmla="*/ 39 w 20000"/>
                <a:gd name="T57" fmla="*/ 109 h 20000"/>
                <a:gd name="T58" fmla="*/ 54 w 20000"/>
                <a:gd name="T59" fmla="*/ 93 h 20000"/>
                <a:gd name="T60" fmla="*/ 60 w 20000"/>
                <a:gd name="T61" fmla="*/ 60 h 20000"/>
                <a:gd name="T62" fmla="*/ 67 w 20000"/>
                <a:gd name="T63" fmla="*/ 27 h 20000"/>
                <a:gd name="T64" fmla="*/ 77 w 20000"/>
                <a:gd name="T65" fmla="*/ 16 h 20000"/>
                <a:gd name="T66" fmla="*/ 83 w 20000"/>
                <a:gd name="T67" fmla="*/ 6 h 20000"/>
                <a:gd name="T68" fmla="*/ 93 w 20000"/>
                <a:gd name="T69" fmla="*/ 0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7018" y="0"/>
                  </a:moveTo>
                  <a:lnTo>
                    <a:pt x="7470" y="1578"/>
                  </a:lnTo>
                  <a:lnTo>
                    <a:pt x="8133" y="3005"/>
                  </a:lnTo>
                  <a:lnTo>
                    <a:pt x="8584" y="4097"/>
                  </a:lnTo>
                  <a:lnTo>
                    <a:pt x="8735" y="4097"/>
                  </a:lnTo>
                  <a:lnTo>
                    <a:pt x="8735" y="3460"/>
                  </a:lnTo>
                  <a:lnTo>
                    <a:pt x="9367" y="4249"/>
                  </a:lnTo>
                  <a:lnTo>
                    <a:pt x="9518" y="4249"/>
                  </a:lnTo>
                  <a:lnTo>
                    <a:pt x="10301" y="4583"/>
                  </a:lnTo>
                  <a:lnTo>
                    <a:pt x="11386" y="5524"/>
                  </a:lnTo>
                  <a:lnTo>
                    <a:pt x="12018" y="6586"/>
                  </a:lnTo>
                  <a:lnTo>
                    <a:pt x="12771" y="7071"/>
                  </a:lnTo>
                  <a:lnTo>
                    <a:pt x="13072" y="7071"/>
                  </a:lnTo>
                  <a:lnTo>
                    <a:pt x="13434" y="7405"/>
                  </a:lnTo>
                  <a:lnTo>
                    <a:pt x="12771" y="7557"/>
                  </a:lnTo>
                  <a:lnTo>
                    <a:pt x="12319" y="7860"/>
                  </a:lnTo>
                  <a:lnTo>
                    <a:pt x="12018" y="8316"/>
                  </a:lnTo>
                  <a:lnTo>
                    <a:pt x="11536" y="8801"/>
                  </a:lnTo>
                  <a:lnTo>
                    <a:pt x="11837" y="9621"/>
                  </a:lnTo>
                  <a:lnTo>
                    <a:pt x="12771" y="9621"/>
                  </a:lnTo>
                  <a:lnTo>
                    <a:pt x="13072" y="9924"/>
                  </a:lnTo>
                  <a:lnTo>
                    <a:pt x="12771" y="10379"/>
                  </a:lnTo>
                  <a:lnTo>
                    <a:pt x="13886" y="11654"/>
                  </a:lnTo>
                  <a:lnTo>
                    <a:pt x="14669" y="12109"/>
                  </a:lnTo>
                  <a:lnTo>
                    <a:pt x="18735" y="13657"/>
                  </a:lnTo>
                  <a:lnTo>
                    <a:pt x="19970" y="13657"/>
                  </a:lnTo>
                  <a:lnTo>
                    <a:pt x="16084" y="17754"/>
                  </a:lnTo>
                  <a:lnTo>
                    <a:pt x="15602" y="17754"/>
                  </a:lnTo>
                  <a:lnTo>
                    <a:pt x="13886" y="18240"/>
                  </a:lnTo>
                  <a:lnTo>
                    <a:pt x="13434" y="19029"/>
                  </a:lnTo>
                  <a:lnTo>
                    <a:pt x="12651" y="19029"/>
                  </a:lnTo>
                  <a:lnTo>
                    <a:pt x="12018" y="19332"/>
                  </a:lnTo>
                  <a:lnTo>
                    <a:pt x="11084" y="19332"/>
                  </a:lnTo>
                  <a:lnTo>
                    <a:pt x="10602" y="19029"/>
                  </a:lnTo>
                  <a:lnTo>
                    <a:pt x="9819" y="19029"/>
                  </a:lnTo>
                  <a:lnTo>
                    <a:pt x="9367" y="19029"/>
                  </a:lnTo>
                  <a:lnTo>
                    <a:pt x="8735" y="19970"/>
                  </a:lnTo>
                  <a:lnTo>
                    <a:pt x="7349" y="19788"/>
                  </a:lnTo>
                  <a:lnTo>
                    <a:pt x="6084" y="19029"/>
                  </a:lnTo>
                  <a:lnTo>
                    <a:pt x="4518" y="18543"/>
                  </a:lnTo>
                  <a:lnTo>
                    <a:pt x="3765" y="18240"/>
                  </a:lnTo>
                  <a:lnTo>
                    <a:pt x="3765" y="17299"/>
                  </a:lnTo>
                  <a:lnTo>
                    <a:pt x="3283" y="17299"/>
                  </a:lnTo>
                  <a:lnTo>
                    <a:pt x="2952" y="16662"/>
                  </a:lnTo>
                  <a:lnTo>
                    <a:pt x="2831" y="16055"/>
                  </a:lnTo>
                  <a:lnTo>
                    <a:pt x="1717" y="15266"/>
                  </a:lnTo>
                  <a:lnTo>
                    <a:pt x="934" y="14446"/>
                  </a:lnTo>
                  <a:lnTo>
                    <a:pt x="0" y="13991"/>
                  </a:lnTo>
                  <a:lnTo>
                    <a:pt x="0" y="13202"/>
                  </a:lnTo>
                  <a:lnTo>
                    <a:pt x="934" y="13202"/>
                  </a:lnTo>
                  <a:lnTo>
                    <a:pt x="1566" y="12898"/>
                  </a:lnTo>
                  <a:lnTo>
                    <a:pt x="1566" y="11472"/>
                  </a:lnTo>
                  <a:lnTo>
                    <a:pt x="1717" y="10865"/>
                  </a:lnTo>
                  <a:lnTo>
                    <a:pt x="1717" y="10379"/>
                  </a:lnTo>
                  <a:lnTo>
                    <a:pt x="2048" y="9924"/>
                  </a:lnTo>
                  <a:lnTo>
                    <a:pt x="2530" y="9924"/>
                  </a:lnTo>
                  <a:lnTo>
                    <a:pt x="2831" y="9621"/>
                  </a:lnTo>
                  <a:lnTo>
                    <a:pt x="2952" y="8316"/>
                  </a:lnTo>
                  <a:lnTo>
                    <a:pt x="3584" y="7405"/>
                  </a:lnTo>
                  <a:lnTo>
                    <a:pt x="4066" y="7071"/>
                  </a:lnTo>
                  <a:lnTo>
                    <a:pt x="4217" y="6282"/>
                  </a:lnTo>
                  <a:lnTo>
                    <a:pt x="4518" y="4583"/>
                  </a:lnTo>
                  <a:lnTo>
                    <a:pt x="5000" y="2853"/>
                  </a:lnTo>
                  <a:lnTo>
                    <a:pt x="5000" y="2064"/>
                  </a:lnTo>
                  <a:lnTo>
                    <a:pt x="5301" y="1244"/>
                  </a:lnTo>
                  <a:lnTo>
                    <a:pt x="5783" y="1244"/>
                  </a:lnTo>
                  <a:lnTo>
                    <a:pt x="5783" y="941"/>
                  </a:lnTo>
                  <a:lnTo>
                    <a:pt x="6235" y="486"/>
                  </a:lnTo>
                  <a:lnTo>
                    <a:pt x="6867" y="819"/>
                  </a:lnTo>
                  <a:lnTo>
                    <a:pt x="7018"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0" name="Freeform 164">
              <a:extLst>
                <a:ext uri="{FF2B5EF4-FFF2-40B4-BE49-F238E27FC236}">
                  <a16:creationId xmlns:a16="http://schemas.microsoft.com/office/drawing/2014/main" id="{D162F2C4-52FB-4D5F-BCBF-DF8D740B188B}"/>
                </a:ext>
              </a:extLst>
            </p:cNvPr>
            <p:cNvSpPr>
              <a:spLocks/>
            </p:cNvSpPr>
            <p:nvPr/>
          </p:nvSpPr>
          <p:spPr bwMode="auto">
            <a:xfrm>
              <a:off x="3038" y="2664"/>
              <a:ext cx="54" cy="112"/>
            </a:xfrm>
            <a:custGeom>
              <a:avLst/>
              <a:gdLst>
                <a:gd name="T0" fmla="*/ 29 w 20000"/>
                <a:gd name="T1" fmla="*/ 8 h 20000"/>
                <a:gd name="T2" fmla="*/ 33 w 20000"/>
                <a:gd name="T3" fmla="*/ 0 h 20000"/>
                <a:gd name="T4" fmla="*/ 37 w 20000"/>
                <a:gd name="T5" fmla="*/ 0 h 20000"/>
                <a:gd name="T6" fmla="*/ 43 w 20000"/>
                <a:gd name="T7" fmla="*/ 8 h 20000"/>
                <a:gd name="T8" fmla="*/ 50 w 20000"/>
                <a:gd name="T9" fmla="*/ 15 h 20000"/>
                <a:gd name="T10" fmla="*/ 50 w 20000"/>
                <a:gd name="T11" fmla="*/ 16 h 20000"/>
                <a:gd name="T12" fmla="*/ 54 w 20000"/>
                <a:gd name="T13" fmla="*/ 31 h 20000"/>
                <a:gd name="T14" fmla="*/ 50 w 20000"/>
                <a:gd name="T15" fmla="*/ 37 h 20000"/>
                <a:gd name="T16" fmla="*/ 50 w 20000"/>
                <a:gd name="T17" fmla="*/ 43 h 20000"/>
                <a:gd name="T18" fmla="*/ 48 w 20000"/>
                <a:gd name="T19" fmla="*/ 47 h 20000"/>
                <a:gd name="T20" fmla="*/ 43 w 20000"/>
                <a:gd name="T21" fmla="*/ 58 h 20000"/>
                <a:gd name="T22" fmla="*/ 37 w 20000"/>
                <a:gd name="T23" fmla="*/ 60 h 20000"/>
                <a:gd name="T24" fmla="*/ 37 w 20000"/>
                <a:gd name="T25" fmla="*/ 70 h 20000"/>
                <a:gd name="T26" fmla="*/ 37 w 20000"/>
                <a:gd name="T27" fmla="*/ 90 h 20000"/>
                <a:gd name="T28" fmla="*/ 39 w 20000"/>
                <a:gd name="T29" fmla="*/ 108 h 20000"/>
                <a:gd name="T30" fmla="*/ 29 w 20000"/>
                <a:gd name="T31" fmla="*/ 108 h 20000"/>
                <a:gd name="T32" fmla="*/ 16 w 20000"/>
                <a:gd name="T33" fmla="*/ 112 h 20000"/>
                <a:gd name="T34" fmla="*/ 16 w 20000"/>
                <a:gd name="T35" fmla="*/ 103 h 20000"/>
                <a:gd name="T36" fmla="*/ 16 w 20000"/>
                <a:gd name="T37" fmla="*/ 101 h 20000"/>
                <a:gd name="T38" fmla="*/ 16 w 20000"/>
                <a:gd name="T39" fmla="*/ 58 h 20000"/>
                <a:gd name="T40" fmla="*/ 12 w 20000"/>
                <a:gd name="T41" fmla="*/ 51 h 20000"/>
                <a:gd name="T42" fmla="*/ 10 w 20000"/>
                <a:gd name="T43" fmla="*/ 43 h 20000"/>
                <a:gd name="T44" fmla="*/ 4 w 20000"/>
                <a:gd name="T45" fmla="*/ 37 h 20000"/>
                <a:gd name="T46" fmla="*/ 0 w 20000"/>
                <a:gd name="T47" fmla="*/ 27 h 20000"/>
                <a:gd name="T48" fmla="*/ 6 w 20000"/>
                <a:gd name="T49" fmla="*/ 25 h 20000"/>
                <a:gd name="T50" fmla="*/ 12 w 20000"/>
                <a:gd name="T51" fmla="*/ 21 h 20000"/>
                <a:gd name="T52" fmla="*/ 23 w 20000"/>
                <a:gd name="T53" fmla="*/ 16 h 20000"/>
                <a:gd name="T54" fmla="*/ 29 w 20000"/>
                <a:gd name="T55" fmla="*/ 8 h 2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00"/>
                <a:gd name="T85" fmla="*/ 0 h 20000"/>
                <a:gd name="T86" fmla="*/ 20000 w 20000"/>
                <a:gd name="T87" fmla="*/ 20000 h 20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00" h="20000">
                  <a:moveTo>
                    <a:pt x="10815" y="1495"/>
                  </a:moveTo>
                  <a:lnTo>
                    <a:pt x="12296" y="0"/>
                  </a:lnTo>
                  <a:lnTo>
                    <a:pt x="13778" y="0"/>
                  </a:lnTo>
                  <a:lnTo>
                    <a:pt x="16000" y="1495"/>
                  </a:lnTo>
                  <a:lnTo>
                    <a:pt x="18370" y="2633"/>
                  </a:lnTo>
                  <a:lnTo>
                    <a:pt x="18370" y="2918"/>
                  </a:lnTo>
                  <a:lnTo>
                    <a:pt x="19852" y="5552"/>
                  </a:lnTo>
                  <a:lnTo>
                    <a:pt x="18370" y="6690"/>
                  </a:lnTo>
                  <a:lnTo>
                    <a:pt x="18370" y="7758"/>
                  </a:lnTo>
                  <a:lnTo>
                    <a:pt x="17630" y="8470"/>
                  </a:lnTo>
                  <a:lnTo>
                    <a:pt x="16000" y="10320"/>
                  </a:lnTo>
                  <a:lnTo>
                    <a:pt x="13778" y="10747"/>
                  </a:lnTo>
                  <a:lnTo>
                    <a:pt x="13778" y="12527"/>
                  </a:lnTo>
                  <a:lnTo>
                    <a:pt x="13778" y="16157"/>
                  </a:lnTo>
                  <a:lnTo>
                    <a:pt x="14519" y="19217"/>
                  </a:lnTo>
                  <a:lnTo>
                    <a:pt x="10815" y="19217"/>
                  </a:lnTo>
                  <a:lnTo>
                    <a:pt x="6074" y="19929"/>
                  </a:lnTo>
                  <a:lnTo>
                    <a:pt x="6074" y="18434"/>
                  </a:lnTo>
                  <a:lnTo>
                    <a:pt x="6074" y="18078"/>
                  </a:lnTo>
                  <a:lnTo>
                    <a:pt x="6074" y="10320"/>
                  </a:lnTo>
                  <a:lnTo>
                    <a:pt x="4593" y="9181"/>
                  </a:lnTo>
                  <a:lnTo>
                    <a:pt x="3852" y="7758"/>
                  </a:lnTo>
                  <a:lnTo>
                    <a:pt x="1481" y="6690"/>
                  </a:lnTo>
                  <a:lnTo>
                    <a:pt x="0" y="4840"/>
                  </a:lnTo>
                  <a:lnTo>
                    <a:pt x="2370" y="4413"/>
                  </a:lnTo>
                  <a:lnTo>
                    <a:pt x="4593" y="3701"/>
                  </a:lnTo>
                  <a:lnTo>
                    <a:pt x="8444" y="2918"/>
                  </a:lnTo>
                  <a:lnTo>
                    <a:pt x="10815" y="149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1" name="Freeform 165">
              <a:extLst>
                <a:ext uri="{FF2B5EF4-FFF2-40B4-BE49-F238E27FC236}">
                  <a16:creationId xmlns:a16="http://schemas.microsoft.com/office/drawing/2014/main" id="{1A0FA21D-55A7-459E-8FD2-FEA87D58A380}"/>
                </a:ext>
              </a:extLst>
            </p:cNvPr>
            <p:cNvSpPr>
              <a:spLocks/>
            </p:cNvSpPr>
            <p:nvPr/>
          </p:nvSpPr>
          <p:spPr bwMode="auto">
            <a:xfrm>
              <a:off x="3373" y="3211"/>
              <a:ext cx="160" cy="170"/>
            </a:xfrm>
            <a:custGeom>
              <a:avLst/>
              <a:gdLst>
                <a:gd name="T0" fmla="*/ 95 w 20000"/>
                <a:gd name="T1" fmla="*/ 0 h 20000"/>
                <a:gd name="T2" fmla="*/ 99 w 20000"/>
                <a:gd name="T3" fmla="*/ 10 h 20000"/>
                <a:gd name="T4" fmla="*/ 110 w 20000"/>
                <a:gd name="T5" fmla="*/ 23 h 20000"/>
                <a:gd name="T6" fmla="*/ 110 w 20000"/>
                <a:gd name="T7" fmla="*/ 29 h 20000"/>
                <a:gd name="T8" fmla="*/ 120 w 20000"/>
                <a:gd name="T9" fmla="*/ 35 h 20000"/>
                <a:gd name="T10" fmla="*/ 130 w 20000"/>
                <a:gd name="T11" fmla="*/ 39 h 20000"/>
                <a:gd name="T12" fmla="*/ 133 w 20000"/>
                <a:gd name="T13" fmla="*/ 50 h 20000"/>
                <a:gd name="T14" fmla="*/ 137 w 20000"/>
                <a:gd name="T15" fmla="*/ 50 h 20000"/>
                <a:gd name="T16" fmla="*/ 139 w 20000"/>
                <a:gd name="T17" fmla="*/ 62 h 20000"/>
                <a:gd name="T18" fmla="*/ 143 w 20000"/>
                <a:gd name="T19" fmla="*/ 70 h 20000"/>
                <a:gd name="T20" fmla="*/ 149 w 20000"/>
                <a:gd name="T21" fmla="*/ 70 h 20000"/>
                <a:gd name="T22" fmla="*/ 160 w 20000"/>
                <a:gd name="T23" fmla="*/ 72 h 20000"/>
                <a:gd name="T24" fmla="*/ 160 w 20000"/>
                <a:gd name="T25" fmla="*/ 82 h 20000"/>
                <a:gd name="T26" fmla="*/ 153 w 20000"/>
                <a:gd name="T27" fmla="*/ 89 h 20000"/>
                <a:gd name="T28" fmla="*/ 147 w 20000"/>
                <a:gd name="T29" fmla="*/ 89 h 20000"/>
                <a:gd name="T30" fmla="*/ 137 w 20000"/>
                <a:gd name="T31" fmla="*/ 100 h 20000"/>
                <a:gd name="T32" fmla="*/ 133 w 20000"/>
                <a:gd name="T33" fmla="*/ 100 h 20000"/>
                <a:gd name="T34" fmla="*/ 130 w 20000"/>
                <a:gd name="T35" fmla="*/ 104 h 20000"/>
                <a:gd name="T36" fmla="*/ 126 w 20000"/>
                <a:gd name="T37" fmla="*/ 105 h 20000"/>
                <a:gd name="T38" fmla="*/ 120 w 20000"/>
                <a:gd name="T39" fmla="*/ 114 h 20000"/>
                <a:gd name="T40" fmla="*/ 120 w 20000"/>
                <a:gd name="T41" fmla="*/ 122 h 20000"/>
                <a:gd name="T42" fmla="*/ 114 w 20000"/>
                <a:gd name="T43" fmla="*/ 126 h 20000"/>
                <a:gd name="T44" fmla="*/ 104 w 20000"/>
                <a:gd name="T45" fmla="*/ 130 h 20000"/>
                <a:gd name="T46" fmla="*/ 95 w 20000"/>
                <a:gd name="T47" fmla="*/ 147 h 20000"/>
                <a:gd name="T48" fmla="*/ 87 w 20000"/>
                <a:gd name="T49" fmla="*/ 147 h 20000"/>
                <a:gd name="T50" fmla="*/ 77 w 20000"/>
                <a:gd name="T51" fmla="*/ 147 h 20000"/>
                <a:gd name="T52" fmla="*/ 66 w 20000"/>
                <a:gd name="T53" fmla="*/ 147 h 20000"/>
                <a:gd name="T54" fmla="*/ 56 w 20000"/>
                <a:gd name="T55" fmla="*/ 140 h 20000"/>
                <a:gd name="T56" fmla="*/ 46 w 20000"/>
                <a:gd name="T57" fmla="*/ 140 h 20000"/>
                <a:gd name="T58" fmla="*/ 46 w 20000"/>
                <a:gd name="T59" fmla="*/ 153 h 20000"/>
                <a:gd name="T60" fmla="*/ 35 w 20000"/>
                <a:gd name="T61" fmla="*/ 163 h 20000"/>
                <a:gd name="T62" fmla="*/ 29 w 20000"/>
                <a:gd name="T63" fmla="*/ 163 h 20000"/>
                <a:gd name="T64" fmla="*/ 29 w 20000"/>
                <a:gd name="T65" fmla="*/ 166 h 20000"/>
                <a:gd name="T66" fmla="*/ 19 w 20000"/>
                <a:gd name="T67" fmla="*/ 166 h 20000"/>
                <a:gd name="T68" fmla="*/ 8 w 20000"/>
                <a:gd name="T69" fmla="*/ 170 h 20000"/>
                <a:gd name="T70" fmla="*/ 8 w 20000"/>
                <a:gd name="T71" fmla="*/ 159 h 20000"/>
                <a:gd name="T72" fmla="*/ 12 w 20000"/>
                <a:gd name="T73" fmla="*/ 153 h 20000"/>
                <a:gd name="T74" fmla="*/ 8 w 20000"/>
                <a:gd name="T75" fmla="*/ 147 h 20000"/>
                <a:gd name="T76" fmla="*/ 6 w 20000"/>
                <a:gd name="T77" fmla="*/ 136 h 20000"/>
                <a:gd name="T78" fmla="*/ 0 w 20000"/>
                <a:gd name="T79" fmla="*/ 130 h 20000"/>
                <a:gd name="T80" fmla="*/ 2 w 20000"/>
                <a:gd name="T81" fmla="*/ 76 h 20000"/>
                <a:gd name="T82" fmla="*/ 19 w 20000"/>
                <a:gd name="T83" fmla="*/ 76 h 20000"/>
                <a:gd name="T84" fmla="*/ 23 w 20000"/>
                <a:gd name="T85" fmla="*/ 10 h 20000"/>
                <a:gd name="T86" fmla="*/ 46 w 20000"/>
                <a:gd name="T87" fmla="*/ 6 h 20000"/>
                <a:gd name="T88" fmla="*/ 60 w 20000"/>
                <a:gd name="T89" fmla="*/ 2 h 20000"/>
                <a:gd name="T90" fmla="*/ 66 w 20000"/>
                <a:gd name="T91" fmla="*/ 10 h 20000"/>
                <a:gd name="T92" fmla="*/ 79 w 20000"/>
                <a:gd name="T93" fmla="*/ 2 h 20000"/>
                <a:gd name="T94" fmla="*/ 83 w 20000"/>
                <a:gd name="T95" fmla="*/ 2 h 20000"/>
                <a:gd name="T96" fmla="*/ 89 w 20000"/>
                <a:gd name="T97" fmla="*/ 0 h 20000"/>
                <a:gd name="T98" fmla="*/ 95 w 20000"/>
                <a:gd name="T99" fmla="*/ 0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11900" y="0"/>
                  </a:moveTo>
                  <a:lnTo>
                    <a:pt x="12400" y="1224"/>
                  </a:lnTo>
                  <a:lnTo>
                    <a:pt x="13750" y="2682"/>
                  </a:lnTo>
                  <a:lnTo>
                    <a:pt x="13750" y="3435"/>
                  </a:lnTo>
                  <a:lnTo>
                    <a:pt x="15050" y="4141"/>
                  </a:lnTo>
                  <a:lnTo>
                    <a:pt x="16300" y="4612"/>
                  </a:lnTo>
                  <a:lnTo>
                    <a:pt x="16600" y="5835"/>
                  </a:lnTo>
                  <a:lnTo>
                    <a:pt x="17100" y="5835"/>
                  </a:lnTo>
                  <a:lnTo>
                    <a:pt x="17400" y="7294"/>
                  </a:lnTo>
                  <a:lnTo>
                    <a:pt x="17900" y="8282"/>
                  </a:lnTo>
                  <a:lnTo>
                    <a:pt x="18650" y="8282"/>
                  </a:lnTo>
                  <a:lnTo>
                    <a:pt x="19950" y="8518"/>
                  </a:lnTo>
                  <a:lnTo>
                    <a:pt x="19950" y="9694"/>
                  </a:lnTo>
                  <a:lnTo>
                    <a:pt x="19150" y="10447"/>
                  </a:lnTo>
                  <a:lnTo>
                    <a:pt x="18400" y="10447"/>
                  </a:lnTo>
                  <a:lnTo>
                    <a:pt x="17100" y="11718"/>
                  </a:lnTo>
                  <a:lnTo>
                    <a:pt x="16600" y="11718"/>
                  </a:lnTo>
                  <a:lnTo>
                    <a:pt x="16300" y="12188"/>
                  </a:lnTo>
                  <a:lnTo>
                    <a:pt x="15800" y="12376"/>
                  </a:lnTo>
                  <a:lnTo>
                    <a:pt x="15050" y="13365"/>
                  </a:lnTo>
                  <a:lnTo>
                    <a:pt x="15050" y="14400"/>
                  </a:lnTo>
                  <a:lnTo>
                    <a:pt x="14250" y="14871"/>
                  </a:lnTo>
                  <a:lnTo>
                    <a:pt x="13000" y="15341"/>
                  </a:lnTo>
                  <a:lnTo>
                    <a:pt x="11900" y="17271"/>
                  </a:lnTo>
                  <a:lnTo>
                    <a:pt x="10850" y="17271"/>
                  </a:lnTo>
                  <a:lnTo>
                    <a:pt x="9600" y="17271"/>
                  </a:lnTo>
                  <a:lnTo>
                    <a:pt x="8300" y="17271"/>
                  </a:lnTo>
                  <a:lnTo>
                    <a:pt x="7000" y="16518"/>
                  </a:lnTo>
                  <a:lnTo>
                    <a:pt x="5750" y="16518"/>
                  </a:lnTo>
                  <a:lnTo>
                    <a:pt x="5750" y="18024"/>
                  </a:lnTo>
                  <a:lnTo>
                    <a:pt x="4400" y="19200"/>
                  </a:lnTo>
                  <a:lnTo>
                    <a:pt x="3600" y="19200"/>
                  </a:lnTo>
                  <a:lnTo>
                    <a:pt x="3600" y="19482"/>
                  </a:lnTo>
                  <a:lnTo>
                    <a:pt x="2350" y="19482"/>
                  </a:lnTo>
                  <a:lnTo>
                    <a:pt x="1050" y="19953"/>
                  </a:lnTo>
                  <a:lnTo>
                    <a:pt x="1050" y="18729"/>
                  </a:lnTo>
                  <a:lnTo>
                    <a:pt x="1550" y="18024"/>
                  </a:lnTo>
                  <a:lnTo>
                    <a:pt x="1050" y="17271"/>
                  </a:lnTo>
                  <a:lnTo>
                    <a:pt x="800" y="16047"/>
                  </a:lnTo>
                  <a:lnTo>
                    <a:pt x="0" y="15341"/>
                  </a:lnTo>
                  <a:lnTo>
                    <a:pt x="300" y="8988"/>
                  </a:lnTo>
                  <a:lnTo>
                    <a:pt x="2350" y="8988"/>
                  </a:lnTo>
                  <a:lnTo>
                    <a:pt x="2850" y="1224"/>
                  </a:lnTo>
                  <a:lnTo>
                    <a:pt x="5750" y="753"/>
                  </a:lnTo>
                  <a:lnTo>
                    <a:pt x="7500" y="188"/>
                  </a:lnTo>
                  <a:lnTo>
                    <a:pt x="8300" y="1224"/>
                  </a:lnTo>
                  <a:lnTo>
                    <a:pt x="9850" y="188"/>
                  </a:lnTo>
                  <a:lnTo>
                    <a:pt x="10350" y="188"/>
                  </a:lnTo>
                  <a:lnTo>
                    <a:pt x="11150" y="0"/>
                  </a:lnTo>
                  <a:lnTo>
                    <a:pt x="1190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2" name="Freeform 166">
              <a:extLst>
                <a:ext uri="{FF2B5EF4-FFF2-40B4-BE49-F238E27FC236}">
                  <a16:creationId xmlns:a16="http://schemas.microsoft.com/office/drawing/2014/main" id="{CD77D388-5BC8-43BD-9DDF-EE1D4EFD1FC9}"/>
                </a:ext>
              </a:extLst>
            </p:cNvPr>
            <p:cNvSpPr>
              <a:spLocks/>
            </p:cNvSpPr>
            <p:nvPr/>
          </p:nvSpPr>
          <p:spPr bwMode="auto">
            <a:xfrm>
              <a:off x="2928" y="2615"/>
              <a:ext cx="139" cy="104"/>
            </a:xfrm>
            <a:custGeom>
              <a:avLst/>
              <a:gdLst>
                <a:gd name="T0" fmla="*/ 99 w 20000"/>
                <a:gd name="T1" fmla="*/ 4 h 20000"/>
                <a:gd name="T2" fmla="*/ 99 w 20000"/>
                <a:gd name="T3" fmla="*/ 10 h 20000"/>
                <a:gd name="T4" fmla="*/ 104 w 20000"/>
                <a:gd name="T5" fmla="*/ 16 h 20000"/>
                <a:gd name="T6" fmla="*/ 105 w 20000"/>
                <a:gd name="T7" fmla="*/ 23 h 20000"/>
                <a:gd name="T8" fmla="*/ 114 w 20000"/>
                <a:gd name="T9" fmla="*/ 31 h 20000"/>
                <a:gd name="T10" fmla="*/ 120 w 20000"/>
                <a:gd name="T11" fmla="*/ 31 h 20000"/>
                <a:gd name="T12" fmla="*/ 120 w 20000"/>
                <a:gd name="T13" fmla="*/ 33 h 20000"/>
                <a:gd name="T14" fmla="*/ 114 w 20000"/>
                <a:gd name="T15" fmla="*/ 33 h 20000"/>
                <a:gd name="T16" fmla="*/ 114 w 20000"/>
                <a:gd name="T17" fmla="*/ 37 h 20000"/>
                <a:gd name="T18" fmla="*/ 126 w 20000"/>
                <a:gd name="T19" fmla="*/ 43 h 20000"/>
                <a:gd name="T20" fmla="*/ 132 w 20000"/>
                <a:gd name="T21" fmla="*/ 43 h 20000"/>
                <a:gd name="T22" fmla="*/ 136 w 20000"/>
                <a:gd name="T23" fmla="*/ 48 h 20000"/>
                <a:gd name="T24" fmla="*/ 132 w 20000"/>
                <a:gd name="T25" fmla="*/ 50 h 20000"/>
                <a:gd name="T26" fmla="*/ 139 w 20000"/>
                <a:gd name="T27" fmla="*/ 58 h 20000"/>
                <a:gd name="T28" fmla="*/ 132 w 20000"/>
                <a:gd name="T29" fmla="*/ 66 h 20000"/>
                <a:gd name="T30" fmla="*/ 122 w 20000"/>
                <a:gd name="T31" fmla="*/ 70 h 20000"/>
                <a:gd name="T32" fmla="*/ 116 w 20000"/>
                <a:gd name="T33" fmla="*/ 74 h 20000"/>
                <a:gd name="T34" fmla="*/ 110 w 20000"/>
                <a:gd name="T35" fmla="*/ 77 h 20000"/>
                <a:gd name="T36" fmla="*/ 104 w 20000"/>
                <a:gd name="T37" fmla="*/ 77 h 20000"/>
                <a:gd name="T38" fmla="*/ 99 w 20000"/>
                <a:gd name="T39" fmla="*/ 77 h 20000"/>
                <a:gd name="T40" fmla="*/ 95 w 20000"/>
                <a:gd name="T41" fmla="*/ 74 h 20000"/>
                <a:gd name="T42" fmla="*/ 89 w 20000"/>
                <a:gd name="T43" fmla="*/ 74 h 20000"/>
                <a:gd name="T44" fmla="*/ 87 w 20000"/>
                <a:gd name="T45" fmla="*/ 77 h 20000"/>
                <a:gd name="T46" fmla="*/ 46 w 20000"/>
                <a:gd name="T47" fmla="*/ 74 h 20000"/>
                <a:gd name="T48" fmla="*/ 43 w 20000"/>
                <a:gd name="T49" fmla="*/ 81 h 20000"/>
                <a:gd name="T50" fmla="*/ 46 w 20000"/>
                <a:gd name="T51" fmla="*/ 93 h 20000"/>
                <a:gd name="T52" fmla="*/ 46 w 20000"/>
                <a:gd name="T53" fmla="*/ 104 h 20000"/>
                <a:gd name="T54" fmla="*/ 33 w 20000"/>
                <a:gd name="T55" fmla="*/ 93 h 20000"/>
                <a:gd name="T56" fmla="*/ 23 w 20000"/>
                <a:gd name="T57" fmla="*/ 93 h 20000"/>
                <a:gd name="T58" fmla="*/ 19 w 20000"/>
                <a:gd name="T59" fmla="*/ 101 h 20000"/>
                <a:gd name="T60" fmla="*/ 12 w 20000"/>
                <a:gd name="T61" fmla="*/ 101 h 20000"/>
                <a:gd name="T62" fmla="*/ 6 w 20000"/>
                <a:gd name="T63" fmla="*/ 91 h 20000"/>
                <a:gd name="T64" fmla="*/ 0 w 20000"/>
                <a:gd name="T65" fmla="*/ 87 h 20000"/>
                <a:gd name="T66" fmla="*/ 0 w 20000"/>
                <a:gd name="T67" fmla="*/ 82 h 20000"/>
                <a:gd name="T68" fmla="*/ 0 w 20000"/>
                <a:gd name="T69" fmla="*/ 77 h 20000"/>
                <a:gd name="T70" fmla="*/ 2 w 20000"/>
                <a:gd name="T71" fmla="*/ 70 h 20000"/>
                <a:gd name="T72" fmla="*/ 0 w 20000"/>
                <a:gd name="T73" fmla="*/ 60 h 20000"/>
                <a:gd name="T74" fmla="*/ 8 w 20000"/>
                <a:gd name="T75" fmla="*/ 58 h 20000"/>
                <a:gd name="T76" fmla="*/ 12 w 20000"/>
                <a:gd name="T77" fmla="*/ 58 h 20000"/>
                <a:gd name="T78" fmla="*/ 19 w 20000"/>
                <a:gd name="T79" fmla="*/ 50 h 20000"/>
                <a:gd name="T80" fmla="*/ 19 w 20000"/>
                <a:gd name="T81" fmla="*/ 43 h 20000"/>
                <a:gd name="T82" fmla="*/ 23 w 20000"/>
                <a:gd name="T83" fmla="*/ 43 h 20000"/>
                <a:gd name="T84" fmla="*/ 19 w 20000"/>
                <a:gd name="T85" fmla="*/ 33 h 20000"/>
                <a:gd name="T86" fmla="*/ 27 w 20000"/>
                <a:gd name="T87" fmla="*/ 31 h 20000"/>
                <a:gd name="T88" fmla="*/ 33 w 20000"/>
                <a:gd name="T89" fmla="*/ 37 h 20000"/>
                <a:gd name="T90" fmla="*/ 39 w 20000"/>
                <a:gd name="T91" fmla="*/ 33 h 20000"/>
                <a:gd name="T92" fmla="*/ 35 w 20000"/>
                <a:gd name="T93" fmla="*/ 27 h 20000"/>
                <a:gd name="T94" fmla="*/ 43 w 20000"/>
                <a:gd name="T95" fmla="*/ 27 h 20000"/>
                <a:gd name="T96" fmla="*/ 46 w 20000"/>
                <a:gd name="T97" fmla="*/ 23 h 20000"/>
                <a:gd name="T98" fmla="*/ 60 w 20000"/>
                <a:gd name="T99" fmla="*/ 16 h 20000"/>
                <a:gd name="T100" fmla="*/ 62 w 20000"/>
                <a:gd name="T101" fmla="*/ 6 h 20000"/>
                <a:gd name="T102" fmla="*/ 78 w 20000"/>
                <a:gd name="T103" fmla="*/ 6 h 20000"/>
                <a:gd name="T104" fmla="*/ 82 w 20000"/>
                <a:gd name="T105" fmla="*/ 0 h 20000"/>
                <a:gd name="T106" fmla="*/ 99 w 20000"/>
                <a:gd name="T107" fmla="*/ 4 h 20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000"/>
                <a:gd name="T163" fmla="*/ 0 h 20000"/>
                <a:gd name="T164" fmla="*/ 20000 w 20000"/>
                <a:gd name="T165" fmla="*/ 20000 h 200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000" h="20000">
                  <a:moveTo>
                    <a:pt x="14269" y="769"/>
                  </a:moveTo>
                  <a:lnTo>
                    <a:pt x="14269" y="2000"/>
                  </a:lnTo>
                  <a:lnTo>
                    <a:pt x="14900" y="3154"/>
                  </a:lnTo>
                  <a:lnTo>
                    <a:pt x="15129" y="4385"/>
                  </a:lnTo>
                  <a:lnTo>
                    <a:pt x="16332" y="5923"/>
                  </a:lnTo>
                  <a:lnTo>
                    <a:pt x="17249" y="5923"/>
                  </a:lnTo>
                  <a:lnTo>
                    <a:pt x="17249" y="6385"/>
                  </a:lnTo>
                  <a:lnTo>
                    <a:pt x="16332" y="6385"/>
                  </a:lnTo>
                  <a:lnTo>
                    <a:pt x="16332" y="7154"/>
                  </a:lnTo>
                  <a:lnTo>
                    <a:pt x="18166" y="8308"/>
                  </a:lnTo>
                  <a:lnTo>
                    <a:pt x="19026" y="8308"/>
                  </a:lnTo>
                  <a:lnTo>
                    <a:pt x="19599" y="9154"/>
                  </a:lnTo>
                  <a:lnTo>
                    <a:pt x="19026" y="9538"/>
                  </a:lnTo>
                  <a:lnTo>
                    <a:pt x="19943" y="11154"/>
                  </a:lnTo>
                  <a:lnTo>
                    <a:pt x="19026" y="12692"/>
                  </a:lnTo>
                  <a:lnTo>
                    <a:pt x="17593" y="13538"/>
                  </a:lnTo>
                  <a:lnTo>
                    <a:pt x="16676" y="14308"/>
                  </a:lnTo>
                  <a:lnTo>
                    <a:pt x="15759" y="14769"/>
                  </a:lnTo>
                  <a:lnTo>
                    <a:pt x="14900" y="14769"/>
                  </a:lnTo>
                  <a:lnTo>
                    <a:pt x="14269" y="14769"/>
                  </a:lnTo>
                  <a:lnTo>
                    <a:pt x="13696" y="14308"/>
                  </a:lnTo>
                  <a:lnTo>
                    <a:pt x="12779" y="14308"/>
                  </a:lnTo>
                  <a:lnTo>
                    <a:pt x="12550" y="14769"/>
                  </a:lnTo>
                  <a:lnTo>
                    <a:pt x="6590" y="14308"/>
                  </a:lnTo>
                  <a:lnTo>
                    <a:pt x="6246" y="15538"/>
                  </a:lnTo>
                  <a:lnTo>
                    <a:pt x="6590" y="17923"/>
                  </a:lnTo>
                  <a:lnTo>
                    <a:pt x="6590" y="19923"/>
                  </a:lnTo>
                  <a:lnTo>
                    <a:pt x="4814" y="17923"/>
                  </a:lnTo>
                  <a:lnTo>
                    <a:pt x="3324" y="17923"/>
                  </a:lnTo>
                  <a:lnTo>
                    <a:pt x="2693" y="19462"/>
                  </a:lnTo>
                  <a:lnTo>
                    <a:pt x="1777" y="19462"/>
                  </a:lnTo>
                  <a:lnTo>
                    <a:pt x="917" y="17538"/>
                  </a:lnTo>
                  <a:lnTo>
                    <a:pt x="0" y="16769"/>
                  </a:lnTo>
                  <a:lnTo>
                    <a:pt x="0" y="15846"/>
                  </a:lnTo>
                  <a:lnTo>
                    <a:pt x="0" y="14769"/>
                  </a:lnTo>
                  <a:lnTo>
                    <a:pt x="344" y="13538"/>
                  </a:lnTo>
                  <a:lnTo>
                    <a:pt x="0" y="11538"/>
                  </a:lnTo>
                  <a:lnTo>
                    <a:pt x="1203" y="11154"/>
                  </a:lnTo>
                  <a:lnTo>
                    <a:pt x="1777" y="11154"/>
                  </a:lnTo>
                  <a:lnTo>
                    <a:pt x="2693" y="9538"/>
                  </a:lnTo>
                  <a:lnTo>
                    <a:pt x="2693" y="8308"/>
                  </a:lnTo>
                  <a:lnTo>
                    <a:pt x="3324" y="8308"/>
                  </a:lnTo>
                  <a:lnTo>
                    <a:pt x="2693" y="6385"/>
                  </a:lnTo>
                  <a:lnTo>
                    <a:pt x="3897" y="5923"/>
                  </a:lnTo>
                  <a:lnTo>
                    <a:pt x="4814" y="7154"/>
                  </a:lnTo>
                  <a:lnTo>
                    <a:pt x="5673" y="6385"/>
                  </a:lnTo>
                  <a:lnTo>
                    <a:pt x="5043" y="5154"/>
                  </a:lnTo>
                  <a:lnTo>
                    <a:pt x="6246" y="5154"/>
                  </a:lnTo>
                  <a:lnTo>
                    <a:pt x="6590" y="4385"/>
                  </a:lnTo>
                  <a:lnTo>
                    <a:pt x="8653" y="3154"/>
                  </a:lnTo>
                  <a:lnTo>
                    <a:pt x="8940" y="1231"/>
                  </a:lnTo>
                  <a:lnTo>
                    <a:pt x="11289" y="1231"/>
                  </a:lnTo>
                  <a:lnTo>
                    <a:pt x="11862" y="0"/>
                  </a:lnTo>
                  <a:lnTo>
                    <a:pt x="14269" y="76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3" name="Freeform 167">
              <a:extLst>
                <a:ext uri="{FF2B5EF4-FFF2-40B4-BE49-F238E27FC236}">
                  <a16:creationId xmlns:a16="http://schemas.microsoft.com/office/drawing/2014/main" id="{74B84E79-A20A-4B68-94EB-80B61ED43FB9}"/>
                </a:ext>
              </a:extLst>
            </p:cNvPr>
            <p:cNvSpPr>
              <a:spLocks/>
            </p:cNvSpPr>
            <p:nvPr/>
          </p:nvSpPr>
          <p:spPr bwMode="auto">
            <a:xfrm>
              <a:off x="3539" y="2929"/>
              <a:ext cx="38" cy="40"/>
            </a:xfrm>
            <a:custGeom>
              <a:avLst/>
              <a:gdLst>
                <a:gd name="T0" fmla="*/ 0 w 20000"/>
                <a:gd name="T1" fmla="*/ 6 h 20000"/>
                <a:gd name="T2" fmla="*/ 10 w 20000"/>
                <a:gd name="T3" fmla="*/ 4 h 20000"/>
                <a:gd name="T4" fmla="*/ 10 w 20000"/>
                <a:gd name="T5" fmla="*/ 11 h 20000"/>
                <a:gd name="T6" fmla="*/ 16 w 20000"/>
                <a:gd name="T7" fmla="*/ 6 h 20000"/>
                <a:gd name="T8" fmla="*/ 20 w 20000"/>
                <a:gd name="T9" fmla="*/ 4 h 20000"/>
                <a:gd name="T10" fmla="*/ 27 w 20000"/>
                <a:gd name="T11" fmla="*/ 0 h 20000"/>
                <a:gd name="T12" fmla="*/ 31 w 20000"/>
                <a:gd name="T13" fmla="*/ 6 h 20000"/>
                <a:gd name="T14" fmla="*/ 31 w 20000"/>
                <a:gd name="T15" fmla="*/ 11 h 20000"/>
                <a:gd name="T16" fmla="*/ 38 w 20000"/>
                <a:gd name="T17" fmla="*/ 12 h 20000"/>
                <a:gd name="T18" fmla="*/ 38 w 20000"/>
                <a:gd name="T19" fmla="*/ 21 h 20000"/>
                <a:gd name="T20" fmla="*/ 31 w 20000"/>
                <a:gd name="T21" fmla="*/ 27 h 20000"/>
                <a:gd name="T22" fmla="*/ 20 w 20000"/>
                <a:gd name="T23" fmla="*/ 37 h 20000"/>
                <a:gd name="T24" fmla="*/ 10 w 20000"/>
                <a:gd name="T25" fmla="*/ 40 h 20000"/>
                <a:gd name="T26" fmla="*/ 10 w 20000"/>
                <a:gd name="T27" fmla="*/ 37 h 20000"/>
                <a:gd name="T28" fmla="*/ 8 w 20000"/>
                <a:gd name="T29" fmla="*/ 27 h 20000"/>
                <a:gd name="T30" fmla="*/ 8 w 20000"/>
                <a:gd name="T31" fmla="*/ 21 h 20000"/>
                <a:gd name="T32" fmla="*/ 8 w 20000"/>
                <a:gd name="T33" fmla="*/ 16 h 20000"/>
                <a:gd name="T34" fmla="*/ 4 w 20000"/>
                <a:gd name="T35" fmla="*/ 12 h 20000"/>
                <a:gd name="T36" fmla="*/ 0 w 20000"/>
                <a:gd name="T37" fmla="*/ 6 h 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00"/>
                <a:gd name="T58" fmla="*/ 0 h 20000"/>
                <a:gd name="T59" fmla="*/ 20000 w 20000"/>
                <a:gd name="T60" fmla="*/ 20000 h 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00" h="20000">
                  <a:moveTo>
                    <a:pt x="0" y="3200"/>
                  </a:moveTo>
                  <a:lnTo>
                    <a:pt x="5474" y="2200"/>
                  </a:lnTo>
                  <a:lnTo>
                    <a:pt x="5474" y="5400"/>
                  </a:lnTo>
                  <a:lnTo>
                    <a:pt x="8632" y="3200"/>
                  </a:lnTo>
                  <a:lnTo>
                    <a:pt x="10737" y="2200"/>
                  </a:lnTo>
                  <a:lnTo>
                    <a:pt x="14105" y="0"/>
                  </a:lnTo>
                  <a:lnTo>
                    <a:pt x="16421" y="3200"/>
                  </a:lnTo>
                  <a:lnTo>
                    <a:pt x="16421" y="5400"/>
                  </a:lnTo>
                  <a:lnTo>
                    <a:pt x="19789" y="6200"/>
                  </a:lnTo>
                  <a:lnTo>
                    <a:pt x="19789" y="10400"/>
                  </a:lnTo>
                  <a:lnTo>
                    <a:pt x="16421" y="13600"/>
                  </a:lnTo>
                  <a:lnTo>
                    <a:pt x="10737" y="18600"/>
                  </a:lnTo>
                  <a:lnTo>
                    <a:pt x="5474" y="19800"/>
                  </a:lnTo>
                  <a:lnTo>
                    <a:pt x="5474" y="18600"/>
                  </a:lnTo>
                  <a:lnTo>
                    <a:pt x="4421" y="13600"/>
                  </a:lnTo>
                  <a:lnTo>
                    <a:pt x="4421" y="10400"/>
                  </a:lnTo>
                  <a:lnTo>
                    <a:pt x="4421" y="8200"/>
                  </a:lnTo>
                  <a:lnTo>
                    <a:pt x="2105" y="6200"/>
                  </a:lnTo>
                  <a:lnTo>
                    <a:pt x="0" y="320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4" name="Freeform 168">
              <a:extLst>
                <a:ext uri="{FF2B5EF4-FFF2-40B4-BE49-F238E27FC236}">
                  <a16:creationId xmlns:a16="http://schemas.microsoft.com/office/drawing/2014/main" id="{9B0CDC1B-ED56-482E-949E-B94E3EE41EBC}"/>
                </a:ext>
              </a:extLst>
            </p:cNvPr>
            <p:cNvSpPr>
              <a:spLocks/>
            </p:cNvSpPr>
            <p:nvPr/>
          </p:nvSpPr>
          <p:spPr bwMode="auto">
            <a:xfrm>
              <a:off x="3767" y="2662"/>
              <a:ext cx="27" cy="34"/>
            </a:xfrm>
            <a:custGeom>
              <a:avLst/>
              <a:gdLst>
                <a:gd name="T0" fmla="*/ 25 w 20000"/>
                <a:gd name="T1" fmla="*/ 0 h 20000"/>
                <a:gd name="T2" fmla="*/ 27 w 20000"/>
                <a:gd name="T3" fmla="*/ 12 h 20000"/>
                <a:gd name="T4" fmla="*/ 15 w 20000"/>
                <a:gd name="T5" fmla="*/ 19 h 20000"/>
                <a:gd name="T6" fmla="*/ 15 w 20000"/>
                <a:gd name="T7" fmla="*/ 23 h 20000"/>
                <a:gd name="T8" fmla="*/ 25 w 20000"/>
                <a:gd name="T9" fmla="*/ 19 h 20000"/>
                <a:gd name="T10" fmla="*/ 27 w 20000"/>
                <a:gd name="T11" fmla="*/ 23 h 20000"/>
                <a:gd name="T12" fmla="*/ 25 w 20000"/>
                <a:gd name="T13" fmla="*/ 27 h 20000"/>
                <a:gd name="T14" fmla="*/ 20 w 20000"/>
                <a:gd name="T15" fmla="*/ 34 h 20000"/>
                <a:gd name="T16" fmla="*/ 16 w 20000"/>
                <a:gd name="T17" fmla="*/ 30 h 20000"/>
                <a:gd name="T18" fmla="*/ 4 w 20000"/>
                <a:gd name="T19" fmla="*/ 30 h 20000"/>
                <a:gd name="T20" fmla="*/ 0 w 20000"/>
                <a:gd name="T21" fmla="*/ 19 h 20000"/>
                <a:gd name="T22" fmla="*/ 6 w 20000"/>
                <a:gd name="T23" fmla="*/ 12 h 20000"/>
                <a:gd name="T24" fmla="*/ 10 w 20000"/>
                <a:gd name="T25" fmla="*/ 6 h 20000"/>
                <a:gd name="T26" fmla="*/ 16 w 20000"/>
                <a:gd name="T27" fmla="*/ 2 h 20000"/>
                <a:gd name="T28" fmla="*/ 25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18235" y="0"/>
                  </a:moveTo>
                  <a:lnTo>
                    <a:pt x="19706" y="7143"/>
                  </a:lnTo>
                  <a:lnTo>
                    <a:pt x="10882" y="10952"/>
                  </a:lnTo>
                  <a:lnTo>
                    <a:pt x="10882" y="13571"/>
                  </a:lnTo>
                  <a:lnTo>
                    <a:pt x="18235" y="10952"/>
                  </a:lnTo>
                  <a:lnTo>
                    <a:pt x="19706" y="13571"/>
                  </a:lnTo>
                  <a:lnTo>
                    <a:pt x="18235" y="15952"/>
                  </a:lnTo>
                  <a:lnTo>
                    <a:pt x="15000" y="19762"/>
                  </a:lnTo>
                  <a:lnTo>
                    <a:pt x="12059" y="17381"/>
                  </a:lnTo>
                  <a:lnTo>
                    <a:pt x="2941" y="17381"/>
                  </a:lnTo>
                  <a:lnTo>
                    <a:pt x="0" y="10952"/>
                  </a:lnTo>
                  <a:lnTo>
                    <a:pt x="4706" y="7143"/>
                  </a:lnTo>
                  <a:lnTo>
                    <a:pt x="7647" y="3571"/>
                  </a:lnTo>
                  <a:lnTo>
                    <a:pt x="12059" y="952"/>
                  </a:lnTo>
                  <a:lnTo>
                    <a:pt x="18235"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5" name="Freeform 169">
              <a:extLst>
                <a:ext uri="{FF2B5EF4-FFF2-40B4-BE49-F238E27FC236}">
                  <a16:creationId xmlns:a16="http://schemas.microsoft.com/office/drawing/2014/main" id="{22F2DDD4-9775-4050-806C-E024E20EA727}"/>
                </a:ext>
              </a:extLst>
            </p:cNvPr>
            <p:cNvSpPr>
              <a:spLocks/>
            </p:cNvSpPr>
            <p:nvPr/>
          </p:nvSpPr>
          <p:spPr bwMode="auto">
            <a:xfrm>
              <a:off x="2874" y="2695"/>
              <a:ext cx="104" cy="114"/>
            </a:xfrm>
            <a:custGeom>
              <a:avLst/>
              <a:gdLst>
                <a:gd name="T0" fmla="*/ 10 w 20000"/>
                <a:gd name="T1" fmla="*/ 10 h 20000"/>
                <a:gd name="T2" fmla="*/ 16 w 20000"/>
                <a:gd name="T3" fmla="*/ 2 h 20000"/>
                <a:gd name="T4" fmla="*/ 18 w 20000"/>
                <a:gd name="T5" fmla="*/ 6 h 20000"/>
                <a:gd name="T6" fmla="*/ 27 w 20000"/>
                <a:gd name="T7" fmla="*/ 10 h 20000"/>
                <a:gd name="T8" fmla="*/ 27 w 20000"/>
                <a:gd name="T9" fmla="*/ 6 h 20000"/>
                <a:gd name="T10" fmla="*/ 29 w 20000"/>
                <a:gd name="T11" fmla="*/ 2 h 20000"/>
                <a:gd name="T12" fmla="*/ 33 w 20000"/>
                <a:gd name="T13" fmla="*/ 0 h 20000"/>
                <a:gd name="T14" fmla="*/ 37 w 20000"/>
                <a:gd name="T15" fmla="*/ 0 h 20000"/>
                <a:gd name="T16" fmla="*/ 39 w 20000"/>
                <a:gd name="T17" fmla="*/ 6 h 20000"/>
                <a:gd name="T18" fmla="*/ 46 w 20000"/>
                <a:gd name="T19" fmla="*/ 6 h 20000"/>
                <a:gd name="T20" fmla="*/ 54 w 20000"/>
                <a:gd name="T21" fmla="*/ 2 h 20000"/>
                <a:gd name="T22" fmla="*/ 54 w 20000"/>
                <a:gd name="T23" fmla="*/ 6 h 20000"/>
                <a:gd name="T24" fmla="*/ 60 w 20000"/>
                <a:gd name="T25" fmla="*/ 10 h 20000"/>
                <a:gd name="T26" fmla="*/ 66 w 20000"/>
                <a:gd name="T27" fmla="*/ 20 h 20000"/>
                <a:gd name="T28" fmla="*/ 72 w 20000"/>
                <a:gd name="T29" fmla="*/ 20 h 20000"/>
                <a:gd name="T30" fmla="*/ 77 w 20000"/>
                <a:gd name="T31" fmla="*/ 12 h 20000"/>
                <a:gd name="T32" fmla="*/ 87 w 20000"/>
                <a:gd name="T33" fmla="*/ 12 h 20000"/>
                <a:gd name="T34" fmla="*/ 100 w 20000"/>
                <a:gd name="T35" fmla="*/ 23 h 20000"/>
                <a:gd name="T36" fmla="*/ 100 w 20000"/>
                <a:gd name="T37" fmla="*/ 27 h 20000"/>
                <a:gd name="T38" fmla="*/ 104 w 20000"/>
                <a:gd name="T39" fmla="*/ 39 h 20000"/>
                <a:gd name="T40" fmla="*/ 104 w 20000"/>
                <a:gd name="T41" fmla="*/ 46 h 20000"/>
                <a:gd name="T42" fmla="*/ 97 w 20000"/>
                <a:gd name="T43" fmla="*/ 50 h 20000"/>
                <a:gd name="T44" fmla="*/ 97 w 20000"/>
                <a:gd name="T45" fmla="*/ 60 h 20000"/>
                <a:gd name="T46" fmla="*/ 89 w 20000"/>
                <a:gd name="T47" fmla="*/ 70 h 20000"/>
                <a:gd name="T48" fmla="*/ 97 w 20000"/>
                <a:gd name="T49" fmla="*/ 87 h 20000"/>
                <a:gd name="T50" fmla="*/ 100 w 20000"/>
                <a:gd name="T51" fmla="*/ 97 h 20000"/>
                <a:gd name="T52" fmla="*/ 100 w 20000"/>
                <a:gd name="T53" fmla="*/ 103 h 20000"/>
                <a:gd name="T54" fmla="*/ 93 w 20000"/>
                <a:gd name="T55" fmla="*/ 99 h 20000"/>
                <a:gd name="T56" fmla="*/ 93 w 20000"/>
                <a:gd name="T57" fmla="*/ 93 h 20000"/>
                <a:gd name="T58" fmla="*/ 89 w 20000"/>
                <a:gd name="T59" fmla="*/ 99 h 20000"/>
                <a:gd name="T60" fmla="*/ 81 w 20000"/>
                <a:gd name="T61" fmla="*/ 97 h 20000"/>
                <a:gd name="T62" fmla="*/ 72 w 20000"/>
                <a:gd name="T63" fmla="*/ 99 h 20000"/>
                <a:gd name="T64" fmla="*/ 54 w 20000"/>
                <a:gd name="T65" fmla="*/ 99 h 20000"/>
                <a:gd name="T66" fmla="*/ 37 w 20000"/>
                <a:gd name="T67" fmla="*/ 103 h 20000"/>
                <a:gd name="T68" fmla="*/ 16 w 20000"/>
                <a:gd name="T69" fmla="*/ 114 h 20000"/>
                <a:gd name="T70" fmla="*/ 12 w 20000"/>
                <a:gd name="T71" fmla="*/ 99 h 20000"/>
                <a:gd name="T72" fmla="*/ 16 w 20000"/>
                <a:gd name="T73" fmla="*/ 87 h 20000"/>
                <a:gd name="T74" fmla="*/ 12 w 20000"/>
                <a:gd name="T75" fmla="*/ 82 h 20000"/>
                <a:gd name="T76" fmla="*/ 10 w 20000"/>
                <a:gd name="T77" fmla="*/ 81 h 20000"/>
                <a:gd name="T78" fmla="*/ 2 w 20000"/>
                <a:gd name="T79" fmla="*/ 81 h 20000"/>
                <a:gd name="T80" fmla="*/ 0 w 20000"/>
                <a:gd name="T81" fmla="*/ 72 h 20000"/>
                <a:gd name="T82" fmla="*/ 0 w 20000"/>
                <a:gd name="T83" fmla="*/ 70 h 20000"/>
                <a:gd name="T84" fmla="*/ 0 w 20000"/>
                <a:gd name="T85" fmla="*/ 64 h 20000"/>
                <a:gd name="T86" fmla="*/ 0 w 20000"/>
                <a:gd name="T87" fmla="*/ 56 h 20000"/>
                <a:gd name="T88" fmla="*/ 2 w 20000"/>
                <a:gd name="T89" fmla="*/ 56 h 20000"/>
                <a:gd name="T90" fmla="*/ 6 w 20000"/>
                <a:gd name="T91" fmla="*/ 46 h 20000"/>
                <a:gd name="T92" fmla="*/ 2 w 20000"/>
                <a:gd name="T93" fmla="*/ 43 h 20000"/>
                <a:gd name="T94" fmla="*/ 6 w 20000"/>
                <a:gd name="T95" fmla="*/ 39 h 20000"/>
                <a:gd name="T96" fmla="*/ 12 w 20000"/>
                <a:gd name="T97" fmla="*/ 39 h 20000"/>
                <a:gd name="T98" fmla="*/ 10 w 20000"/>
                <a:gd name="T99" fmla="*/ 33 h 20000"/>
                <a:gd name="T100" fmla="*/ 10 w 20000"/>
                <a:gd name="T101" fmla="*/ 29 h 20000"/>
                <a:gd name="T102" fmla="*/ 10 w 20000"/>
                <a:gd name="T103" fmla="*/ 23 h 20000"/>
                <a:gd name="T104" fmla="*/ 6 w 20000"/>
                <a:gd name="T105" fmla="*/ 20 h 20000"/>
                <a:gd name="T106" fmla="*/ 6 w 20000"/>
                <a:gd name="T107" fmla="*/ 12 h 20000"/>
                <a:gd name="T108" fmla="*/ 10 w 20000"/>
                <a:gd name="T109" fmla="*/ 10 h 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00"/>
                <a:gd name="T166" fmla="*/ 0 h 20000"/>
                <a:gd name="T167" fmla="*/ 20000 w 20000"/>
                <a:gd name="T168" fmla="*/ 20000 h 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00" h="20000">
                  <a:moveTo>
                    <a:pt x="2000" y="1825"/>
                  </a:moveTo>
                  <a:lnTo>
                    <a:pt x="3154" y="281"/>
                  </a:lnTo>
                  <a:lnTo>
                    <a:pt x="3538" y="1123"/>
                  </a:lnTo>
                  <a:lnTo>
                    <a:pt x="5154" y="1825"/>
                  </a:lnTo>
                  <a:lnTo>
                    <a:pt x="5154" y="1123"/>
                  </a:lnTo>
                  <a:lnTo>
                    <a:pt x="5615" y="281"/>
                  </a:lnTo>
                  <a:lnTo>
                    <a:pt x="6385" y="0"/>
                  </a:lnTo>
                  <a:lnTo>
                    <a:pt x="7154" y="0"/>
                  </a:lnTo>
                  <a:lnTo>
                    <a:pt x="7538" y="1123"/>
                  </a:lnTo>
                  <a:lnTo>
                    <a:pt x="8769" y="1123"/>
                  </a:lnTo>
                  <a:lnTo>
                    <a:pt x="10308" y="281"/>
                  </a:lnTo>
                  <a:lnTo>
                    <a:pt x="10308" y="1123"/>
                  </a:lnTo>
                  <a:lnTo>
                    <a:pt x="11538" y="1825"/>
                  </a:lnTo>
                  <a:lnTo>
                    <a:pt x="12692" y="3579"/>
                  </a:lnTo>
                  <a:lnTo>
                    <a:pt x="13923" y="3579"/>
                  </a:lnTo>
                  <a:lnTo>
                    <a:pt x="14769" y="2175"/>
                  </a:lnTo>
                  <a:lnTo>
                    <a:pt x="16769" y="2175"/>
                  </a:lnTo>
                  <a:lnTo>
                    <a:pt x="19154" y="4000"/>
                  </a:lnTo>
                  <a:lnTo>
                    <a:pt x="19154" y="4702"/>
                  </a:lnTo>
                  <a:lnTo>
                    <a:pt x="19923" y="6877"/>
                  </a:lnTo>
                  <a:lnTo>
                    <a:pt x="19923" y="8000"/>
                  </a:lnTo>
                  <a:lnTo>
                    <a:pt x="18692" y="8702"/>
                  </a:lnTo>
                  <a:lnTo>
                    <a:pt x="18692" y="10456"/>
                  </a:lnTo>
                  <a:lnTo>
                    <a:pt x="17077" y="12351"/>
                  </a:lnTo>
                  <a:lnTo>
                    <a:pt x="18692" y="15228"/>
                  </a:lnTo>
                  <a:lnTo>
                    <a:pt x="19154" y="17053"/>
                  </a:lnTo>
                  <a:lnTo>
                    <a:pt x="19154" y="18105"/>
                  </a:lnTo>
                  <a:lnTo>
                    <a:pt x="17923" y="17404"/>
                  </a:lnTo>
                  <a:lnTo>
                    <a:pt x="17923" y="16351"/>
                  </a:lnTo>
                  <a:lnTo>
                    <a:pt x="17077" y="17404"/>
                  </a:lnTo>
                  <a:lnTo>
                    <a:pt x="15538" y="17053"/>
                  </a:lnTo>
                  <a:lnTo>
                    <a:pt x="13923" y="17404"/>
                  </a:lnTo>
                  <a:lnTo>
                    <a:pt x="10308" y="17404"/>
                  </a:lnTo>
                  <a:lnTo>
                    <a:pt x="7154" y="18105"/>
                  </a:lnTo>
                  <a:lnTo>
                    <a:pt x="3154" y="19930"/>
                  </a:lnTo>
                  <a:lnTo>
                    <a:pt x="2385" y="17404"/>
                  </a:lnTo>
                  <a:lnTo>
                    <a:pt x="3154" y="15228"/>
                  </a:lnTo>
                  <a:lnTo>
                    <a:pt x="2385" y="14456"/>
                  </a:lnTo>
                  <a:lnTo>
                    <a:pt x="2000" y="14175"/>
                  </a:lnTo>
                  <a:lnTo>
                    <a:pt x="308" y="14175"/>
                  </a:lnTo>
                  <a:lnTo>
                    <a:pt x="0" y="12632"/>
                  </a:lnTo>
                  <a:lnTo>
                    <a:pt x="0" y="12351"/>
                  </a:lnTo>
                  <a:lnTo>
                    <a:pt x="0" y="11228"/>
                  </a:lnTo>
                  <a:lnTo>
                    <a:pt x="0" y="9754"/>
                  </a:lnTo>
                  <a:lnTo>
                    <a:pt x="308" y="9754"/>
                  </a:lnTo>
                  <a:lnTo>
                    <a:pt x="1231" y="8000"/>
                  </a:lnTo>
                  <a:lnTo>
                    <a:pt x="308" y="7579"/>
                  </a:lnTo>
                  <a:lnTo>
                    <a:pt x="1231" y="6877"/>
                  </a:lnTo>
                  <a:lnTo>
                    <a:pt x="2385" y="6877"/>
                  </a:lnTo>
                  <a:lnTo>
                    <a:pt x="2000" y="5754"/>
                  </a:lnTo>
                  <a:lnTo>
                    <a:pt x="2000" y="5053"/>
                  </a:lnTo>
                  <a:lnTo>
                    <a:pt x="2000" y="4000"/>
                  </a:lnTo>
                  <a:lnTo>
                    <a:pt x="1231" y="3579"/>
                  </a:lnTo>
                  <a:lnTo>
                    <a:pt x="1231" y="2175"/>
                  </a:lnTo>
                  <a:lnTo>
                    <a:pt x="2000" y="182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6" name="Freeform 170">
              <a:extLst>
                <a:ext uri="{FF2B5EF4-FFF2-40B4-BE49-F238E27FC236}">
                  <a16:creationId xmlns:a16="http://schemas.microsoft.com/office/drawing/2014/main" id="{CF123919-310F-449F-B64E-1A38773B69C0}"/>
                </a:ext>
              </a:extLst>
            </p:cNvPr>
            <p:cNvSpPr>
              <a:spLocks/>
            </p:cNvSpPr>
            <p:nvPr/>
          </p:nvSpPr>
          <p:spPr bwMode="auto">
            <a:xfrm>
              <a:off x="3180" y="2846"/>
              <a:ext cx="106" cy="110"/>
            </a:xfrm>
            <a:custGeom>
              <a:avLst/>
              <a:gdLst>
                <a:gd name="T0" fmla="*/ 48 w 20000"/>
                <a:gd name="T1" fmla="*/ 2 h 20000"/>
                <a:gd name="T2" fmla="*/ 48 w 20000"/>
                <a:gd name="T3" fmla="*/ 0 h 20000"/>
                <a:gd name="T4" fmla="*/ 62 w 20000"/>
                <a:gd name="T5" fmla="*/ 0 h 20000"/>
                <a:gd name="T6" fmla="*/ 75 w 20000"/>
                <a:gd name="T7" fmla="*/ 0 h 20000"/>
                <a:gd name="T8" fmla="*/ 81 w 20000"/>
                <a:gd name="T9" fmla="*/ 0 h 20000"/>
                <a:gd name="T10" fmla="*/ 85 w 20000"/>
                <a:gd name="T11" fmla="*/ 0 h 20000"/>
                <a:gd name="T12" fmla="*/ 81 w 20000"/>
                <a:gd name="T13" fmla="*/ 6 h 20000"/>
                <a:gd name="T14" fmla="*/ 81 w 20000"/>
                <a:gd name="T15" fmla="*/ 18 h 20000"/>
                <a:gd name="T16" fmla="*/ 87 w 20000"/>
                <a:gd name="T17" fmla="*/ 16 h 20000"/>
                <a:gd name="T18" fmla="*/ 95 w 20000"/>
                <a:gd name="T19" fmla="*/ 16 h 20000"/>
                <a:gd name="T20" fmla="*/ 98 w 20000"/>
                <a:gd name="T21" fmla="*/ 18 h 20000"/>
                <a:gd name="T22" fmla="*/ 102 w 20000"/>
                <a:gd name="T23" fmla="*/ 24 h 20000"/>
                <a:gd name="T24" fmla="*/ 98 w 20000"/>
                <a:gd name="T25" fmla="*/ 29 h 20000"/>
                <a:gd name="T26" fmla="*/ 95 w 20000"/>
                <a:gd name="T27" fmla="*/ 33 h 20000"/>
                <a:gd name="T28" fmla="*/ 95 w 20000"/>
                <a:gd name="T29" fmla="*/ 43 h 20000"/>
                <a:gd name="T30" fmla="*/ 106 w 20000"/>
                <a:gd name="T31" fmla="*/ 50 h 20000"/>
                <a:gd name="T32" fmla="*/ 106 w 20000"/>
                <a:gd name="T33" fmla="*/ 66 h 20000"/>
                <a:gd name="T34" fmla="*/ 102 w 20000"/>
                <a:gd name="T35" fmla="*/ 72 h 20000"/>
                <a:gd name="T36" fmla="*/ 98 w 20000"/>
                <a:gd name="T37" fmla="*/ 78 h 20000"/>
                <a:gd name="T38" fmla="*/ 98 w 20000"/>
                <a:gd name="T39" fmla="*/ 87 h 20000"/>
                <a:gd name="T40" fmla="*/ 95 w 20000"/>
                <a:gd name="T41" fmla="*/ 87 h 20000"/>
                <a:gd name="T42" fmla="*/ 91 w 20000"/>
                <a:gd name="T43" fmla="*/ 78 h 20000"/>
                <a:gd name="T44" fmla="*/ 81 w 20000"/>
                <a:gd name="T45" fmla="*/ 82 h 20000"/>
                <a:gd name="T46" fmla="*/ 68 w 20000"/>
                <a:gd name="T47" fmla="*/ 72 h 20000"/>
                <a:gd name="T48" fmla="*/ 64 w 20000"/>
                <a:gd name="T49" fmla="*/ 82 h 20000"/>
                <a:gd name="T50" fmla="*/ 58 w 20000"/>
                <a:gd name="T51" fmla="*/ 82 h 20000"/>
                <a:gd name="T52" fmla="*/ 54 w 20000"/>
                <a:gd name="T53" fmla="*/ 78 h 20000"/>
                <a:gd name="T54" fmla="*/ 52 w 20000"/>
                <a:gd name="T55" fmla="*/ 89 h 20000"/>
                <a:gd name="T56" fmla="*/ 58 w 20000"/>
                <a:gd name="T57" fmla="*/ 93 h 20000"/>
                <a:gd name="T58" fmla="*/ 58 w 20000"/>
                <a:gd name="T59" fmla="*/ 105 h 20000"/>
                <a:gd name="T60" fmla="*/ 54 w 20000"/>
                <a:gd name="T61" fmla="*/ 105 h 20000"/>
                <a:gd name="T62" fmla="*/ 52 w 20000"/>
                <a:gd name="T63" fmla="*/ 103 h 20000"/>
                <a:gd name="T64" fmla="*/ 48 w 20000"/>
                <a:gd name="T65" fmla="*/ 105 h 20000"/>
                <a:gd name="T66" fmla="*/ 42 w 20000"/>
                <a:gd name="T67" fmla="*/ 110 h 20000"/>
                <a:gd name="T68" fmla="*/ 25 w 20000"/>
                <a:gd name="T69" fmla="*/ 93 h 20000"/>
                <a:gd name="T70" fmla="*/ 19 w 20000"/>
                <a:gd name="T71" fmla="*/ 87 h 20000"/>
                <a:gd name="T72" fmla="*/ 25 w 20000"/>
                <a:gd name="T73" fmla="*/ 89 h 20000"/>
                <a:gd name="T74" fmla="*/ 25 w 20000"/>
                <a:gd name="T75" fmla="*/ 87 h 20000"/>
                <a:gd name="T76" fmla="*/ 15 w 20000"/>
                <a:gd name="T77" fmla="*/ 82 h 20000"/>
                <a:gd name="T78" fmla="*/ 10 w 20000"/>
                <a:gd name="T79" fmla="*/ 76 h 20000"/>
                <a:gd name="T80" fmla="*/ 15 w 20000"/>
                <a:gd name="T81" fmla="*/ 76 h 20000"/>
                <a:gd name="T82" fmla="*/ 10 w 20000"/>
                <a:gd name="T83" fmla="*/ 72 h 20000"/>
                <a:gd name="T84" fmla="*/ 15 w 20000"/>
                <a:gd name="T85" fmla="*/ 68 h 20000"/>
                <a:gd name="T86" fmla="*/ 10 w 20000"/>
                <a:gd name="T87" fmla="*/ 66 h 20000"/>
                <a:gd name="T88" fmla="*/ 8 w 20000"/>
                <a:gd name="T89" fmla="*/ 68 h 20000"/>
                <a:gd name="T90" fmla="*/ 4 w 20000"/>
                <a:gd name="T91" fmla="*/ 60 h 20000"/>
                <a:gd name="T92" fmla="*/ 0 w 20000"/>
                <a:gd name="T93" fmla="*/ 52 h 20000"/>
                <a:gd name="T94" fmla="*/ 8 w 20000"/>
                <a:gd name="T95" fmla="*/ 52 h 20000"/>
                <a:gd name="T96" fmla="*/ 10 w 20000"/>
                <a:gd name="T97" fmla="*/ 39 h 20000"/>
                <a:gd name="T98" fmla="*/ 15 w 20000"/>
                <a:gd name="T99" fmla="*/ 43 h 20000"/>
                <a:gd name="T100" fmla="*/ 21 w 20000"/>
                <a:gd name="T101" fmla="*/ 39 h 20000"/>
                <a:gd name="T102" fmla="*/ 10 w 20000"/>
                <a:gd name="T103" fmla="*/ 35 h 20000"/>
                <a:gd name="T104" fmla="*/ 10 w 20000"/>
                <a:gd name="T105" fmla="*/ 29 h 20000"/>
                <a:gd name="T106" fmla="*/ 15 w 20000"/>
                <a:gd name="T107" fmla="*/ 29 h 20000"/>
                <a:gd name="T108" fmla="*/ 15 w 20000"/>
                <a:gd name="T109" fmla="*/ 23 h 20000"/>
                <a:gd name="T110" fmla="*/ 27 w 20000"/>
                <a:gd name="T111" fmla="*/ 23 h 20000"/>
                <a:gd name="T112" fmla="*/ 38 w 20000"/>
                <a:gd name="T113" fmla="*/ 23 h 20000"/>
                <a:gd name="T114" fmla="*/ 48 w 20000"/>
                <a:gd name="T115" fmla="*/ 23 h 20000"/>
                <a:gd name="T116" fmla="*/ 48 w 20000"/>
                <a:gd name="T117" fmla="*/ 2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8981" y="291"/>
                  </a:moveTo>
                  <a:lnTo>
                    <a:pt x="8981" y="0"/>
                  </a:lnTo>
                  <a:lnTo>
                    <a:pt x="11774" y="0"/>
                  </a:lnTo>
                  <a:lnTo>
                    <a:pt x="14113" y="0"/>
                  </a:lnTo>
                  <a:lnTo>
                    <a:pt x="15245" y="0"/>
                  </a:lnTo>
                  <a:lnTo>
                    <a:pt x="16075" y="0"/>
                  </a:lnTo>
                  <a:lnTo>
                    <a:pt x="15245" y="1164"/>
                  </a:lnTo>
                  <a:lnTo>
                    <a:pt x="15245" y="3345"/>
                  </a:lnTo>
                  <a:lnTo>
                    <a:pt x="16377" y="2982"/>
                  </a:lnTo>
                  <a:lnTo>
                    <a:pt x="17962" y="2982"/>
                  </a:lnTo>
                  <a:lnTo>
                    <a:pt x="18415" y="3345"/>
                  </a:lnTo>
                  <a:lnTo>
                    <a:pt x="19170" y="4436"/>
                  </a:lnTo>
                  <a:lnTo>
                    <a:pt x="18415" y="5236"/>
                  </a:lnTo>
                  <a:lnTo>
                    <a:pt x="17962" y="5964"/>
                  </a:lnTo>
                  <a:lnTo>
                    <a:pt x="17962" y="7855"/>
                  </a:lnTo>
                  <a:lnTo>
                    <a:pt x="19925" y="9018"/>
                  </a:lnTo>
                  <a:lnTo>
                    <a:pt x="19925" y="12000"/>
                  </a:lnTo>
                  <a:lnTo>
                    <a:pt x="19170" y="13091"/>
                  </a:lnTo>
                  <a:lnTo>
                    <a:pt x="18415" y="14255"/>
                  </a:lnTo>
                  <a:lnTo>
                    <a:pt x="18415" y="15782"/>
                  </a:lnTo>
                  <a:lnTo>
                    <a:pt x="17962" y="15782"/>
                  </a:lnTo>
                  <a:lnTo>
                    <a:pt x="17208" y="14255"/>
                  </a:lnTo>
                  <a:lnTo>
                    <a:pt x="15245" y="14982"/>
                  </a:lnTo>
                  <a:lnTo>
                    <a:pt x="12906" y="13091"/>
                  </a:lnTo>
                  <a:lnTo>
                    <a:pt x="12075" y="14982"/>
                  </a:lnTo>
                  <a:lnTo>
                    <a:pt x="10943" y="14982"/>
                  </a:lnTo>
                  <a:lnTo>
                    <a:pt x="10189" y="14255"/>
                  </a:lnTo>
                  <a:lnTo>
                    <a:pt x="9736" y="16145"/>
                  </a:lnTo>
                  <a:lnTo>
                    <a:pt x="10943" y="16945"/>
                  </a:lnTo>
                  <a:lnTo>
                    <a:pt x="10943" y="19127"/>
                  </a:lnTo>
                  <a:lnTo>
                    <a:pt x="10189" y="19127"/>
                  </a:lnTo>
                  <a:lnTo>
                    <a:pt x="9736" y="18764"/>
                  </a:lnTo>
                  <a:lnTo>
                    <a:pt x="8981" y="19127"/>
                  </a:lnTo>
                  <a:lnTo>
                    <a:pt x="7849" y="19927"/>
                  </a:lnTo>
                  <a:lnTo>
                    <a:pt x="4679" y="16945"/>
                  </a:lnTo>
                  <a:lnTo>
                    <a:pt x="3547" y="15782"/>
                  </a:lnTo>
                  <a:lnTo>
                    <a:pt x="4679" y="16145"/>
                  </a:lnTo>
                  <a:lnTo>
                    <a:pt x="4679" y="15782"/>
                  </a:lnTo>
                  <a:lnTo>
                    <a:pt x="2792" y="14982"/>
                  </a:lnTo>
                  <a:lnTo>
                    <a:pt x="1962" y="13818"/>
                  </a:lnTo>
                  <a:lnTo>
                    <a:pt x="2792" y="13818"/>
                  </a:lnTo>
                  <a:lnTo>
                    <a:pt x="1962" y="13091"/>
                  </a:lnTo>
                  <a:lnTo>
                    <a:pt x="2792" y="12364"/>
                  </a:lnTo>
                  <a:lnTo>
                    <a:pt x="1962" y="12000"/>
                  </a:lnTo>
                  <a:lnTo>
                    <a:pt x="1585" y="12364"/>
                  </a:lnTo>
                  <a:lnTo>
                    <a:pt x="830" y="10836"/>
                  </a:lnTo>
                  <a:lnTo>
                    <a:pt x="0" y="9382"/>
                  </a:lnTo>
                  <a:lnTo>
                    <a:pt x="1585" y="9382"/>
                  </a:lnTo>
                  <a:lnTo>
                    <a:pt x="1962" y="7127"/>
                  </a:lnTo>
                  <a:lnTo>
                    <a:pt x="2792" y="7855"/>
                  </a:lnTo>
                  <a:lnTo>
                    <a:pt x="3925" y="7127"/>
                  </a:lnTo>
                  <a:lnTo>
                    <a:pt x="1962" y="6400"/>
                  </a:lnTo>
                  <a:lnTo>
                    <a:pt x="1962" y="5236"/>
                  </a:lnTo>
                  <a:lnTo>
                    <a:pt x="2792" y="5236"/>
                  </a:lnTo>
                  <a:lnTo>
                    <a:pt x="2792" y="4145"/>
                  </a:lnTo>
                  <a:lnTo>
                    <a:pt x="5132" y="4145"/>
                  </a:lnTo>
                  <a:lnTo>
                    <a:pt x="7094" y="4145"/>
                  </a:lnTo>
                  <a:lnTo>
                    <a:pt x="8981" y="4145"/>
                  </a:lnTo>
                  <a:lnTo>
                    <a:pt x="8981" y="29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7" name="Freeform 171">
              <a:extLst>
                <a:ext uri="{FF2B5EF4-FFF2-40B4-BE49-F238E27FC236}">
                  <a16:creationId xmlns:a16="http://schemas.microsoft.com/office/drawing/2014/main" id="{BEE97308-59AC-49D1-8BDF-19ABA1DF2D50}"/>
                </a:ext>
              </a:extLst>
            </p:cNvPr>
            <p:cNvSpPr>
              <a:spLocks/>
            </p:cNvSpPr>
            <p:nvPr/>
          </p:nvSpPr>
          <p:spPr bwMode="auto">
            <a:xfrm>
              <a:off x="2723" y="2637"/>
              <a:ext cx="58" cy="15"/>
            </a:xfrm>
            <a:custGeom>
              <a:avLst/>
              <a:gdLst>
                <a:gd name="T0" fmla="*/ 4 w 20000"/>
                <a:gd name="T1" fmla="*/ 4 h 20000"/>
                <a:gd name="T2" fmla="*/ 23 w 20000"/>
                <a:gd name="T3" fmla="*/ 0 h 20000"/>
                <a:gd name="T4" fmla="*/ 37 w 20000"/>
                <a:gd name="T5" fmla="*/ 0 h 20000"/>
                <a:gd name="T6" fmla="*/ 47 w 20000"/>
                <a:gd name="T7" fmla="*/ 4 h 20000"/>
                <a:gd name="T8" fmla="*/ 58 w 20000"/>
                <a:gd name="T9" fmla="*/ 4 h 20000"/>
                <a:gd name="T10" fmla="*/ 49 w 20000"/>
                <a:gd name="T11" fmla="*/ 11 h 20000"/>
                <a:gd name="T12" fmla="*/ 33 w 20000"/>
                <a:gd name="T13" fmla="*/ 4 h 20000"/>
                <a:gd name="T14" fmla="*/ 27 w 20000"/>
                <a:gd name="T15" fmla="*/ 8 h 20000"/>
                <a:gd name="T16" fmla="*/ 20 w 20000"/>
                <a:gd name="T17" fmla="*/ 8 h 20000"/>
                <a:gd name="T18" fmla="*/ 20 w 20000"/>
                <a:gd name="T19" fmla="*/ 11 h 20000"/>
                <a:gd name="T20" fmla="*/ 0 w 20000"/>
                <a:gd name="T21" fmla="*/ 15 h 20000"/>
                <a:gd name="T22" fmla="*/ 0 w 20000"/>
                <a:gd name="T23" fmla="*/ 11 h 20000"/>
                <a:gd name="T24" fmla="*/ 4 w 20000"/>
                <a:gd name="T25" fmla="*/ 8 h 20000"/>
                <a:gd name="T26" fmla="*/ 4 w 20000"/>
                <a:gd name="T27" fmla="*/ 4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1370" y="5405"/>
                  </a:moveTo>
                  <a:lnTo>
                    <a:pt x="7808" y="0"/>
                  </a:lnTo>
                  <a:lnTo>
                    <a:pt x="12740" y="0"/>
                  </a:lnTo>
                  <a:lnTo>
                    <a:pt x="16164" y="5405"/>
                  </a:lnTo>
                  <a:lnTo>
                    <a:pt x="19863" y="5405"/>
                  </a:lnTo>
                  <a:lnTo>
                    <a:pt x="16986" y="14054"/>
                  </a:lnTo>
                  <a:lnTo>
                    <a:pt x="11233" y="5405"/>
                  </a:lnTo>
                  <a:lnTo>
                    <a:pt x="9178" y="10811"/>
                  </a:lnTo>
                  <a:lnTo>
                    <a:pt x="6986" y="10811"/>
                  </a:lnTo>
                  <a:lnTo>
                    <a:pt x="6986" y="14054"/>
                  </a:lnTo>
                  <a:lnTo>
                    <a:pt x="0" y="19459"/>
                  </a:lnTo>
                  <a:lnTo>
                    <a:pt x="0" y="14054"/>
                  </a:lnTo>
                  <a:lnTo>
                    <a:pt x="1370" y="10811"/>
                  </a:lnTo>
                  <a:lnTo>
                    <a:pt x="1370" y="540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8" name="Freeform 172">
              <a:extLst>
                <a:ext uri="{FF2B5EF4-FFF2-40B4-BE49-F238E27FC236}">
                  <a16:creationId xmlns:a16="http://schemas.microsoft.com/office/drawing/2014/main" id="{70F8769B-2C3C-49EA-98D6-84CECAAB6F21}"/>
                </a:ext>
              </a:extLst>
            </p:cNvPr>
            <p:cNvSpPr>
              <a:spLocks/>
            </p:cNvSpPr>
            <p:nvPr/>
          </p:nvSpPr>
          <p:spPr bwMode="auto">
            <a:xfrm>
              <a:off x="2963" y="2689"/>
              <a:ext cx="81" cy="110"/>
            </a:xfrm>
            <a:custGeom>
              <a:avLst/>
              <a:gdLst>
                <a:gd name="T0" fmla="*/ 11 w 20000"/>
                <a:gd name="T1" fmla="*/ 29 h 20000"/>
                <a:gd name="T2" fmla="*/ 11 w 20000"/>
                <a:gd name="T3" fmla="*/ 19 h 20000"/>
                <a:gd name="T4" fmla="*/ 8 w 20000"/>
                <a:gd name="T5" fmla="*/ 6 h 20000"/>
                <a:gd name="T6" fmla="*/ 11 w 20000"/>
                <a:gd name="T7" fmla="*/ 0 h 20000"/>
                <a:gd name="T8" fmla="*/ 52 w 20000"/>
                <a:gd name="T9" fmla="*/ 2 h 20000"/>
                <a:gd name="T10" fmla="*/ 54 w 20000"/>
                <a:gd name="T11" fmla="*/ 0 h 20000"/>
                <a:gd name="T12" fmla="*/ 60 w 20000"/>
                <a:gd name="T13" fmla="*/ 0 h 20000"/>
                <a:gd name="T14" fmla="*/ 64 w 20000"/>
                <a:gd name="T15" fmla="*/ 2 h 20000"/>
                <a:gd name="T16" fmla="*/ 60 w 20000"/>
                <a:gd name="T17" fmla="*/ 6 h 20000"/>
                <a:gd name="T18" fmla="*/ 68 w 20000"/>
                <a:gd name="T19" fmla="*/ 12 h 20000"/>
                <a:gd name="T20" fmla="*/ 68 w 20000"/>
                <a:gd name="T21" fmla="*/ 19 h 20000"/>
                <a:gd name="T22" fmla="*/ 64 w 20000"/>
                <a:gd name="T23" fmla="*/ 27 h 20000"/>
                <a:gd name="T24" fmla="*/ 70 w 20000"/>
                <a:gd name="T25" fmla="*/ 29 h 20000"/>
                <a:gd name="T26" fmla="*/ 70 w 20000"/>
                <a:gd name="T27" fmla="*/ 35 h 20000"/>
                <a:gd name="T28" fmla="*/ 70 w 20000"/>
                <a:gd name="T29" fmla="*/ 39 h 20000"/>
                <a:gd name="T30" fmla="*/ 74 w 20000"/>
                <a:gd name="T31" fmla="*/ 46 h 20000"/>
                <a:gd name="T32" fmla="*/ 70 w 20000"/>
                <a:gd name="T33" fmla="*/ 52 h 20000"/>
                <a:gd name="T34" fmla="*/ 70 w 20000"/>
                <a:gd name="T35" fmla="*/ 60 h 20000"/>
                <a:gd name="T36" fmla="*/ 70 w 20000"/>
                <a:gd name="T37" fmla="*/ 70 h 20000"/>
                <a:gd name="T38" fmla="*/ 74 w 20000"/>
                <a:gd name="T39" fmla="*/ 83 h 20000"/>
                <a:gd name="T40" fmla="*/ 81 w 20000"/>
                <a:gd name="T41" fmla="*/ 89 h 20000"/>
                <a:gd name="T42" fmla="*/ 78 w 20000"/>
                <a:gd name="T43" fmla="*/ 93 h 20000"/>
                <a:gd name="T44" fmla="*/ 64 w 20000"/>
                <a:gd name="T45" fmla="*/ 95 h 20000"/>
                <a:gd name="T46" fmla="*/ 54 w 20000"/>
                <a:gd name="T47" fmla="*/ 99 h 20000"/>
                <a:gd name="T48" fmla="*/ 35 w 20000"/>
                <a:gd name="T49" fmla="*/ 106 h 20000"/>
                <a:gd name="T50" fmla="*/ 25 w 20000"/>
                <a:gd name="T51" fmla="*/ 110 h 20000"/>
                <a:gd name="T52" fmla="*/ 11 w 20000"/>
                <a:gd name="T53" fmla="*/ 110 h 20000"/>
                <a:gd name="T54" fmla="*/ 11 w 20000"/>
                <a:gd name="T55" fmla="*/ 103 h 20000"/>
                <a:gd name="T56" fmla="*/ 8 w 20000"/>
                <a:gd name="T57" fmla="*/ 93 h 20000"/>
                <a:gd name="T58" fmla="*/ 0 w 20000"/>
                <a:gd name="T59" fmla="*/ 76 h 20000"/>
                <a:gd name="T60" fmla="*/ 8 w 20000"/>
                <a:gd name="T61" fmla="*/ 66 h 20000"/>
                <a:gd name="T62" fmla="*/ 8 w 20000"/>
                <a:gd name="T63" fmla="*/ 56 h 20000"/>
                <a:gd name="T64" fmla="*/ 15 w 20000"/>
                <a:gd name="T65" fmla="*/ 52 h 20000"/>
                <a:gd name="T66" fmla="*/ 15 w 20000"/>
                <a:gd name="T67" fmla="*/ 46 h 20000"/>
                <a:gd name="T68" fmla="*/ 11 w 20000"/>
                <a:gd name="T69" fmla="*/ 33 h 20000"/>
                <a:gd name="T70" fmla="*/ 11 w 20000"/>
                <a:gd name="T71" fmla="*/ 29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2647" y="5236"/>
                  </a:moveTo>
                  <a:lnTo>
                    <a:pt x="2647" y="3418"/>
                  </a:lnTo>
                  <a:lnTo>
                    <a:pt x="2059" y="1164"/>
                  </a:lnTo>
                  <a:lnTo>
                    <a:pt x="2647" y="0"/>
                  </a:lnTo>
                  <a:lnTo>
                    <a:pt x="12745" y="436"/>
                  </a:lnTo>
                  <a:lnTo>
                    <a:pt x="13235" y="0"/>
                  </a:lnTo>
                  <a:lnTo>
                    <a:pt x="14706" y="0"/>
                  </a:lnTo>
                  <a:lnTo>
                    <a:pt x="15784" y="436"/>
                  </a:lnTo>
                  <a:lnTo>
                    <a:pt x="14706" y="1164"/>
                  </a:lnTo>
                  <a:lnTo>
                    <a:pt x="16863" y="2255"/>
                  </a:lnTo>
                  <a:lnTo>
                    <a:pt x="16863" y="3418"/>
                  </a:lnTo>
                  <a:lnTo>
                    <a:pt x="15784" y="4873"/>
                  </a:lnTo>
                  <a:lnTo>
                    <a:pt x="17255" y="5236"/>
                  </a:lnTo>
                  <a:lnTo>
                    <a:pt x="17255" y="6400"/>
                  </a:lnTo>
                  <a:lnTo>
                    <a:pt x="17255" y="7127"/>
                  </a:lnTo>
                  <a:lnTo>
                    <a:pt x="18333" y="8291"/>
                  </a:lnTo>
                  <a:lnTo>
                    <a:pt x="17255" y="9382"/>
                  </a:lnTo>
                  <a:lnTo>
                    <a:pt x="17255" y="10836"/>
                  </a:lnTo>
                  <a:lnTo>
                    <a:pt x="17255" y="12800"/>
                  </a:lnTo>
                  <a:lnTo>
                    <a:pt x="18333" y="15055"/>
                  </a:lnTo>
                  <a:lnTo>
                    <a:pt x="19902" y="16145"/>
                  </a:lnTo>
                  <a:lnTo>
                    <a:pt x="19314" y="16945"/>
                  </a:lnTo>
                  <a:lnTo>
                    <a:pt x="15784" y="17236"/>
                  </a:lnTo>
                  <a:lnTo>
                    <a:pt x="13235" y="18036"/>
                  </a:lnTo>
                  <a:lnTo>
                    <a:pt x="8627" y="19200"/>
                  </a:lnTo>
                  <a:lnTo>
                    <a:pt x="6078" y="19927"/>
                  </a:lnTo>
                  <a:lnTo>
                    <a:pt x="2647" y="19927"/>
                  </a:lnTo>
                  <a:lnTo>
                    <a:pt x="2647" y="18764"/>
                  </a:lnTo>
                  <a:lnTo>
                    <a:pt x="2059" y="16945"/>
                  </a:lnTo>
                  <a:lnTo>
                    <a:pt x="0" y="13891"/>
                  </a:lnTo>
                  <a:lnTo>
                    <a:pt x="2059" y="12000"/>
                  </a:lnTo>
                  <a:lnTo>
                    <a:pt x="2059" y="10109"/>
                  </a:lnTo>
                  <a:lnTo>
                    <a:pt x="3627" y="9382"/>
                  </a:lnTo>
                  <a:lnTo>
                    <a:pt x="3627" y="8291"/>
                  </a:lnTo>
                  <a:lnTo>
                    <a:pt x="2647" y="5964"/>
                  </a:lnTo>
                  <a:lnTo>
                    <a:pt x="2647" y="523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59" name="Freeform 173">
              <a:extLst>
                <a:ext uri="{FF2B5EF4-FFF2-40B4-BE49-F238E27FC236}">
                  <a16:creationId xmlns:a16="http://schemas.microsoft.com/office/drawing/2014/main" id="{E3D57A00-66E6-44B2-BA5B-C023DAA20732}"/>
                </a:ext>
              </a:extLst>
            </p:cNvPr>
            <p:cNvSpPr>
              <a:spLocks/>
            </p:cNvSpPr>
            <p:nvPr/>
          </p:nvSpPr>
          <p:spPr bwMode="auto">
            <a:xfrm>
              <a:off x="2756" y="2658"/>
              <a:ext cx="131" cy="98"/>
            </a:xfrm>
            <a:custGeom>
              <a:avLst/>
              <a:gdLst>
                <a:gd name="T0" fmla="*/ 25 w 20000"/>
                <a:gd name="T1" fmla="*/ 0 h 20000"/>
                <a:gd name="T2" fmla="*/ 37 w 20000"/>
                <a:gd name="T3" fmla="*/ 0 h 20000"/>
                <a:gd name="T4" fmla="*/ 37 w 20000"/>
                <a:gd name="T5" fmla="*/ 4 h 20000"/>
                <a:gd name="T6" fmla="*/ 48 w 20000"/>
                <a:gd name="T7" fmla="*/ 6 h 20000"/>
                <a:gd name="T8" fmla="*/ 54 w 20000"/>
                <a:gd name="T9" fmla="*/ 4 h 20000"/>
                <a:gd name="T10" fmla="*/ 58 w 20000"/>
                <a:gd name="T11" fmla="*/ 4 h 20000"/>
                <a:gd name="T12" fmla="*/ 68 w 20000"/>
                <a:gd name="T13" fmla="*/ 4 h 20000"/>
                <a:gd name="T14" fmla="*/ 68 w 20000"/>
                <a:gd name="T15" fmla="*/ 6 h 20000"/>
                <a:gd name="T16" fmla="*/ 70 w 20000"/>
                <a:gd name="T17" fmla="*/ 10 h 20000"/>
                <a:gd name="T18" fmla="*/ 74 w 20000"/>
                <a:gd name="T19" fmla="*/ 10 h 20000"/>
                <a:gd name="T20" fmla="*/ 81 w 20000"/>
                <a:gd name="T21" fmla="*/ 16 h 20000"/>
                <a:gd name="T22" fmla="*/ 91 w 20000"/>
                <a:gd name="T23" fmla="*/ 10 h 20000"/>
                <a:gd name="T24" fmla="*/ 97 w 20000"/>
                <a:gd name="T25" fmla="*/ 10 h 20000"/>
                <a:gd name="T26" fmla="*/ 101 w 20000"/>
                <a:gd name="T27" fmla="*/ 6 h 20000"/>
                <a:gd name="T28" fmla="*/ 103 w 20000"/>
                <a:gd name="T29" fmla="*/ 4 h 20000"/>
                <a:gd name="T30" fmla="*/ 112 w 20000"/>
                <a:gd name="T31" fmla="*/ 16 h 20000"/>
                <a:gd name="T32" fmla="*/ 113 w 20000"/>
                <a:gd name="T33" fmla="*/ 21 h 20000"/>
                <a:gd name="T34" fmla="*/ 118 w 20000"/>
                <a:gd name="T35" fmla="*/ 23 h 20000"/>
                <a:gd name="T36" fmla="*/ 118 w 20000"/>
                <a:gd name="T37" fmla="*/ 31 h 20000"/>
                <a:gd name="T38" fmla="*/ 120 w 20000"/>
                <a:gd name="T39" fmla="*/ 34 h 20000"/>
                <a:gd name="T40" fmla="*/ 120 w 20000"/>
                <a:gd name="T41" fmla="*/ 39 h 20000"/>
                <a:gd name="T42" fmla="*/ 128 w 20000"/>
                <a:gd name="T43" fmla="*/ 48 h 20000"/>
                <a:gd name="T44" fmla="*/ 124 w 20000"/>
                <a:gd name="T45" fmla="*/ 50 h 20000"/>
                <a:gd name="T46" fmla="*/ 124 w 20000"/>
                <a:gd name="T47" fmla="*/ 58 h 20000"/>
                <a:gd name="T48" fmla="*/ 128 w 20000"/>
                <a:gd name="T49" fmla="*/ 60 h 20000"/>
                <a:gd name="T50" fmla="*/ 128 w 20000"/>
                <a:gd name="T51" fmla="*/ 67 h 20000"/>
                <a:gd name="T52" fmla="*/ 128 w 20000"/>
                <a:gd name="T53" fmla="*/ 71 h 20000"/>
                <a:gd name="T54" fmla="*/ 131 w 20000"/>
                <a:gd name="T55" fmla="*/ 77 h 20000"/>
                <a:gd name="T56" fmla="*/ 124 w 20000"/>
                <a:gd name="T57" fmla="*/ 77 h 20000"/>
                <a:gd name="T58" fmla="*/ 120 w 20000"/>
                <a:gd name="T59" fmla="*/ 81 h 20000"/>
                <a:gd name="T60" fmla="*/ 124 w 20000"/>
                <a:gd name="T61" fmla="*/ 83 h 20000"/>
                <a:gd name="T62" fmla="*/ 120 w 20000"/>
                <a:gd name="T63" fmla="*/ 94 h 20000"/>
                <a:gd name="T64" fmla="*/ 118 w 20000"/>
                <a:gd name="T65" fmla="*/ 94 h 20000"/>
                <a:gd name="T66" fmla="*/ 112 w 20000"/>
                <a:gd name="T67" fmla="*/ 91 h 20000"/>
                <a:gd name="T68" fmla="*/ 112 w 20000"/>
                <a:gd name="T69" fmla="*/ 98 h 20000"/>
                <a:gd name="T70" fmla="*/ 103 w 20000"/>
                <a:gd name="T71" fmla="*/ 98 h 20000"/>
                <a:gd name="T72" fmla="*/ 97 w 20000"/>
                <a:gd name="T73" fmla="*/ 98 h 20000"/>
                <a:gd name="T74" fmla="*/ 97 w 20000"/>
                <a:gd name="T75" fmla="*/ 87 h 20000"/>
                <a:gd name="T76" fmla="*/ 93 w 20000"/>
                <a:gd name="T77" fmla="*/ 77 h 20000"/>
                <a:gd name="T78" fmla="*/ 85 w 20000"/>
                <a:gd name="T79" fmla="*/ 77 h 20000"/>
                <a:gd name="T80" fmla="*/ 77 w 20000"/>
                <a:gd name="T81" fmla="*/ 77 h 20000"/>
                <a:gd name="T82" fmla="*/ 77 w 20000"/>
                <a:gd name="T83" fmla="*/ 67 h 20000"/>
                <a:gd name="T84" fmla="*/ 74 w 20000"/>
                <a:gd name="T85" fmla="*/ 64 h 20000"/>
                <a:gd name="T86" fmla="*/ 74 w 20000"/>
                <a:gd name="T87" fmla="*/ 58 h 20000"/>
                <a:gd name="T88" fmla="*/ 68 w 20000"/>
                <a:gd name="T89" fmla="*/ 48 h 20000"/>
                <a:gd name="T90" fmla="*/ 50 w 20000"/>
                <a:gd name="T91" fmla="*/ 50 h 20000"/>
                <a:gd name="T92" fmla="*/ 48 w 20000"/>
                <a:gd name="T93" fmla="*/ 50 h 20000"/>
                <a:gd name="T94" fmla="*/ 42 w 20000"/>
                <a:gd name="T95" fmla="*/ 60 h 20000"/>
                <a:gd name="T96" fmla="*/ 37 w 20000"/>
                <a:gd name="T97" fmla="*/ 60 h 20000"/>
                <a:gd name="T98" fmla="*/ 31 w 20000"/>
                <a:gd name="T99" fmla="*/ 67 h 20000"/>
                <a:gd name="T100" fmla="*/ 27 w 20000"/>
                <a:gd name="T101" fmla="*/ 60 h 20000"/>
                <a:gd name="T102" fmla="*/ 25 w 20000"/>
                <a:gd name="T103" fmla="*/ 54 h 20000"/>
                <a:gd name="T104" fmla="*/ 10 w 20000"/>
                <a:gd name="T105" fmla="*/ 44 h 20000"/>
                <a:gd name="T106" fmla="*/ 6 w 20000"/>
                <a:gd name="T107" fmla="*/ 38 h 20000"/>
                <a:gd name="T108" fmla="*/ 0 w 20000"/>
                <a:gd name="T109" fmla="*/ 34 h 20000"/>
                <a:gd name="T110" fmla="*/ 6 w 20000"/>
                <a:gd name="T111" fmla="*/ 23 h 20000"/>
                <a:gd name="T112" fmla="*/ 20 w 20000"/>
                <a:gd name="T113" fmla="*/ 16 h 20000"/>
                <a:gd name="T114" fmla="*/ 25 w 20000"/>
                <a:gd name="T115" fmla="*/ 10 h 20000"/>
                <a:gd name="T116" fmla="*/ 20 w 20000"/>
                <a:gd name="T117" fmla="*/ 6 h 20000"/>
                <a:gd name="T118" fmla="*/ 25 w 20000"/>
                <a:gd name="T119" fmla="*/ 4 h 20000"/>
                <a:gd name="T120" fmla="*/ 25 w 20000"/>
                <a:gd name="T121" fmla="*/ 0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3780" y="0"/>
                  </a:moveTo>
                  <a:lnTo>
                    <a:pt x="5671" y="0"/>
                  </a:lnTo>
                  <a:lnTo>
                    <a:pt x="5671" y="902"/>
                  </a:lnTo>
                  <a:lnTo>
                    <a:pt x="7256" y="1311"/>
                  </a:lnTo>
                  <a:lnTo>
                    <a:pt x="8232" y="902"/>
                  </a:lnTo>
                  <a:lnTo>
                    <a:pt x="8841" y="902"/>
                  </a:lnTo>
                  <a:lnTo>
                    <a:pt x="10427" y="902"/>
                  </a:lnTo>
                  <a:lnTo>
                    <a:pt x="10427" y="1311"/>
                  </a:lnTo>
                  <a:lnTo>
                    <a:pt x="10732" y="2131"/>
                  </a:lnTo>
                  <a:lnTo>
                    <a:pt x="11341" y="2131"/>
                  </a:lnTo>
                  <a:lnTo>
                    <a:pt x="12317" y="3361"/>
                  </a:lnTo>
                  <a:lnTo>
                    <a:pt x="13902" y="2131"/>
                  </a:lnTo>
                  <a:lnTo>
                    <a:pt x="14817" y="2131"/>
                  </a:lnTo>
                  <a:lnTo>
                    <a:pt x="15488" y="1311"/>
                  </a:lnTo>
                  <a:lnTo>
                    <a:pt x="15793" y="902"/>
                  </a:lnTo>
                  <a:lnTo>
                    <a:pt x="17073" y="3361"/>
                  </a:lnTo>
                  <a:lnTo>
                    <a:pt x="17317" y="4262"/>
                  </a:lnTo>
                  <a:lnTo>
                    <a:pt x="18049" y="4672"/>
                  </a:lnTo>
                  <a:lnTo>
                    <a:pt x="18049" y="6393"/>
                  </a:lnTo>
                  <a:lnTo>
                    <a:pt x="18293" y="6885"/>
                  </a:lnTo>
                  <a:lnTo>
                    <a:pt x="18293" y="8033"/>
                  </a:lnTo>
                  <a:lnTo>
                    <a:pt x="19573" y="9754"/>
                  </a:lnTo>
                  <a:lnTo>
                    <a:pt x="18963" y="10246"/>
                  </a:lnTo>
                  <a:lnTo>
                    <a:pt x="18963" y="11885"/>
                  </a:lnTo>
                  <a:lnTo>
                    <a:pt x="19573" y="12295"/>
                  </a:lnTo>
                  <a:lnTo>
                    <a:pt x="19573" y="13607"/>
                  </a:lnTo>
                  <a:lnTo>
                    <a:pt x="19573" y="14426"/>
                  </a:lnTo>
                  <a:lnTo>
                    <a:pt x="19939" y="15738"/>
                  </a:lnTo>
                  <a:lnTo>
                    <a:pt x="18963" y="15738"/>
                  </a:lnTo>
                  <a:lnTo>
                    <a:pt x="18293" y="16557"/>
                  </a:lnTo>
                  <a:lnTo>
                    <a:pt x="18963" y="16967"/>
                  </a:lnTo>
                  <a:lnTo>
                    <a:pt x="18293" y="19098"/>
                  </a:lnTo>
                  <a:lnTo>
                    <a:pt x="18049" y="19098"/>
                  </a:lnTo>
                  <a:lnTo>
                    <a:pt x="17073" y="18607"/>
                  </a:lnTo>
                  <a:lnTo>
                    <a:pt x="17073" y="19918"/>
                  </a:lnTo>
                  <a:lnTo>
                    <a:pt x="15793" y="19918"/>
                  </a:lnTo>
                  <a:lnTo>
                    <a:pt x="14817" y="19918"/>
                  </a:lnTo>
                  <a:lnTo>
                    <a:pt x="14817" y="17787"/>
                  </a:lnTo>
                  <a:lnTo>
                    <a:pt x="14207" y="15738"/>
                  </a:lnTo>
                  <a:lnTo>
                    <a:pt x="12927" y="15738"/>
                  </a:lnTo>
                  <a:lnTo>
                    <a:pt x="11707" y="15738"/>
                  </a:lnTo>
                  <a:lnTo>
                    <a:pt x="11707" y="13607"/>
                  </a:lnTo>
                  <a:lnTo>
                    <a:pt x="11341" y="13115"/>
                  </a:lnTo>
                  <a:lnTo>
                    <a:pt x="11341" y="11885"/>
                  </a:lnTo>
                  <a:lnTo>
                    <a:pt x="10427" y="9754"/>
                  </a:lnTo>
                  <a:lnTo>
                    <a:pt x="7561" y="10246"/>
                  </a:lnTo>
                  <a:lnTo>
                    <a:pt x="7256" y="10246"/>
                  </a:lnTo>
                  <a:lnTo>
                    <a:pt x="6341" y="12295"/>
                  </a:lnTo>
                  <a:lnTo>
                    <a:pt x="5671" y="12295"/>
                  </a:lnTo>
                  <a:lnTo>
                    <a:pt x="4756" y="13607"/>
                  </a:lnTo>
                  <a:lnTo>
                    <a:pt x="4085" y="12295"/>
                  </a:lnTo>
                  <a:lnTo>
                    <a:pt x="3780" y="11066"/>
                  </a:lnTo>
                  <a:lnTo>
                    <a:pt x="1585" y="8934"/>
                  </a:lnTo>
                  <a:lnTo>
                    <a:pt x="976" y="7705"/>
                  </a:lnTo>
                  <a:lnTo>
                    <a:pt x="0" y="6885"/>
                  </a:lnTo>
                  <a:lnTo>
                    <a:pt x="976" y="4672"/>
                  </a:lnTo>
                  <a:lnTo>
                    <a:pt x="3110" y="3361"/>
                  </a:lnTo>
                  <a:lnTo>
                    <a:pt x="3780" y="2131"/>
                  </a:lnTo>
                  <a:lnTo>
                    <a:pt x="3110" y="1311"/>
                  </a:lnTo>
                  <a:lnTo>
                    <a:pt x="3780" y="902"/>
                  </a:lnTo>
                  <a:lnTo>
                    <a:pt x="378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0" name="Freeform 174">
              <a:extLst>
                <a:ext uri="{FF2B5EF4-FFF2-40B4-BE49-F238E27FC236}">
                  <a16:creationId xmlns:a16="http://schemas.microsoft.com/office/drawing/2014/main" id="{87803377-E9B4-448F-BD9A-7970AA7FA447}"/>
                </a:ext>
              </a:extLst>
            </p:cNvPr>
            <p:cNvSpPr>
              <a:spLocks/>
            </p:cNvSpPr>
            <p:nvPr/>
          </p:nvSpPr>
          <p:spPr bwMode="auto">
            <a:xfrm>
              <a:off x="2727" y="2658"/>
              <a:ext cx="54" cy="34"/>
            </a:xfrm>
            <a:custGeom>
              <a:avLst/>
              <a:gdLst>
                <a:gd name="T0" fmla="*/ 0 w 20000"/>
                <a:gd name="T1" fmla="*/ 6 h 20000"/>
                <a:gd name="T2" fmla="*/ 12 w 20000"/>
                <a:gd name="T3" fmla="*/ 4 h 20000"/>
                <a:gd name="T4" fmla="*/ 19 w 20000"/>
                <a:gd name="T5" fmla="*/ 4 h 20000"/>
                <a:gd name="T6" fmla="*/ 27 w 20000"/>
                <a:gd name="T7" fmla="*/ 0 h 20000"/>
                <a:gd name="T8" fmla="*/ 54 w 20000"/>
                <a:gd name="T9" fmla="*/ 0 h 20000"/>
                <a:gd name="T10" fmla="*/ 54 w 20000"/>
                <a:gd name="T11" fmla="*/ 4 h 20000"/>
                <a:gd name="T12" fmla="*/ 49 w 20000"/>
                <a:gd name="T13" fmla="*/ 6 h 20000"/>
                <a:gd name="T14" fmla="*/ 54 w 20000"/>
                <a:gd name="T15" fmla="*/ 10 h 20000"/>
                <a:gd name="T16" fmla="*/ 49 w 20000"/>
                <a:gd name="T17" fmla="*/ 16 h 20000"/>
                <a:gd name="T18" fmla="*/ 35 w 20000"/>
                <a:gd name="T19" fmla="*/ 23 h 20000"/>
                <a:gd name="T20" fmla="*/ 29 w 20000"/>
                <a:gd name="T21" fmla="*/ 34 h 20000"/>
                <a:gd name="T22" fmla="*/ 27 w 20000"/>
                <a:gd name="T23" fmla="*/ 27 h 20000"/>
                <a:gd name="T24" fmla="*/ 23 w 20000"/>
                <a:gd name="T25" fmla="*/ 31 h 20000"/>
                <a:gd name="T26" fmla="*/ 23 w 20000"/>
                <a:gd name="T27" fmla="*/ 16 h 20000"/>
                <a:gd name="T28" fmla="*/ 12 w 20000"/>
                <a:gd name="T29" fmla="*/ 16 h 20000"/>
                <a:gd name="T30" fmla="*/ 12 w 20000"/>
                <a:gd name="T31" fmla="*/ 15 h 20000"/>
                <a:gd name="T32" fmla="*/ 6 w 20000"/>
                <a:gd name="T33" fmla="*/ 10 h 20000"/>
                <a:gd name="T34" fmla="*/ 0 w 20000"/>
                <a:gd name="T35" fmla="*/ 6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0" y="3765"/>
                  </a:moveTo>
                  <a:lnTo>
                    <a:pt x="4559" y="2588"/>
                  </a:lnTo>
                  <a:lnTo>
                    <a:pt x="6912" y="2588"/>
                  </a:lnTo>
                  <a:lnTo>
                    <a:pt x="9853" y="0"/>
                  </a:lnTo>
                  <a:lnTo>
                    <a:pt x="19853" y="0"/>
                  </a:lnTo>
                  <a:lnTo>
                    <a:pt x="19853" y="2588"/>
                  </a:lnTo>
                  <a:lnTo>
                    <a:pt x="18235" y="3765"/>
                  </a:lnTo>
                  <a:lnTo>
                    <a:pt x="19853" y="6118"/>
                  </a:lnTo>
                  <a:lnTo>
                    <a:pt x="18235" y="9647"/>
                  </a:lnTo>
                  <a:lnTo>
                    <a:pt x="12941" y="13412"/>
                  </a:lnTo>
                  <a:lnTo>
                    <a:pt x="10588" y="19765"/>
                  </a:lnTo>
                  <a:lnTo>
                    <a:pt x="9853" y="16000"/>
                  </a:lnTo>
                  <a:lnTo>
                    <a:pt x="8382" y="18353"/>
                  </a:lnTo>
                  <a:lnTo>
                    <a:pt x="8382" y="9647"/>
                  </a:lnTo>
                  <a:lnTo>
                    <a:pt x="4559" y="9647"/>
                  </a:lnTo>
                  <a:lnTo>
                    <a:pt x="4559" y="8706"/>
                  </a:lnTo>
                  <a:lnTo>
                    <a:pt x="2353" y="6118"/>
                  </a:lnTo>
                  <a:lnTo>
                    <a:pt x="0" y="376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1" name="Freeform 175">
              <a:extLst>
                <a:ext uri="{FF2B5EF4-FFF2-40B4-BE49-F238E27FC236}">
                  <a16:creationId xmlns:a16="http://schemas.microsoft.com/office/drawing/2014/main" id="{CAC7E611-9DFA-4A3B-989F-D556170759D8}"/>
                </a:ext>
              </a:extLst>
            </p:cNvPr>
            <p:cNvSpPr>
              <a:spLocks/>
            </p:cNvSpPr>
            <p:nvPr/>
          </p:nvSpPr>
          <p:spPr bwMode="auto">
            <a:xfrm>
              <a:off x="3174" y="2652"/>
              <a:ext cx="137" cy="197"/>
            </a:xfrm>
            <a:custGeom>
              <a:avLst/>
              <a:gdLst>
                <a:gd name="T0" fmla="*/ 108 w 20000"/>
                <a:gd name="T1" fmla="*/ 0 h 20000"/>
                <a:gd name="T2" fmla="*/ 114 w 20000"/>
                <a:gd name="T3" fmla="*/ 11 h 20000"/>
                <a:gd name="T4" fmla="*/ 118 w 20000"/>
                <a:gd name="T5" fmla="*/ 29 h 20000"/>
                <a:gd name="T6" fmla="*/ 120 w 20000"/>
                <a:gd name="T7" fmla="*/ 50 h 20000"/>
                <a:gd name="T8" fmla="*/ 112 w 20000"/>
                <a:gd name="T9" fmla="*/ 56 h 20000"/>
                <a:gd name="T10" fmla="*/ 101 w 20000"/>
                <a:gd name="T11" fmla="*/ 64 h 20000"/>
                <a:gd name="T12" fmla="*/ 120 w 20000"/>
                <a:gd name="T13" fmla="*/ 81 h 20000"/>
                <a:gd name="T14" fmla="*/ 128 w 20000"/>
                <a:gd name="T15" fmla="*/ 97 h 20000"/>
                <a:gd name="T16" fmla="*/ 120 w 20000"/>
                <a:gd name="T17" fmla="*/ 108 h 20000"/>
                <a:gd name="T18" fmla="*/ 112 w 20000"/>
                <a:gd name="T19" fmla="*/ 126 h 20000"/>
                <a:gd name="T20" fmla="*/ 114 w 20000"/>
                <a:gd name="T21" fmla="*/ 143 h 20000"/>
                <a:gd name="T22" fmla="*/ 120 w 20000"/>
                <a:gd name="T23" fmla="*/ 157 h 20000"/>
                <a:gd name="T24" fmla="*/ 134 w 20000"/>
                <a:gd name="T25" fmla="*/ 180 h 20000"/>
                <a:gd name="T26" fmla="*/ 134 w 20000"/>
                <a:gd name="T27" fmla="*/ 190 h 20000"/>
                <a:gd name="T28" fmla="*/ 114 w 20000"/>
                <a:gd name="T29" fmla="*/ 190 h 20000"/>
                <a:gd name="T30" fmla="*/ 81 w 20000"/>
                <a:gd name="T31" fmla="*/ 195 h 20000"/>
                <a:gd name="T32" fmla="*/ 54 w 20000"/>
                <a:gd name="T33" fmla="*/ 195 h 20000"/>
                <a:gd name="T34" fmla="*/ 31 w 20000"/>
                <a:gd name="T35" fmla="*/ 195 h 20000"/>
                <a:gd name="T36" fmla="*/ 25 w 20000"/>
                <a:gd name="T37" fmla="*/ 176 h 20000"/>
                <a:gd name="T38" fmla="*/ 16 w 20000"/>
                <a:gd name="T39" fmla="*/ 163 h 20000"/>
                <a:gd name="T40" fmla="*/ 11 w 20000"/>
                <a:gd name="T41" fmla="*/ 157 h 20000"/>
                <a:gd name="T42" fmla="*/ 0 w 20000"/>
                <a:gd name="T43" fmla="*/ 153 h 20000"/>
                <a:gd name="T44" fmla="*/ 11 w 20000"/>
                <a:gd name="T45" fmla="*/ 126 h 20000"/>
                <a:gd name="T46" fmla="*/ 31 w 20000"/>
                <a:gd name="T47" fmla="*/ 109 h 20000"/>
                <a:gd name="T48" fmla="*/ 42 w 20000"/>
                <a:gd name="T49" fmla="*/ 108 h 20000"/>
                <a:gd name="T50" fmla="*/ 48 w 20000"/>
                <a:gd name="T51" fmla="*/ 116 h 20000"/>
                <a:gd name="T52" fmla="*/ 60 w 20000"/>
                <a:gd name="T53" fmla="*/ 109 h 20000"/>
                <a:gd name="T54" fmla="*/ 60 w 20000"/>
                <a:gd name="T55" fmla="*/ 103 h 20000"/>
                <a:gd name="T56" fmla="*/ 77 w 20000"/>
                <a:gd name="T57" fmla="*/ 77 h 20000"/>
                <a:gd name="T58" fmla="*/ 87 w 20000"/>
                <a:gd name="T59" fmla="*/ 64 h 20000"/>
                <a:gd name="T60" fmla="*/ 91 w 20000"/>
                <a:gd name="T61" fmla="*/ 50 h 20000"/>
                <a:gd name="T62" fmla="*/ 97 w 20000"/>
                <a:gd name="T63" fmla="*/ 34 h 20000"/>
                <a:gd name="T64" fmla="*/ 112 w 20000"/>
                <a:gd name="T65" fmla="*/ 27 h 20000"/>
                <a:gd name="T66" fmla="*/ 101 w 20000"/>
                <a:gd name="T67" fmla="*/ 12 h 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00"/>
                <a:gd name="T103" fmla="*/ 0 h 20000"/>
                <a:gd name="T104" fmla="*/ 20000 w 20000"/>
                <a:gd name="T105" fmla="*/ 20000 h 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00" h="20000">
                  <a:moveTo>
                    <a:pt x="14810" y="0"/>
                  </a:moveTo>
                  <a:lnTo>
                    <a:pt x="15743" y="0"/>
                  </a:lnTo>
                  <a:lnTo>
                    <a:pt x="15743" y="649"/>
                  </a:lnTo>
                  <a:lnTo>
                    <a:pt x="16618" y="1095"/>
                  </a:lnTo>
                  <a:lnTo>
                    <a:pt x="17201" y="2110"/>
                  </a:lnTo>
                  <a:lnTo>
                    <a:pt x="17201" y="2961"/>
                  </a:lnTo>
                  <a:lnTo>
                    <a:pt x="17201" y="4016"/>
                  </a:lnTo>
                  <a:lnTo>
                    <a:pt x="17551" y="5071"/>
                  </a:lnTo>
                  <a:lnTo>
                    <a:pt x="18717" y="5720"/>
                  </a:lnTo>
                  <a:lnTo>
                    <a:pt x="16327" y="5720"/>
                  </a:lnTo>
                  <a:lnTo>
                    <a:pt x="15102" y="5720"/>
                  </a:lnTo>
                  <a:lnTo>
                    <a:pt x="14810" y="6531"/>
                  </a:lnTo>
                  <a:lnTo>
                    <a:pt x="16618" y="7789"/>
                  </a:lnTo>
                  <a:lnTo>
                    <a:pt x="17551" y="8195"/>
                  </a:lnTo>
                  <a:lnTo>
                    <a:pt x="18134" y="9452"/>
                  </a:lnTo>
                  <a:lnTo>
                    <a:pt x="18717" y="9858"/>
                  </a:lnTo>
                  <a:lnTo>
                    <a:pt x="18717" y="10507"/>
                  </a:lnTo>
                  <a:lnTo>
                    <a:pt x="17551" y="10953"/>
                  </a:lnTo>
                  <a:lnTo>
                    <a:pt x="16618" y="12617"/>
                  </a:lnTo>
                  <a:lnTo>
                    <a:pt x="16327" y="12819"/>
                  </a:lnTo>
                  <a:lnTo>
                    <a:pt x="16327" y="14280"/>
                  </a:lnTo>
                  <a:lnTo>
                    <a:pt x="16618" y="14523"/>
                  </a:lnTo>
                  <a:lnTo>
                    <a:pt x="16618" y="15578"/>
                  </a:lnTo>
                  <a:lnTo>
                    <a:pt x="17551" y="15984"/>
                  </a:lnTo>
                  <a:lnTo>
                    <a:pt x="17551" y="16998"/>
                  </a:lnTo>
                  <a:lnTo>
                    <a:pt x="19592" y="18296"/>
                  </a:lnTo>
                  <a:lnTo>
                    <a:pt x="19942" y="18296"/>
                  </a:lnTo>
                  <a:lnTo>
                    <a:pt x="19592" y="19310"/>
                  </a:lnTo>
                  <a:lnTo>
                    <a:pt x="19942" y="19757"/>
                  </a:lnTo>
                  <a:lnTo>
                    <a:pt x="16618" y="19310"/>
                  </a:lnTo>
                  <a:lnTo>
                    <a:pt x="12653" y="19757"/>
                  </a:lnTo>
                  <a:lnTo>
                    <a:pt x="11837" y="19757"/>
                  </a:lnTo>
                  <a:lnTo>
                    <a:pt x="10029" y="19757"/>
                  </a:lnTo>
                  <a:lnTo>
                    <a:pt x="7872" y="19757"/>
                  </a:lnTo>
                  <a:lnTo>
                    <a:pt x="7872" y="19959"/>
                  </a:lnTo>
                  <a:lnTo>
                    <a:pt x="4548" y="19757"/>
                  </a:lnTo>
                  <a:lnTo>
                    <a:pt x="3615" y="19310"/>
                  </a:lnTo>
                  <a:lnTo>
                    <a:pt x="3615" y="17890"/>
                  </a:lnTo>
                  <a:lnTo>
                    <a:pt x="3615" y="16998"/>
                  </a:lnTo>
                  <a:lnTo>
                    <a:pt x="2391" y="16592"/>
                  </a:lnTo>
                  <a:lnTo>
                    <a:pt x="2157" y="16592"/>
                  </a:lnTo>
                  <a:lnTo>
                    <a:pt x="1574" y="15984"/>
                  </a:lnTo>
                  <a:lnTo>
                    <a:pt x="641" y="15578"/>
                  </a:lnTo>
                  <a:lnTo>
                    <a:pt x="0" y="15578"/>
                  </a:lnTo>
                  <a:lnTo>
                    <a:pt x="933" y="14280"/>
                  </a:lnTo>
                  <a:lnTo>
                    <a:pt x="1574" y="12819"/>
                  </a:lnTo>
                  <a:lnTo>
                    <a:pt x="3032" y="11765"/>
                  </a:lnTo>
                  <a:lnTo>
                    <a:pt x="4548" y="11116"/>
                  </a:lnTo>
                  <a:lnTo>
                    <a:pt x="5481" y="11116"/>
                  </a:lnTo>
                  <a:lnTo>
                    <a:pt x="6064" y="10953"/>
                  </a:lnTo>
                  <a:lnTo>
                    <a:pt x="6939" y="11602"/>
                  </a:lnTo>
                  <a:lnTo>
                    <a:pt x="6939" y="11765"/>
                  </a:lnTo>
                  <a:lnTo>
                    <a:pt x="7872" y="11765"/>
                  </a:lnTo>
                  <a:lnTo>
                    <a:pt x="8746" y="11116"/>
                  </a:lnTo>
                  <a:lnTo>
                    <a:pt x="9329" y="11116"/>
                  </a:lnTo>
                  <a:lnTo>
                    <a:pt x="8746" y="10507"/>
                  </a:lnTo>
                  <a:lnTo>
                    <a:pt x="10262" y="8398"/>
                  </a:lnTo>
                  <a:lnTo>
                    <a:pt x="11195" y="7789"/>
                  </a:lnTo>
                  <a:lnTo>
                    <a:pt x="11195" y="6734"/>
                  </a:lnTo>
                  <a:lnTo>
                    <a:pt x="12653" y="6531"/>
                  </a:lnTo>
                  <a:lnTo>
                    <a:pt x="12420" y="5720"/>
                  </a:lnTo>
                  <a:lnTo>
                    <a:pt x="13294" y="5071"/>
                  </a:lnTo>
                  <a:lnTo>
                    <a:pt x="13294" y="4422"/>
                  </a:lnTo>
                  <a:lnTo>
                    <a:pt x="14227" y="3408"/>
                  </a:lnTo>
                  <a:lnTo>
                    <a:pt x="15102" y="3813"/>
                  </a:lnTo>
                  <a:lnTo>
                    <a:pt x="16327" y="2759"/>
                  </a:lnTo>
                  <a:lnTo>
                    <a:pt x="15743" y="1663"/>
                  </a:lnTo>
                  <a:lnTo>
                    <a:pt x="14810" y="1258"/>
                  </a:lnTo>
                  <a:lnTo>
                    <a:pt x="1481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2" name="Freeform 176">
              <a:extLst>
                <a:ext uri="{FF2B5EF4-FFF2-40B4-BE49-F238E27FC236}">
                  <a16:creationId xmlns:a16="http://schemas.microsoft.com/office/drawing/2014/main" id="{6A353B37-AD47-4F89-8363-8DFA9705E036}"/>
                </a:ext>
              </a:extLst>
            </p:cNvPr>
            <p:cNvSpPr>
              <a:spLocks/>
            </p:cNvSpPr>
            <p:nvPr/>
          </p:nvSpPr>
          <p:spPr bwMode="auto">
            <a:xfrm>
              <a:off x="3630" y="2799"/>
              <a:ext cx="143" cy="178"/>
            </a:xfrm>
            <a:custGeom>
              <a:avLst/>
              <a:gdLst>
                <a:gd name="T0" fmla="*/ 4 w 20000"/>
                <a:gd name="T1" fmla="*/ 16 h 20000"/>
                <a:gd name="T2" fmla="*/ 6 w 20000"/>
                <a:gd name="T3" fmla="*/ 10 h 20000"/>
                <a:gd name="T4" fmla="*/ 17 w 20000"/>
                <a:gd name="T5" fmla="*/ 6 h 20000"/>
                <a:gd name="T6" fmla="*/ 27 w 20000"/>
                <a:gd name="T7" fmla="*/ 0 h 20000"/>
                <a:gd name="T8" fmla="*/ 31 w 20000"/>
                <a:gd name="T9" fmla="*/ 6 h 20000"/>
                <a:gd name="T10" fmla="*/ 33 w 20000"/>
                <a:gd name="T11" fmla="*/ 6 h 20000"/>
                <a:gd name="T12" fmla="*/ 43 w 20000"/>
                <a:gd name="T13" fmla="*/ 10 h 20000"/>
                <a:gd name="T14" fmla="*/ 64 w 20000"/>
                <a:gd name="T15" fmla="*/ 16 h 20000"/>
                <a:gd name="T16" fmla="*/ 81 w 20000"/>
                <a:gd name="T17" fmla="*/ 27 h 20000"/>
                <a:gd name="T18" fmla="*/ 99 w 20000"/>
                <a:gd name="T19" fmla="*/ 29 h 20000"/>
                <a:gd name="T20" fmla="*/ 108 w 20000"/>
                <a:gd name="T21" fmla="*/ 16 h 20000"/>
                <a:gd name="T22" fmla="*/ 114 w 20000"/>
                <a:gd name="T23" fmla="*/ 16 h 20000"/>
                <a:gd name="T24" fmla="*/ 124 w 20000"/>
                <a:gd name="T25" fmla="*/ 16 h 20000"/>
                <a:gd name="T26" fmla="*/ 130 w 20000"/>
                <a:gd name="T27" fmla="*/ 20 h 20000"/>
                <a:gd name="T28" fmla="*/ 143 w 20000"/>
                <a:gd name="T29" fmla="*/ 20 h 20000"/>
                <a:gd name="T30" fmla="*/ 126 w 20000"/>
                <a:gd name="T31" fmla="*/ 39 h 20000"/>
                <a:gd name="T32" fmla="*/ 126 w 20000"/>
                <a:gd name="T33" fmla="*/ 103 h 20000"/>
                <a:gd name="T34" fmla="*/ 136 w 20000"/>
                <a:gd name="T35" fmla="*/ 116 h 20000"/>
                <a:gd name="T36" fmla="*/ 134 w 20000"/>
                <a:gd name="T37" fmla="*/ 124 h 20000"/>
                <a:gd name="T38" fmla="*/ 124 w 20000"/>
                <a:gd name="T39" fmla="*/ 130 h 20000"/>
                <a:gd name="T40" fmla="*/ 124 w 20000"/>
                <a:gd name="T41" fmla="*/ 134 h 20000"/>
                <a:gd name="T42" fmla="*/ 118 w 20000"/>
                <a:gd name="T43" fmla="*/ 136 h 20000"/>
                <a:gd name="T44" fmla="*/ 110 w 20000"/>
                <a:gd name="T45" fmla="*/ 140 h 20000"/>
                <a:gd name="T46" fmla="*/ 108 w 20000"/>
                <a:gd name="T47" fmla="*/ 151 h 20000"/>
                <a:gd name="T48" fmla="*/ 99 w 20000"/>
                <a:gd name="T49" fmla="*/ 167 h 20000"/>
                <a:gd name="T50" fmla="*/ 93 w 20000"/>
                <a:gd name="T51" fmla="*/ 178 h 20000"/>
                <a:gd name="T52" fmla="*/ 70 w 20000"/>
                <a:gd name="T53" fmla="*/ 157 h 20000"/>
                <a:gd name="T54" fmla="*/ 70 w 20000"/>
                <a:gd name="T55" fmla="*/ 146 h 20000"/>
                <a:gd name="T56" fmla="*/ 6 w 20000"/>
                <a:gd name="T57" fmla="*/ 107 h 20000"/>
                <a:gd name="T58" fmla="*/ 0 w 20000"/>
                <a:gd name="T59" fmla="*/ 107 h 20000"/>
                <a:gd name="T60" fmla="*/ 0 w 20000"/>
                <a:gd name="T61" fmla="*/ 87 h 20000"/>
                <a:gd name="T62" fmla="*/ 12 w 20000"/>
                <a:gd name="T63" fmla="*/ 66 h 20000"/>
                <a:gd name="T64" fmla="*/ 21 w 20000"/>
                <a:gd name="T65" fmla="*/ 55 h 20000"/>
                <a:gd name="T66" fmla="*/ 12 w 20000"/>
                <a:gd name="T67" fmla="*/ 39 h 20000"/>
                <a:gd name="T68" fmla="*/ 11 w 20000"/>
                <a:gd name="T69" fmla="*/ 29 h 20000"/>
                <a:gd name="T70" fmla="*/ 11 w 20000"/>
                <a:gd name="T71" fmla="*/ 23 h 20000"/>
                <a:gd name="T72" fmla="*/ 4 w 20000"/>
                <a:gd name="T73" fmla="*/ 20 h 20000"/>
                <a:gd name="T74" fmla="*/ 4 w 20000"/>
                <a:gd name="T75" fmla="*/ 16 h 20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00"/>
                <a:gd name="T115" fmla="*/ 0 h 20000"/>
                <a:gd name="T116" fmla="*/ 20000 w 20000"/>
                <a:gd name="T117" fmla="*/ 20000 h 200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00" h="20000">
                  <a:moveTo>
                    <a:pt x="613" y="1839"/>
                  </a:moveTo>
                  <a:lnTo>
                    <a:pt x="891" y="1166"/>
                  </a:lnTo>
                  <a:lnTo>
                    <a:pt x="2340" y="717"/>
                  </a:lnTo>
                  <a:lnTo>
                    <a:pt x="3788" y="0"/>
                  </a:lnTo>
                  <a:lnTo>
                    <a:pt x="4345" y="717"/>
                  </a:lnTo>
                  <a:lnTo>
                    <a:pt x="4680" y="717"/>
                  </a:lnTo>
                  <a:lnTo>
                    <a:pt x="6072" y="1166"/>
                  </a:lnTo>
                  <a:lnTo>
                    <a:pt x="8969" y="1839"/>
                  </a:lnTo>
                  <a:lnTo>
                    <a:pt x="11309" y="3004"/>
                  </a:lnTo>
                  <a:lnTo>
                    <a:pt x="13872" y="3229"/>
                  </a:lnTo>
                  <a:lnTo>
                    <a:pt x="15042" y="1839"/>
                  </a:lnTo>
                  <a:lnTo>
                    <a:pt x="15877" y="1839"/>
                  </a:lnTo>
                  <a:lnTo>
                    <a:pt x="17326" y="1839"/>
                  </a:lnTo>
                  <a:lnTo>
                    <a:pt x="18217" y="2287"/>
                  </a:lnTo>
                  <a:lnTo>
                    <a:pt x="19944" y="2287"/>
                  </a:lnTo>
                  <a:lnTo>
                    <a:pt x="17660" y="4395"/>
                  </a:lnTo>
                  <a:lnTo>
                    <a:pt x="17660" y="11614"/>
                  </a:lnTo>
                  <a:lnTo>
                    <a:pt x="19053" y="13004"/>
                  </a:lnTo>
                  <a:lnTo>
                    <a:pt x="18774" y="13901"/>
                  </a:lnTo>
                  <a:lnTo>
                    <a:pt x="17326" y="14619"/>
                  </a:lnTo>
                  <a:lnTo>
                    <a:pt x="17326" y="15112"/>
                  </a:lnTo>
                  <a:lnTo>
                    <a:pt x="16435" y="15291"/>
                  </a:lnTo>
                  <a:lnTo>
                    <a:pt x="15320" y="15785"/>
                  </a:lnTo>
                  <a:lnTo>
                    <a:pt x="15042" y="16951"/>
                  </a:lnTo>
                  <a:lnTo>
                    <a:pt x="13872" y="18789"/>
                  </a:lnTo>
                  <a:lnTo>
                    <a:pt x="12981" y="19955"/>
                  </a:lnTo>
                  <a:lnTo>
                    <a:pt x="9805" y="17668"/>
                  </a:lnTo>
                  <a:lnTo>
                    <a:pt x="9805" y="16457"/>
                  </a:lnTo>
                  <a:lnTo>
                    <a:pt x="891" y="12063"/>
                  </a:lnTo>
                  <a:lnTo>
                    <a:pt x="0" y="12063"/>
                  </a:lnTo>
                  <a:lnTo>
                    <a:pt x="0" y="9731"/>
                  </a:lnTo>
                  <a:lnTo>
                    <a:pt x="1727" y="7399"/>
                  </a:lnTo>
                  <a:lnTo>
                    <a:pt x="2897" y="6233"/>
                  </a:lnTo>
                  <a:lnTo>
                    <a:pt x="1727" y="4395"/>
                  </a:lnTo>
                  <a:lnTo>
                    <a:pt x="1504" y="3229"/>
                  </a:lnTo>
                  <a:lnTo>
                    <a:pt x="1504" y="2556"/>
                  </a:lnTo>
                  <a:lnTo>
                    <a:pt x="613" y="2287"/>
                  </a:lnTo>
                  <a:lnTo>
                    <a:pt x="613" y="183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3" name="Freeform 177">
              <a:extLst>
                <a:ext uri="{FF2B5EF4-FFF2-40B4-BE49-F238E27FC236}">
                  <a16:creationId xmlns:a16="http://schemas.microsoft.com/office/drawing/2014/main" id="{85F79A65-366F-4BD0-9BB6-065FB3D533A8}"/>
                </a:ext>
              </a:extLst>
            </p:cNvPr>
            <p:cNvSpPr>
              <a:spLocks/>
            </p:cNvSpPr>
            <p:nvPr/>
          </p:nvSpPr>
          <p:spPr bwMode="auto">
            <a:xfrm>
              <a:off x="3792" y="3096"/>
              <a:ext cx="2" cy="12"/>
            </a:xfrm>
            <a:custGeom>
              <a:avLst/>
              <a:gdLst>
                <a:gd name="T0" fmla="*/ 2 w 20000"/>
                <a:gd name="T1" fmla="*/ 12 h 20000"/>
                <a:gd name="T2" fmla="*/ 0 w 20000"/>
                <a:gd name="T3" fmla="*/ 7 h 20000"/>
                <a:gd name="T4" fmla="*/ 0 w 20000"/>
                <a:gd name="T5" fmla="*/ 3 h 20000"/>
                <a:gd name="T6" fmla="*/ 0 w 20000"/>
                <a:gd name="T7" fmla="*/ 0 h 20000"/>
                <a:gd name="T8" fmla="*/ 2 w 20000"/>
                <a:gd name="T9" fmla="*/ 0 h 20000"/>
                <a:gd name="T10" fmla="*/ 2 w 20000"/>
                <a:gd name="T11" fmla="*/ 12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6667" y="19286"/>
                  </a:moveTo>
                  <a:lnTo>
                    <a:pt x="0" y="11429"/>
                  </a:lnTo>
                  <a:lnTo>
                    <a:pt x="0" y="4286"/>
                  </a:lnTo>
                  <a:lnTo>
                    <a:pt x="0" y="0"/>
                  </a:lnTo>
                  <a:lnTo>
                    <a:pt x="16667" y="0"/>
                  </a:lnTo>
                  <a:lnTo>
                    <a:pt x="16667" y="1928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4" name="Freeform 178">
              <a:extLst>
                <a:ext uri="{FF2B5EF4-FFF2-40B4-BE49-F238E27FC236}">
                  <a16:creationId xmlns:a16="http://schemas.microsoft.com/office/drawing/2014/main" id="{F1838FBD-2344-44F9-B12B-73C7E6DCA1AF}"/>
                </a:ext>
              </a:extLst>
            </p:cNvPr>
            <p:cNvSpPr>
              <a:spLocks/>
            </p:cNvSpPr>
            <p:nvPr/>
          </p:nvSpPr>
          <p:spPr bwMode="auto">
            <a:xfrm>
              <a:off x="3222" y="2822"/>
              <a:ext cx="132" cy="158"/>
            </a:xfrm>
            <a:custGeom>
              <a:avLst/>
              <a:gdLst>
                <a:gd name="T0" fmla="*/ 97 w 20000"/>
                <a:gd name="T1" fmla="*/ 14 h 20000"/>
                <a:gd name="T2" fmla="*/ 113 w 20000"/>
                <a:gd name="T3" fmla="*/ 0 h 20000"/>
                <a:gd name="T4" fmla="*/ 132 w 20000"/>
                <a:gd name="T5" fmla="*/ 0 h 20000"/>
                <a:gd name="T6" fmla="*/ 130 w 20000"/>
                <a:gd name="T7" fmla="*/ 16 h 20000"/>
                <a:gd name="T8" fmla="*/ 124 w 20000"/>
                <a:gd name="T9" fmla="*/ 42 h 20000"/>
                <a:gd name="T10" fmla="*/ 120 w 20000"/>
                <a:gd name="T11" fmla="*/ 60 h 20000"/>
                <a:gd name="T12" fmla="*/ 120 w 20000"/>
                <a:gd name="T13" fmla="*/ 74 h 20000"/>
                <a:gd name="T14" fmla="*/ 103 w 20000"/>
                <a:gd name="T15" fmla="*/ 85 h 20000"/>
                <a:gd name="T16" fmla="*/ 97 w 20000"/>
                <a:gd name="T17" fmla="*/ 97 h 20000"/>
                <a:gd name="T18" fmla="*/ 89 w 20000"/>
                <a:gd name="T19" fmla="*/ 114 h 20000"/>
                <a:gd name="T20" fmla="*/ 86 w 20000"/>
                <a:gd name="T21" fmla="*/ 135 h 20000"/>
                <a:gd name="T22" fmla="*/ 72 w 20000"/>
                <a:gd name="T23" fmla="*/ 145 h 20000"/>
                <a:gd name="T24" fmla="*/ 64 w 20000"/>
                <a:gd name="T25" fmla="*/ 155 h 20000"/>
                <a:gd name="T26" fmla="*/ 56 w 20000"/>
                <a:gd name="T27" fmla="*/ 145 h 20000"/>
                <a:gd name="T28" fmla="*/ 45 w 20000"/>
                <a:gd name="T29" fmla="*/ 151 h 20000"/>
                <a:gd name="T30" fmla="*/ 37 w 20000"/>
                <a:gd name="T31" fmla="*/ 147 h 20000"/>
                <a:gd name="T32" fmla="*/ 29 w 20000"/>
                <a:gd name="T33" fmla="*/ 145 h 20000"/>
                <a:gd name="T34" fmla="*/ 23 w 20000"/>
                <a:gd name="T35" fmla="*/ 151 h 20000"/>
                <a:gd name="T36" fmla="*/ 12 w 20000"/>
                <a:gd name="T37" fmla="*/ 151 h 20000"/>
                <a:gd name="T38" fmla="*/ 6 w 20000"/>
                <a:gd name="T39" fmla="*/ 130 h 20000"/>
                <a:gd name="T40" fmla="*/ 12 w 20000"/>
                <a:gd name="T41" fmla="*/ 130 h 20000"/>
                <a:gd name="T42" fmla="*/ 16 w 20000"/>
                <a:gd name="T43" fmla="*/ 118 h 20000"/>
                <a:gd name="T44" fmla="*/ 12 w 20000"/>
                <a:gd name="T45" fmla="*/ 104 h 20000"/>
                <a:gd name="T46" fmla="*/ 23 w 20000"/>
                <a:gd name="T47" fmla="*/ 108 h 20000"/>
                <a:gd name="T48" fmla="*/ 39 w 20000"/>
                <a:gd name="T49" fmla="*/ 108 h 20000"/>
                <a:gd name="T50" fmla="*/ 54 w 20000"/>
                <a:gd name="T51" fmla="*/ 112 h 20000"/>
                <a:gd name="T52" fmla="*/ 56 w 20000"/>
                <a:gd name="T53" fmla="*/ 104 h 20000"/>
                <a:gd name="T54" fmla="*/ 64 w 20000"/>
                <a:gd name="T55" fmla="*/ 91 h 20000"/>
                <a:gd name="T56" fmla="*/ 54 w 20000"/>
                <a:gd name="T57" fmla="*/ 68 h 20000"/>
                <a:gd name="T58" fmla="*/ 56 w 20000"/>
                <a:gd name="T59" fmla="*/ 54 h 20000"/>
                <a:gd name="T60" fmla="*/ 56 w 20000"/>
                <a:gd name="T61" fmla="*/ 43 h 20000"/>
                <a:gd name="T62" fmla="*/ 45 w 20000"/>
                <a:gd name="T63" fmla="*/ 42 h 20000"/>
                <a:gd name="T64" fmla="*/ 39 w 20000"/>
                <a:gd name="T65" fmla="*/ 31 h 20000"/>
                <a:gd name="T66" fmla="*/ 39 w 20000"/>
                <a:gd name="T67" fmla="*/ 25 h 20000"/>
                <a:gd name="T68" fmla="*/ 89 w 20000"/>
                <a:gd name="T69" fmla="*/ 25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13434" y="3139"/>
                  </a:moveTo>
                  <a:lnTo>
                    <a:pt x="14699" y="1823"/>
                  </a:lnTo>
                  <a:lnTo>
                    <a:pt x="14940" y="0"/>
                  </a:lnTo>
                  <a:lnTo>
                    <a:pt x="17169" y="0"/>
                  </a:lnTo>
                  <a:lnTo>
                    <a:pt x="18735" y="0"/>
                  </a:lnTo>
                  <a:lnTo>
                    <a:pt x="19940" y="0"/>
                  </a:lnTo>
                  <a:lnTo>
                    <a:pt x="19940" y="1316"/>
                  </a:lnTo>
                  <a:lnTo>
                    <a:pt x="19639" y="2076"/>
                  </a:lnTo>
                  <a:lnTo>
                    <a:pt x="18735" y="3949"/>
                  </a:lnTo>
                  <a:lnTo>
                    <a:pt x="18735" y="5266"/>
                  </a:lnTo>
                  <a:lnTo>
                    <a:pt x="18133" y="6278"/>
                  </a:lnTo>
                  <a:lnTo>
                    <a:pt x="18133" y="7646"/>
                  </a:lnTo>
                  <a:lnTo>
                    <a:pt x="18133" y="8658"/>
                  </a:lnTo>
                  <a:lnTo>
                    <a:pt x="18133" y="9418"/>
                  </a:lnTo>
                  <a:lnTo>
                    <a:pt x="16506" y="10734"/>
                  </a:lnTo>
                  <a:lnTo>
                    <a:pt x="15542" y="10734"/>
                  </a:lnTo>
                  <a:lnTo>
                    <a:pt x="14940" y="11797"/>
                  </a:lnTo>
                  <a:lnTo>
                    <a:pt x="14699" y="12304"/>
                  </a:lnTo>
                  <a:lnTo>
                    <a:pt x="13434" y="13114"/>
                  </a:lnTo>
                  <a:lnTo>
                    <a:pt x="13434" y="14430"/>
                  </a:lnTo>
                  <a:lnTo>
                    <a:pt x="13434" y="15696"/>
                  </a:lnTo>
                  <a:lnTo>
                    <a:pt x="13072" y="17063"/>
                  </a:lnTo>
                  <a:lnTo>
                    <a:pt x="12169" y="17873"/>
                  </a:lnTo>
                  <a:lnTo>
                    <a:pt x="10964" y="18380"/>
                  </a:lnTo>
                  <a:lnTo>
                    <a:pt x="10602" y="18633"/>
                  </a:lnTo>
                  <a:lnTo>
                    <a:pt x="9639" y="19646"/>
                  </a:lnTo>
                  <a:lnTo>
                    <a:pt x="9036" y="18633"/>
                  </a:lnTo>
                  <a:lnTo>
                    <a:pt x="8434" y="18380"/>
                  </a:lnTo>
                  <a:lnTo>
                    <a:pt x="7530" y="18380"/>
                  </a:lnTo>
                  <a:lnTo>
                    <a:pt x="6867" y="19139"/>
                  </a:lnTo>
                  <a:lnTo>
                    <a:pt x="5904" y="19139"/>
                  </a:lnTo>
                  <a:lnTo>
                    <a:pt x="5663" y="18633"/>
                  </a:lnTo>
                  <a:lnTo>
                    <a:pt x="5060" y="18633"/>
                  </a:lnTo>
                  <a:lnTo>
                    <a:pt x="4337" y="18380"/>
                  </a:lnTo>
                  <a:lnTo>
                    <a:pt x="3434" y="18633"/>
                  </a:lnTo>
                  <a:lnTo>
                    <a:pt x="3434" y="19139"/>
                  </a:lnTo>
                  <a:lnTo>
                    <a:pt x="2470" y="19949"/>
                  </a:lnTo>
                  <a:lnTo>
                    <a:pt x="1867" y="19139"/>
                  </a:lnTo>
                  <a:lnTo>
                    <a:pt x="0" y="17063"/>
                  </a:lnTo>
                  <a:lnTo>
                    <a:pt x="964" y="16506"/>
                  </a:lnTo>
                  <a:lnTo>
                    <a:pt x="1566" y="16253"/>
                  </a:lnTo>
                  <a:lnTo>
                    <a:pt x="1867" y="16506"/>
                  </a:lnTo>
                  <a:lnTo>
                    <a:pt x="2470" y="16506"/>
                  </a:lnTo>
                  <a:lnTo>
                    <a:pt x="2470" y="14987"/>
                  </a:lnTo>
                  <a:lnTo>
                    <a:pt x="1566" y="14430"/>
                  </a:lnTo>
                  <a:lnTo>
                    <a:pt x="1867" y="13114"/>
                  </a:lnTo>
                  <a:lnTo>
                    <a:pt x="2470" y="13620"/>
                  </a:lnTo>
                  <a:lnTo>
                    <a:pt x="3434" y="13620"/>
                  </a:lnTo>
                  <a:lnTo>
                    <a:pt x="4096" y="12304"/>
                  </a:lnTo>
                  <a:lnTo>
                    <a:pt x="5904" y="13620"/>
                  </a:lnTo>
                  <a:lnTo>
                    <a:pt x="7530" y="13114"/>
                  </a:lnTo>
                  <a:lnTo>
                    <a:pt x="8133" y="14177"/>
                  </a:lnTo>
                  <a:lnTo>
                    <a:pt x="8434" y="14177"/>
                  </a:lnTo>
                  <a:lnTo>
                    <a:pt x="8434" y="13114"/>
                  </a:lnTo>
                  <a:lnTo>
                    <a:pt x="9036" y="12304"/>
                  </a:lnTo>
                  <a:lnTo>
                    <a:pt x="9639" y="11544"/>
                  </a:lnTo>
                  <a:lnTo>
                    <a:pt x="9639" y="9418"/>
                  </a:lnTo>
                  <a:lnTo>
                    <a:pt x="8133" y="8658"/>
                  </a:lnTo>
                  <a:lnTo>
                    <a:pt x="8133" y="7342"/>
                  </a:lnTo>
                  <a:lnTo>
                    <a:pt x="8434" y="6835"/>
                  </a:lnTo>
                  <a:lnTo>
                    <a:pt x="9036" y="6278"/>
                  </a:lnTo>
                  <a:lnTo>
                    <a:pt x="8434" y="5468"/>
                  </a:lnTo>
                  <a:lnTo>
                    <a:pt x="8133" y="5266"/>
                  </a:lnTo>
                  <a:lnTo>
                    <a:pt x="6867" y="5266"/>
                  </a:lnTo>
                  <a:lnTo>
                    <a:pt x="5904" y="5468"/>
                  </a:lnTo>
                  <a:lnTo>
                    <a:pt x="5904" y="3949"/>
                  </a:lnTo>
                  <a:lnTo>
                    <a:pt x="6566" y="3139"/>
                  </a:lnTo>
                  <a:lnTo>
                    <a:pt x="5904" y="3139"/>
                  </a:lnTo>
                  <a:lnTo>
                    <a:pt x="10000" y="2582"/>
                  </a:lnTo>
                  <a:lnTo>
                    <a:pt x="13434" y="313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5" name="Freeform 179">
              <a:extLst>
                <a:ext uri="{FF2B5EF4-FFF2-40B4-BE49-F238E27FC236}">
                  <a16:creationId xmlns:a16="http://schemas.microsoft.com/office/drawing/2014/main" id="{1831B35C-F444-4F63-BC81-36CF3FA277CE}"/>
                </a:ext>
              </a:extLst>
            </p:cNvPr>
            <p:cNvSpPr>
              <a:spLocks/>
            </p:cNvSpPr>
            <p:nvPr/>
          </p:nvSpPr>
          <p:spPr bwMode="auto">
            <a:xfrm>
              <a:off x="2824" y="2734"/>
              <a:ext cx="67" cy="75"/>
            </a:xfrm>
            <a:custGeom>
              <a:avLst/>
              <a:gdLst>
                <a:gd name="T0" fmla="*/ 16 w 20000"/>
                <a:gd name="T1" fmla="*/ 0 h 20000"/>
                <a:gd name="T2" fmla="*/ 25 w 20000"/>
                <a:gd name="T3" fmla="*/ 0 h 20000"/>
                <a:gd name="T4" fmla="*/ 29 w 20000"/>
                <a:gd name="T5" fmla="*/ 10 h 20000"/>
                <a:gd name="T6" fmla="*/ 29 w 20000"/>
                <a:gd name="T7" fmla="*/ 20 h 20000"/>
                <a:gd name="T8" fmla="*/ 35 w 20000"/>
                <a:gd name="T9" fmla="*/ 20 h 20000"/>
                <a:gd name="T10" fmla="*/ 44 w 20000"/>
                <a:gd name="T11" fmla="*/ 20 h 20000"/>
                <a:gd name="T12" fmla="*/ 44 w 20000"/>
                <a:gd name="T13" fmla="*/ 14 h 20000"/>
                <a:gd name="T14" fmla="*/ 50 w 20000"/>
                <a:gd name="T15" fmla="*/ 16 h 20000"/>
                <a:gd name="T16" fmla="*/ 50 w 20000"/>
                <a:gd name="T17" fmla="*/ 25 h 20000"/>
                <a:gd name="T18" fmla="*/ 50 w 20000"/>
                <a:gd name="T19" fmla="*/ 31 h 20000"/>
                <a:gd name="T20" fmla="*/ 50 w 20000"/>
                <a:gd name="T21" fmla="*/ 33 h 20000"/>
                <a:gd name="T22" fmla="*/ 52 w 20000"/>
                <a:gd name="T23" fmla="*/ 42 h 20000"/>
                <a:gd name="T24" fmla="*/ 60 w 20000"/>
                <a:gd name="T25" fmla="*/ 42 h 20000"/>
                <a:gd name="T26" fmla="*/ 63 w 20000"/>
                <a:gd name="T27" fmla="*/ 43 h 20000"/>
                <a:gd name="T28" fmla="*/ 67 w 20000"/>
                <a:gd name="T29" fmla="*/ 48 h 20000"/>
                <a:gd name="T30" fmla="*/ 63 w 20000"/>
                <a:gd name="T31" fmla="*/ 60 h 20000"/>
                <a:gd name="T32" fmla="*/ 67 w 20000"/>
                <a:gd name="T33" fmla="*/ 75 h 20000"/>
                <a:gd name="T34" fmla="*/ 50 w 20000"/>
                <a:gd name="T35" fmla="*/ 71 h 20000"/>
                <a:gd name="T36" fmla="*/ 19 w 20000"/>
                <a:gd name="T37" fmla="*/ 48 h 20000"/>
                <a:gd name="T38" fmla="*/ 0 w 20000"/>
                <a:gd name="T39" fmla="*/ 31 h 20000"/>
                <a:gd name="T40" fmla="*/ 6 w 20000"/>
                <a:gd name="T41" fmla="*/ 20 h 20000"/>
                <a:gd name="T42" fmla="*/ 12 w 20000"/>
                <a:gd name="T43" fmla="*/ 14 h 20000"/>
                <a:gd name="T44" fmla="*/ 12 w 20000"/>
                <a:gd name="T45" fmla="*/ 6 h 20000"/>
                <a:gd name="T46" fmla="*/ 16 w 20000"/>
                <a:gd name="T47" fmla="*/ 6 h 20000"/>
                <a:gd name="T48" fmla="*/ 16 w 20000"/>
                <a:gd name="T49" fmla="*/ 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4910" y="0"/>
                  </a:moveTo>
                  <a:lnTo>
                    <a:pt x="7425" y="0"/>
                  </a:lnTo>
                  <a:lnTo>
                    <a:pt x="8623" y="2781"/>
                  </a:lnTo>
                  <a:lnTo>
                    <a:pt x="8623" y="5455"/>
                  </a:lnTo>
                  <a:lnTo>
                    <a:pt x="10539" y="5455"/>
                  </a:lnTo>
                  <a:lnTo>
                    <a:pt x="13054" y="5455"/>
                  </a:lnTo>
                  <a:lnTo>
                    <a:pt x="13054" y="3850"/>
                  </a:lnTo>
                  <a:lnTo>
                    <a:pt x="14970" y="4385"/>
                  </a:lnTo>
                  <a:lnTo>
                    <a:pt x="14970" y="6631"/>
                  </a:lnTo>
                  <a:lnTo>
                    <a:pt x="14970" y="8342"/>
                  </a:lnTo>
                  <a:lnTo>
                    <a:pt x="14970" y="8770"/>
                  </a:lnTo>
                  <a:lnTo>
                    <a:pt x="15449" y="11123"/>
                  </a:lnTo>
                  <a:lnTo>
                    <a:pt x="17964" y="11123"/>
                  </a:lnTo>
                  <a:lnTo>
                    <a:pt x="18683" y="11551"/>
                  </a:lnTo>
                  <a:lnTo>
                    <a:pt x="19880" y="12727"/>
                  </a:lnTo>
                  <a:lnTo>
                    <a:pt x="18683" y="16043"/>
                  </a:lnTo>
                  <a:lnTo>
                    <a:pt x="19880" y="19893"/>
                  </a:lnTo>
                  <a:lnTo>
                    <a:pt x="14970" y="18824"/>
                  </a:lnTo>
                  <a:lnTo>
                    <a:pt x="5629" y="12727"/>
                  </a:lnTo>
                  <a:lnTo>
                    <a:pt x="0" y="8342"/>
                  </a:lnTo>
                  <a:lnTo>
                    <a:pt x="1916" y="5455"/>
                  </a:lnTo>
                  <a:lnTo>
                    <a:pt x="3713" y="3850"/>
                  </a:lnTo>
                  <a:lnTo>
                    <a:pt x="3713" y="1711"/>
                  </a:lnTo>
                  <a:lnTo>
                    <a:pt x="4910" y="1711"/>
                  </a:lnTo>
                  <a:lnTo>
                    <a:pt x="491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6" name="Freeform 180">
              <a:extLst>
                <a:ext uri="{FF2B5EF4-FFF2-40B4-BE49-F238E27FC236}">
                  <a16:creationId xmlns:a16="http://schemas.microsoft.com/office/drawing/2014/main" id="{751D6B42-D105-4C3A-B0BD-3DB97E36751D}"/>
                </a:ext>
              </a:extLst>
            </p:cNvPr>
            <p:cNvSpPr>
              <a:spLocks/>
            </p:cNvSpPr>
            <p:nvPr/>
          </p:nvSpPr>
          <p:spPr bwMode="auto">
            <a:xfrm>
              <a:off x="3190" y="2277"/>
              <a:ext cx="276" cy="257"/>
            </a:xfrm>
            <a:custGeom>
              <a:avLst/>
              <a:gdLst>
                <a:gd name="T0" fmla="*/ 0 w 20000"/>
                <a:gd name="T1" fmla="*/ 54 h 20000"/>
                <a:gd name="T2" fmla="*/ 4 w 20000"/>
                <a:gd name="T3" fmla="*/ 54 h 20000"/>
                <a:gd name="T4" fmla="*/ 15 w 20000"/>
                <a:gd name="T5" fmla="*/ 44 h 20000"/>
                <a:gd name="T6" fmla="*/ 11 w 20000"/>
                <a:gd name="T7" fmla="*/ 29 h 20000"/>
                <a:gd name="T8" fmla="*/ 25 w 20000"/>
                <a:gd name="T9" fmla="*/ 16 h 20000"/>
                <a:gd name="T10" fmla="*/ 38 w 20000"/>
                <a:gd name="T11" fmla="*/ 12 h 20000"/>
                <a:gd name="T12" fmla="*/ 34 w 20000"/>
                <a:gd name="T13" fmla="*/ 6 h 20000"/>
                <a:gd name="T14" fmla="*/ 34 w 20000"/>
                <a:gd name="T15" fmla="*/ 0 h 20000"/>
                <a:gd name="T16" fmla="*/ 52 w 20000"/>
                <a:gd name="T17" fmla="*/ 2 h 20000"/>
                <a:gd name="T18" fmla="*/ 70 w 20000"/>
                <a:gd name="T19" fmla="*/ 6 h 20000"/>
                <a:gd name="T20" fmla="*/ 81 w 20000"/>
                <a:gd name="T21" fmla="*/ 10 h 20000"/>
                <a:gd name="T22" fmla="*/ 98 w 20000"/>
                <a:gd name="T23" fmla="*/ 12 h 20000"/>
                <a:gd name="T24" fmla="*/ 104 w 20000"/>
                <a:gd name="T25" fmla="*/ 29 h 20000"/>
                <a:gd name="T26" fmla="*/ 131 w 20000"/>
                <a:gd name="T27" fmla="*/ 38 h 20000"/>
                <a:gd name="T28" fmla="*/ 168 w 20000"/>
                <a:gd name="T29" fmla="*/ 56 h 20000"/>
                <a:gd name="T30" fmla="*/ 178 w 20000"/>
                <a:gd name="T31" fmla="*/ 46 h 20000"/>
                <a:gd name="T32" fmla="*/ 182 w 20000"/>
                <a:gd name="T33" fmla="*/ 38 h 20000"/>
                <a:gd name="T34" fmla="*/ 178 w 20000"/>
                <a:gd name="T35" fmla="*/ 21 h 20000"/>
                <a:gd name="T36" fmla="*/ 184 w 20000"/>
                <a:gd name="T37" fmla="*/ 10 h 20000"/>
                <a:gd name="T38" fmla="*/ 199 w 20000"/>
                <a:gd name="T39" fmla="*/ 6 h 20000"/>
                <a:gd name="T40" fmla="*/ 201 w 20000"/>
                <a:gd name="T41" fmla="*/ 6 h 20000"/>
                <a:gd name="T42" fmla="*/ 205 w 20000"/>
                <a:gd name="T43" fmla="*/ 2 h 20000"/>
                <a:gd name="T44" fmla="*/ 218 w 20000"/>
                <a:gd name="T45" fmla="*/ 2 h 20000"/>
                <a:gd name="T46" fmla="*/ 228 w 20000"/>
                <a:gd name="T47" fmla="*/ 6 h 20000"/>
                <a:gd name="T48" fmla="*/ 232 w 20000"/>
                <a:gd name="T49" fmla="*/ 12 h 20000"/>
                <a:gd name="T50" fmla="*/ 249 w 20000"/>
                <a:gd name="T51" fmla="*/ 21 h 20000"/>
                <a:gd name="T52" fmla="*/ 269 w 20000"/>
                <a:gd name="T53" fmla="*/ 29 h 20000"/>
                <a:gd name="T54" fmla="*/ 265 w 20000"/>
                <a:gd name="T55" fmla="*/ 33 h 20000"/>
                <a:gd name="T56" fmla="*/ 269 w 20000"/>
                <a:gd name="T57" fmla="*/ 46 h 20000"/>
                <a:gd name="T58" fmla="*/ 265 w 20000"/>
                <a:gd name="T59" fmla="*/ 56 h 20000"/>
                <a:gd name="T60" fmla="*/ 269 w 20000"/>
                <a:gd name="T61" fmla="*/ 73 h 20000"/>
                <a:gd name="T62" fmla="*/ 276 w 20000"/>
                <a:gd name="T63" fmla="*/ 211 h 20000"/>
                <a:gd name="T64" fmla="*/ 276 w 20000"/>
                <a:gd name="T65" fmla="*/ 250 h 20000"/>
                <a:gd name="T66" fmla="*/ 259 w 20000"/>
                <a:gd name="T67" fmla="*/ 250 h 20000"/>
                <a:gd name="T68" fmla="*/ 259 w 20000"/>
                <a:gd name="T69" fmla="*/ 257 h 20000"/>
                <a:gd name="T70" fmla="*/ 118 w 20000"/>
                <a:gd name="T71" fmla="*/ 186 h 20000"/>
                <a:gd name="T72" fmla="*/ 98 w 20000"/>
                <a:gd name="T73" fmla="*/ 194 h 20000"/>
                <a:gd name="T74" fmla="*/ 85 w 20000"/>
                <a:gd name="T75" fmla="*/ 200 h 20000"/>
                <a:gd name="T76" fmla="*/ 70 w 20000"/>
                <a:gd name="T77" fmla="*/ 190 h 20000"/>
                <a:gd name="T78" fmla="*/ 48 w 20000"/>
                <a:gd name="T79" fmla="*/ 184 h 20000"/>
                <a:gd name="T80" fmla="*/ 38 w 20000"/>
                <a:gd name="T81" fmla="*/ 170 h 20000"/>
                <a:gd name="T82" fmla="*/ 25 w 20000"/>
                <a:gd name="T83" fmla="*/ 163 h 20000"/>
                <a:gd name="T84" fmla="*/ 17 w 20000"/>
                <a:gd name="T85" fmla="*/ 167 h 20000"/>
                <a:gd name="T86" fmla="*/ 11 w 20000"/>
                <a:gd name="T87" fmla="*/ 157 h 20000"/>
                <a:gd name="T88" fmla="*/ 11 w 20000"/>
                <a:gd name="T89" fmla="*/ 151 h 20000"/>
                <a:gd name="T90" fmla="*/ 0 w 20000"/>
                <a:gd name="T91" fmla="*/ 135 h 20000"/>
                <a:gd name="T92" fmla="*/ 8 w 20000"/>
                <a:gd name="T93" fmla="*/ 126 h 20000"/>
                <a:gd name="T94" fmla="*/ 4 w 20000"/>
                <a:gd name="T95" fmla="*/ 110 h 20000"/>
                <a:gd name="T96" fmla="*/ 8 w 20000"/>
                <a:gd name="T97" fmla="*/ 100 h 20000"/>
                <a:gd name="T98" fmla="*/ 4 w 20000"/>
                <a:gd name="T99" fmla="*/ 77 h 20000"/>
                <a:gd name="T100" fmla="*/ 0 w 20000"/>
                <a:gd name="T101" fmla="*/ 54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4199"/>
                  </a:moveTo>
                  <a:lnTo>
                    <a:pt x="319" y="4199"/>
                  </a:lnTo>
                  <a:lnTo>
                    <a:pt x="1072" y="3390"/>
                  </a:lnTo>
                  <a:lnTo>
                    <a:pt x="783" y="2240"/>
                  </a:lnTo>
                  <a:lnTo>
                    <a:pt x="1797" y="1275"/>
                  </a:lnTo>
                  <a:lnTo>
                    <a:pt x="2725" y="964"/>
                  </a:lnTo>
                  <a:lnTo>
                    <a:pt x="2435" y="498"/>
                  </a:lnTo>
                  <a:lnTo>
                    <a:pt x="2435" y="0"/>
                  </a:lnTo>
                  <a:lnTo>
                    <a:pt x="3768" y="187"/>
                  </a:lnTo>
                  <a:lnTo>
                    <a:pt x="5101" y="498"/>
                  </a:lnTo>
                  <a:lnTo>
                    <a:pt x="5884" y="809"/>
                  </a:lnTo>
                  <a:lnTo>
                    <a:pt x="7072" y="964"/>
                  </a:lnTo>
                  <a:lnTo>
                    <a:pt x="7536" y="2240"/>
                  </a:lnTo>
                  <a:lnTo>
                    <a:pt x="9478" y="2924"/>
                  </a:lnTo>
                  <a:lnTo>
                    <a:pt x="12174" y="4323"/>
                  </a:lnTo>
                  <a:lnTo>
                    <a:pt x="12928" y="3546"/>
                  </a:lnTo>
                  <a:lnTo>
                    <a:pt x="13217" y="2924"/>
                  </a:lnTo>
                  <a:lnTo>
                    <a:pt x="12928" y="1617"/>
                  </a:lnTo>
                  <a:lnTo>
                    <a:pt x="13362" y="809"/>
                  </a:lnTo>
                  <a:lnTo>
                    <a:pt x="14406" y="498"/>
                  </a:lnTo>
                  <a:lnTo>
                    <a:pt x="14580" y="498"/>
                  </a:lnTo>
                  <a:lnTo>
                    <a:pt x="14870" y="187"/>
                  </a:lnTo>
                  <a:lnTo>
                    <a:pt x="15768" y="187"/>
                  </a:lnTo>
                  <a:lnTo>
                    <a:pt x="16551" y="498"/>
                  </a:lnTo>
                  <a:lnTo>
                    <a:pt x="16841" y="964"/>
                  </a:lnTo>
                  <a:lnTo>
                    <a:pt x="18029" y="1617"/>
                  </a:lnTo>
                  <a:lnTo>
                    <a:pt x="19507" y="2240"/>
                  </a:lnTo>
                  <a:lnTo>
                    <a:pt x="19217" y="2551"/>
                  </a:lnTo>
                  <a:lnTo>
                    <a:pt x="19507" y="3546"/>
                  </a:lnTo>
                  <a:lnTo>
                    <a:pt x="19217" y="4323"/>
                  </a:lnTo>
                  <a:lnTo>
                    <a:pt x="19507" y="5661"/>
                  </a:lnTo>
                  <a:lnTo>
                    <a:pt x="19971" y="16423"/>
                  </a:lnTo>
                  <a:lnTo>
                    <a:pt x="19971" y="19471"/>
                  </a:lnTo>
                  <a:lnTo>
                    <a:pt x="18783" y="19471"/>
                  </a:lnTo>
                  <a:lnTo>
                    <a:pt x="18783" y="19969"/>
                  </a:lnTo>
                  <a:lnTo>
                    <a:pt x="8551" y="14495"/>
                  </a:lnTo>
                  <a:lnTo>
                    <a:pt x="7072" y="15117"/>
                  </a:lnTo>
                  <a:lnTo>
                    <a:pt x="6174" y="15583"/>
                  </a:lnTo>
                  <a:lnTo>
                    <a:pt x="5101" y="14806"/>
                  </a:lnTo>
                  <a:lnTo>
                    <a:pt x="3449" y="14308"/>
                  </a:lnTo>
                  <a:lnTo>
                    <a:pt x="2725" y="13219"/>
                  </a:lnTo>
                  <a:lnTo>
                    <a:pt x="1797" y="12722"/>
                  </a:lnTo>
                  <a:lnTo>
                    <a:pt x="1217" y="13033"/>
                  </a:lnTo>
                  <a:lnTo>
                    <a:pt x="783" y="12224"/>
                  </a:lnTo>
                  <a:lnTo>
                    <a:pt x="783" y="11757"/>
                  </a:lnTo>
                  <a:lnTo>
                    <a:pt x="0" y="10482"/>
                  </a:lnTo>
                  <a:lnTo>
                    <a:pt x="609" y="9798"/>
                  </a:lnTo>
                  <a:lnTo>
                    <a:pt x="319" y="8523"/>
                  </a:lnTo>
                  <a:lnTo>
                    <a:pt x="609" y="7745"/>
                  </a:lnTo>
                  <a:lnTo>
                    <a:pt x="319" y="5972"/>
                  </a:lnTo>
                  <a:lnTo>
                    <a:pt x="0" y="419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7" name="Freeform 181">
              <a:extLst>
                <a:ext uri="{FF2B5EF4-FFF2-40B4-BE49-F238E27FC236}">
                  <a16:creationId xmlns:a16="http://schemas.microsoft.com/office/drawing/2014/main" id="{7A3DACE9-FC88-4B48-A6B8-78F52B415082}"/>
                </a:ext>
              </a:extLst>
            </p:cNvPr>
            <p:cNvSpPr>
              <a:spLocks/>
            </p:cNvSpPr>
            <p:nvPr/>
          </p:nvSpPr>
          <p:spPr bwMode="auto">
            <a:xfrm>
              <a:off x="3781" y="3107"/>
              <a:ext cx="137" cy="257"/>
            </a:xfrm>
            <a:custGeom>
              <a:avLst/>
              <a:gdLst>
                <a:gd name="T0" fmla="*/ 27 w 20000"/>
                <a:gd name="T1" fmla="*/ 250 h 20000"/>
                <a:gd name="T2" fmla="*/ 6 w 20000"/>
                <a:gd name="T3" fmla="*/ 234 h 20000"/>
                <a:gd name="T4" fmla="*/ 2 w 20000"/>
                <a:gd name="T5" fmla="*/ 207 h 20000"/>
                <a:gd name="T6" fmla="*/ 6 w 20000"/>
                <a:gd name="T7" fmla="*/ 176 h 20000"/>
                <a:gd name="T8" fmla="*/ 27 w 20000"/>
                <a:gd name="T9" fmla="*/ 149 h 20000"/>
                <a:gd name="T10" fmla="*/ 27 w 20000"/>
                <a:gd name="T11" fmla="*/ 139 h 20000"/>
                <a:gd name="T12" fmla="*/ 18 w 20000"/>
                <a:gd name="T13" fmla="*/ 126 h 20000"/>
                <a:gd name="T14" fmla="*/ 27 w 20000"/>
                <a:gd name="T15" fmla="*/ 87 h 20000"/>
                <a:gd name="T16" fmla="*/ 37 w 20000"/>
                <a:gd name="T17" fmla="*/ 76 h 20000"/>
                <a:gd name="T18" fmla="*/ 50 w 20000"/>
                <a:gd name="T19" fmla="*/ 76 h 20000"/>
                <a:gd name="T20" fmla="*/ 56 w 20000"/>
                <a:gd name="T21" fmla="*/ 70 h 20000"/>
                <a:gd name="T22" fmla="*/ 60 w 20000"/>
                <a:gd name="T23" fmla="*/ 66 h 20000"/>
                <a:gd name="T24" fmla="*/ 72 w 20000"/>
                <a:gd name="T25" fmla="*/ 66 h 20000"/>
                <a:gd name="T26" fmla="*/ 76 w 20000"/>
                <a:gd name="T27" fmla="*/ 60 h 20000"/>
                <a:gd name="T28" fmla="*/ 83 w 20000"/>
                <a:gd name="T29" fmla="*/ 56 h 20000"/>
                <a:gd name="T30" fmla="*/ 93 w 20000"/>
                <a:gd name="T31" fmla="*/ 50 h 20000"/>
                <a:gd name="T32" fmla="*/ 89 w 20000"/>
                <a:gd name="T33" fmla="*/ 39 h 20000"/>
                <a:gd name="T34" fmla="*/ 93 w 20000"/>
                <a:gd name="T35" fmla="*/ 39 h 20000"/>
                <a:gd name="T36" fmla="*/ 97 w 20000"/>
                <a:gd name="T37" fmla="*/ 29 h 20000"/>
                <a:gd name="T38" fmla="*/ 103 w 20000"/>
                <a:gd name="T39" fmla="*/ 27 h 20000"/>
                <a:gd name="T40" fmla="*/ 110 w 20000"/>
                <a:gd name="T41" fmla="*/ 18 h 20000"/>
                <a:gd name="T42" fmla="*/ 114 w 20000"/>
                <a:gd name="T43" fmla="*/ 6 h 20000"/>
                <a:gd name="T44" fmla="*/ 116 w 20000"/>
                <a:gd name="T45" fmla="*/ 6 h 20000"/>
                <a:gd name="T46" fmla="*/ 120 w 20000"/>
                <a:gd name="T47" fmla="*/ 12 h 20000"/>
                <a:gd name="T48" fmla="*/ 133 w 20000"/>
                <a:gd name="T49" fmla="*/ 43 h 20000"/>
                <a:gd name="T50" fmla="*/ 130 w 20000"/>
                <a:gd name="T51" fmla="*/ 72 h 20000"/>
                <a:gd name="T52" fmla="*/ 120 w 20000"/>
                <a:gd name="T53" fmla="*/ 66 h 20000"/>
                <a:gd name="T54" fmla="*/ 124 w 20000"/>
                <a:gd name="T55" fmla="*/ 82 h 20000"/>
                <a:gd name="T56" fmla="*/ 116 w 20000"/>
                <a:gd name="T57" fmla="*/ 104 h 20000"/>
                <a:gd name="T58" fmla="*/ 83 w 20000"/>
                <a:gd name="T59" fmla="*/ 191 h 20000"/>
                <a:gd name="T60" fmla="*/ 54 w 20000"/>
                <a:gd name="T61" fmla="*/ 250 h 20000"/>
                <a:gd name="T62" fmla="*/ 33 w 20000"/>
                <a:gd name="T63" fmla="*/ 257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4795" y="19969"/>
                  </a:moveTo>
                  <a:lnTo>
                    <a:pt x="3918" y="19470"/>
                  </a:lnTo>
                  <a:lnTo>
                    <a:pt x="1754" y="19159"/>
                  </a:lnTo>
                  <a:lnTo>
                    <a:pt x="819" y="18193"/>
                  </a:lnTo>
                  <a:lnTo>
                    <a:pt x="819" y="16604"/>
                  </a:lnTo>
                  <a:lnTo>
                    <a:pt x="234" y="16106"/>
                  </a:lnTo>
                  <a:lnTo>
                    <a:pt x="0" y="14486"/>
                  </a:lnTo>
                  <a:lnTo>
                    <a:pt x="819" y="13676"/>
                  </a:lnTo>
                  <a:lnTo>
                    <a:pt x="1520" y="13551"/>
                  </a:lnTo>
                  <a:lnTo>
                    <a:pt x="3918" y="11589"/>
                  </a:lnTo>
                  <a:lnTo>
                    <a:pt x="3918" y="11433"/>
                  </a:lnTo>
                  <a:lnTo>
                    <a:pt x="3918" y="10810"/>
                  </a:lnTo>
                  <a:lnTo>
                    <a:pt x="3333" y="10312"/>
                  </a:lnTo>
                  <a:lnTo>
                    <a:pt x="2690" y="9813"/>
                  </a:lnTo>
                  <a:lnTo>
                    <a:pt x="2690" y="8536"/>
                  </a:lnTo>
                  <a:lnTo>
                    <a:pt x="3918" y="6760"/>
                  </a:lnTo>
                  <a:lnTo>
                    <a:pt x="4211" y="6106"/>
                  </a:lnTo>
                  <a:lnTo>
                    <a:pt x="5380" y="5950"/>
                  </a:lnTo>
                  <a:lnTo>
                    <a:pt x="6316" y="5639"/>
                  </a:lnTo>
                  <a:lnTo>
                    <a:pt x="7251" y="5950"/>
                  </a:lnTo>
                  <a:lnTo>
                    <a:pt x="7251" y="5639"/>
                  </a:lnTo>
                  <a:lnTo>
                    <a:pt x="8129" y="5452"/>
                  </a:lnTo>
                  <a:lnTo>
                    <a:pt x="9064" y="5639"/>
                  </a:lnTo>
                  <a:lnTo>
                    <a:pt x="8713" y="5140"/>
                  </a:lnTo>
                  <a:lnTo>
                    <a:pt x="10526" y="4642"/>
                  </a:lnTo>
                  <a:lnTo>
                    <a:pt x="10526" y="5140"/>
                  </a:lnTo>
                  <a:lnTo>
                    <a:pt x="11813" y="4829"/>
                  </a:lnTo>
                  <a:lnTo>
                    <a:pt x="11111" y="4642"/>
                  </a:lnTo>
                  <a:lnTo>
                    <a:pt x="12047" y="3863"/>
                  </a:lnTo>
                  <a:lnTo>
                    <a:pt x="12047" y="4330"/>
                  </a:lnTo>
                  <a:lnTo>
                    <a:pt x="12982" y="3863"/>
                  </a:lnTo>
                  <a:lnTo>
                    <a:pt x="13626" y="3863"/>
                  </a:lnTo>
                  <a:lnTo>
                    <a:pt x="12690" y="3551"/>
                  </a:lnTo>
                  <a:lnTo>
                    <a:pt x="12982" y="3053"/>
                  </a:lnTo>
                  <a:lnTo>
                    <a:pt x="13626" y="3364"/>
                  </a:lnTo>
                  <a:lnTo>
                    <a:pt x="13626" y="3053"/>
                  </a:lnTo>
                  <a:lnTo>
                    <a:pt x="12982" y="2243"/>
                  </a:lnTo>
                  <a:lnTo>
                    <a:pt x="14211" y="2243"/>
                  </a:lnTo>
                  <a:lnTo>
                    <a:pt x="14211" y="2555"/>
                  </a:lnTo>
                  <a:lnTo>
                    <a:pt x="15088" y="2087"/>
                  </a:lnTo>
                  <a:lnTo>
                    <a:pt x="15380" y="2243"/>
                  </a:lnTo>
                  <a:lnTo>
                    <a:pt x="16023" y="1433"/>
                  </a:lnTo>
                  <a:lnTo>
                    <a:pt x="15380" y="623"/>
                  </a:lnTo>
                  <a:lnTo>
                    <a:pt x="16608" y="498"/>
                  </a:lnTo>
                  <a:lnTo>
                    <a:pt x="16959" y="0"/>
                  </a:lnTo>
                  <a:lnTo>
                    <a:pt x="16959" y="498"/>
                  </a:lnTo>
                  <a:lnTo>
                    <a:pt x="17544" y="498"/>
                  </a:lnTo>
                  <a:lnTo>
                    <a:pt x="17544" y="935"/>
                  </a:lnTo>
                  <a:lnTo>
                    <a:pt x="18129" y="1277"/>
                  </a:lnTo>
                  <a:lnTo>
                    <a:pt x="19357" y="3364"/>
                  </a:lnTo>
                  <a:lnTo>
                    <a:pt x="19942" y="4642"/>
                  </a:lnTo>
                  <a:lnTo>
                    <a:pt x="19006" y="5639"/>
                  </a:lnTo>
                  <a:lnTo>
                    <a:pt x="18129" y="5140"/>
                  </a:lnTo>
                  <a:lnTo>
                    <a:pt x="17544" y="5140"/>
                  </a:lnTo>
                  <a:lnTo>
                    <a:pt x="17544" y="5639"/>
                  </a:lnTo>
                  <a:lnTo>
                    <a:pt x="18129" y="6417"/>
                  </a:lnTo>
                  <a:lnTo>
                    <a:pt x="16959" y="7383"/>
                  </a:lnTo>
                  <a:lnTo>
                    <a:pt x="16959" y="8069"/>
                  </a:lnTo>
                  <a:lnTo>
                    <a:pt x="15088" y="11121"/>
                  </a:lnTo>
                  <a:lnTo>
                    <a:pt x="12047" y="14829"/>
                  </a:lnTo>
                  <a:lnTo>
                    <a:pt x="9064" y="19003"/>
                  </a:lnTo>
                  <a:lnTo>
                    <a:pt x="7836" y="19470"/>
                  </a:lnTo>
                  <a:lnTo>
                    <a:pt x="6316" y="19657"/>
                  </a:lnTo>
                  <a:lnTo>
                    <a:pt x="4795" y="1996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8" name="Freeform 182">
              <a:extLst>
                <a:ext uri="{FF2B5EF4-FFF2-40B4-BE49-F238E27FC236}">
                  <a16:creationId xmlns:a16="http://schemas.microsoft.com/office/drawing/2014/main" id="{535D3F83-57D5-4839-A182-3F6589B9E2CB}"/>
                </a:ext>
              </a:extLst>
            </p:cNvPr>
            <p:cNvSpPr>
              <a:spLocks/>
            </p:cNvSpPr>
            <p:nvPr/>
          </p:nvSpPr>
          <p:spPr bwMode="auto">
            <a:xfrm>
              <a:off x="3607" y="3056"/>
              <a:ext cx="57" cy="144"/>
            </a:xfrm>
            <a:custGeom>
              <a:avLst/>
              <a:gdLst>
                <a:gd name="T0" fmla="*/ 2 w 20000"/>
                <a:gd name="T1" fmla="*/ 0 h 20000"/>
                <a:gd name="T2" fmla="*/ 12 w 20000"/>
                <a:gd name="T3" fmla="*/ 4 h 20000"/>
                <a:gd name="T4" fmla="*/ 19 w 20000"/>
                <a:gd name="T5" fmla="*/ 8 h 20000"/>
                <a:gd name="T6" fmla="*/ 29 w 20000"/>
                <a:gd name="T7" fmla="*/ 31 h 20000"/>
                <a:gd name="T8" fmla="*/ 29 w 20000"/>
                <a:gd name="T9" fmla="*/ 41 h 20000"/>
                <a:gd name="T10" fmla="*/ 34 w 20000"/>
                <a:gd name="T11" fmla="*/ 43 h 20000"/>
                <a:gd name="T12" fmla="*/ 29 w 20000"/>
                <a:gd name="T13" fmla="*/ 53 h 20000"/>
                <a:gd name="T14" fmla="*/ 29 w 20000"/>
                <a:gd name="T15" fmla="*/ 78 h 20000"/>
                <a:gd name="T16" fmla="*/ 35 w 20000"/>
                <a:gd name="T17" fmla="*/ 78 h 20000"/>
                <a:gd name="T18" fmla="*/ 44 w 20000"/>
                <a:gd name="T19" fmla="*/ 84 h 20000"/>
                <a:gd name="T20" fmla="*/ 50 w 20000"/>
                <a:gd name="T21" fmla="*/ 97 h 20000"/>
                <a:gd name="T22" fmla="*/ 57 w 20000"/>
                <a:gd name="T23" fmla="*/ 101 h 20000"/>
                <a:gd name="T24" fmla="*/ 54 w 20000"/>
                <a:gd name="T25" fmla="*/ 111 h 20000"/>
                <a:gd name="T26" fmla="*/ 50 w 20000"/>
                <a:gd name="T27" fmla="*/ 123 h 20000"/>
                <a:gd name="T28" fmla="*/ 46 w 20000"/>
                <a:gd name="T29" fmla="*/ 127 h 20000"/>
                <a:gd name="T30" fmla="*/ 44 w 20000"/>
                <a:gd name="T31" fmla="*/ 127 h 20000"/>
                <a:gd name="T32" fmla="*/ 44 w 20000"/>
                <a:gd name="T33" fmla="*/ 138 h 20000"/>
                <a:gd name="T34" fmla="*/ 40 w 20000"/>
                <a:gd name="T35" fmla="*/ 144 h 20000"/>
                <a:gd name="T36" fmla="*/ 35 w 20000"/>
                <a:gd name="T37" fmla="*/ 138 h 20000"/>
                <a:gd name="T38" fmla="*/ 29 w 20000"/>
                <a:gd name="T39" fmla="*/ 127 h 20000"/>
                <a:gd name="T40" fmla="*/ 27 w 20000"/>
                <a:gd name="T41" fmla="*/ 121 h 20000"/>
                <a:gd name="T42" fmla="*/ 29 w 20000"/>
                <a:gd name="T43" fmla="*/ 111 h 20000"/>
                <a:gd name="T44" fmla="*/ 29 w 20000"/>
                <a:gd name="T45" fmla="*/ 97 h 20000"/>
                <a:gd name="T46" fmla="*/ 23 w 20000"/>
                <a:gd name="T47" fmla="*/ 94 h 20000"/>
                <a:gd name="T48" fmla="*/ 12 w 20000"/>
                <a:gd name="T49" fmla="*/ 97 h 20000"/>
                <a:gd name="T50" fmla="*/ 6 w 20000"/>
                <a:gd name="T51" fmla="*/ 84 h 20000"/>
                <a:gd name="T52" fmla="*/ 2 w 20000"/>
                <a:gd name="T53" fmla="*/ 86 h 20000"/>
                <a:gd name="T54" fmla="*/ 0 w 20000"/>
                <a:gd name="T55" fmla="*/ 78 h 20000"/>
                <a:gd name="T56" fmla="*/ 2 w 20000"/>
                <a:gd name="T57" fmla="*/ 70 h 20000"/>
                <a:gd name="T58" fmla="*/ 2 w 20000"/>
                <a:gd name="T59" fmla="*/ 59 h 20000"/>
                <a:gd name="T60" fmla="*/ 11 w 20000"/>
                <a:gd name="T61" fmla="*/ 59 h 20000"/>
                <a:gd name="T62" fmla="*/ 12 w 20000"/>
                <a:gd name="T63" fmla="*/ 58 h 20000"/>
                <a:gd name="T64" fmla="*/ 6 w 20000"/>
                <a:gd name="T65" fmla="*/ 51 h 20000"/>
                <a:gd name="T66" fmla="*/ 11 w 20000"/>
                <a:gd name="T67" fmla="*/ 47 h 20000"/>
                <a:gd name="T68" fmla="*/ 11 w 20000"/>
                <a:gd name="T69" fmla="*/ 35 h 20000"/>
                <a:gd name="T70" fmla="*/ 11 w 20000"/>
                <a:gd name="T71" fmla="*/ 27 h 20000"/>
                <a:gd name="T72" fmla="*/ 16 w 20000"/>
                <a:gd name="T73" fmla="*/ 24 h 20000"/>
                <a:gd name="T74" fmla="*/ 16 w 20000"/>
                <a:gd name="T75" fmla="*/ 20 h 20000"/>
                <a:gd name="T76" fmla="*/ 12 w 20000"/>
                <a:gd name="T77" fmla="*/ 14 h 20000"/>
                <a:gd name="T78" fmla="*/ 6 w 20000"/>
                <a:gd name="T79" fmla="*/ 8 h 20000"/>
                <a:gd name="T80" fmla="*/ 2 w 20000"/>
                <a:gd name="T81" fmla="*/ 0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845" y="0"/>
                  </a:moveTo>
                  <a:lnTo>
                    <a:pt x="4366" y="552"/>
                  </a:lnTo>
                  <a:lnTo>
                    <a:pt x="6620" y="1105"/>
                  </a:lnTo>
                  <a:lnTo>
                    <a:pt x="10282" y="4254"/>
                  </a:lnTo>
                  <a:lnTo>
                    <a:pt x="10282" y="5635"/>
                  </a:lnTo>
                  <a:lnTo>
                    <a:pt x="11831" y="5967"/>
                  </a:lnTo>
                  <a:lnTo>
                    <a:pt x="10282" y="7403"/>
                  </a:lnTo>
                  <a:lnTo>
                    <a:pt x="10282" y="10829"/>
                  </a:lnTo>
                  <a:lnTo>
                    <a:pt x="12394" y="10829"/>
                  </a:lnTo>
                  <a:lnTo>
                    <a:pt x="15493" y="11713"/>
                  </a:lnTo>
                  <a:lnTo>
                    <a:pt x="17606" y="13425"/>
                  </a:lnTo>
                  <a:lnTo>
                    <a:pt x="19859" y="13978"/>
                  </a:lnTo>
                  <a:lnTo>
                    <a:pt x="19014" y="15359"/>
                  </a:lnTo>
                  <a:lnTo>
                    <a:pt x="17606" y="17127"/>
                  </a:lnTo>
                  <a:lnTo>
                    <a:pt x="16056" y="17680"/>
                  </a:lnTo>
                  <a:lnTo>
                    <a:pt x="15493" y="17680"/>
                  </a:lnTo>
                  <a:lnTo>
                    <a:pt x="15493" y="19116"/>
                  </a:lnTo>
                  <a:lnTo>
                    <a:pt x="14085" y="19945"/>
                  </a:lnTo>
                  <a:lnTo>
                    <a:pt x="12394" y="19116"/>
                  </a:lnTo>
                  <a:lnTo>
                    <a:pt x="10282" y="17680"/>
                  </a:lnTo>
                  <a:lnTo>
                    <a:pt x="9577" y="16796"/>
                  </a:lnTo>
                  <a:lnTo>
                    <a:pt x="10282" y="15359"/>
                  </a:lnTo>
                  <a:lnTo>
                    <a:pt x="10282" y="13425"/>
                  </a:lnTo>
                  <a:lnTo>
                    <a:pt x="8028" y="13094"/>
                  </a:lnTo>
                  <a:lnTo>
                    <a:pt x="4366" y="13425"/>
                  </a:lnTo>
                  <a:lnTo>
                    <a:pt x="2254" y="11713"/>
                  </a:lnTo>
                  <a:lnTo>
                    <a:pt x="845" y="11934"/>
                  </a:lnTo>
                  <a:lnTo>
                    <a:pt x="0" y="10829"/>
                  </a:lnTo>
                  <a:lnTo>
                    <a:pt x="845" y="9669"/>
                  </a:lnTo>
                  <a:lnTo>
                    <a:pt x="845" y="8232"/>
                  </a:lnTo>
                  <a:lnTo>
                    <a:pt x="3803" y="8232"/>
                  </a:lnTo>
                  <a:lnTo>
                    <a:pt x="4366" y="8011"/>
                  </a:lnTo>
                  <a:lnTo>
                    <a:pt x="2254" y="7127"/>
                  </a:lnTo>
                  <a:lnTo>
                    <a:pt x="3803" y="6519"/>
                  </a:lnTo>
                  <a:lnTo>
                    <a:pt x="3803" y="4807"/>
                  </a:lnTo>
                  <a:lnTo>
                    <a:pt x="3803" y="3702"/>
                  </a:lnTo>
                  <a:lnTo>
                    <a:pt x="5775" y="3370"/>
                  </a:lnTo>
                  <a:lnTo>
                    <a:pt x="5775" y="2818"/>
                  </a:lnTo>
                  <a:lnTo>
                    <a:pt x="4366" y="1989"/>
                  </a:lnTo>
                  <a:lnTo>
                    <a:pt x="2254" y="1105"/>
                  </a:lnTo>
                  <a:lnTo>
                    <a:pt x="845"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69" name="Freeform 183">
              <a:extLst>
                <a:ext uri="{FF2B5EF4-FFF2-40B4-BE49-F238E27FC236}">
                  <a16:creationId xmlns:a16="http://schemas.microsoft.com/office/drawing/2014/main" id="{A34F0621-02FD-4E45-B132-AA1055091BF4}"/>
                </a:ext>
              </a:extLst>
            </p:cNvPr>
            <p:cNvSpPr>
              <a:spLocks/>
            </p:cNvSpPr>
            <p:nvPr/>
          </p:nvSpPr>
          <p:spPr bwMode="auto">
            <a:xfrm>
              <a:off x="2810" y="2430"/>
              <a:ext cx="292" cy="276"/>
            </a:xfrm>
            <a:custGeom>
              <a:avLst/>
              <a:gdLst>
                <a:gd name="T0" fmla="*/ 238 w 20000"/>
                <a:gd name="T1" fmla="*/ 77 h 20000"/>
                <a:gd name="T2" fmla="*/ 248 w 20000"/>
                <a:gd name="T3" fmla="*/ 87 h 20000"/>
                <a:gd name="T4" fmla="*/ 264 w 20000"/>
                <a:gd name="T5" fmla="*/ 93 h 20000"/>
                <a:gd name="T6" fmla="*/ 275 w 20000"/>
                <a:gd name="T7" fmla="*/ 104 h 20000"/>
                <a:gd name="T8" fmla="*/ 275 w 20000"/>
                <a:gd name="T9" fmla="*/ 114 h 20000"/>
                <a:gd name="T10" fmla="*/ 292 w 20000"/>
                <a:gd name="T11" fmla="*/ 147 h 20000"/>
                <a:gd name="T12" fmla="*/ 283 w 20000"/>
                <a:gd name="T13" fmla="*/ 168 h 20000"/>
                <a:gd name="T14" fmla="*/ 271 w 20000"/>
                <a:gd name="T15" fmla="*/ 178 h 20000"/>
                <a:gd name="T16" fmla="*/ 234 w 20000"/>
                <a:gd name="T17" fmla="*/ 184 h 20000"/>
                <a:gd name="T18" fmla="*/ 200 w 20000"/>
                <a:gd name="T19" fmla="*/ 184 h 20000"/>
                <a:gd name="T20" fmla="*/ 180 w 20000"/>
                <a:gd name="T21" fmla="*/ 191 h 20000"/>
                <a:gd name="T22" fmla="*/ 163 w 20000"/>
                <a:gd name="T23" fmla="*/ 207 h 20000"/>
                <a:gd name="T24" fmla="*/ 153 w 20000"/>
                <a:gd name="T25" fmla="*/ 211 h 20000"/>
                <a:gd name="T26" fmla="*/ 151 w 20000"/>
                <a:gd name="T27" fmla="*/ 222 h 20000"/>
                <a:gd name="T28" fmla="*/ 136 w 20000"/>
                <a:gd name="T29" fmla="*/ 218 h 20000"/>
                <a:gd name="T30" fmla="*/ 136 w 20000"/>
                <a:gd name="T31" fmla="*/ 228 h 20000"/>
                <a:gd name="T32" fmla="*/ 130 w 20000"/>
                <a:gd name="T33" fmla="*/ 242 h 20000"/>
                <a:gd name="T34" fmla="*/ 117 w 20000"/>
                <a:gd name="T35" fmla="*/ 244 h 20000"/>
                <a:gd name="T36" fmla="*/ 117 w 20000"/>
                <a:gd name="T37" fmla="*/ 261 h 20000"/>
                <a:gd name="T38" fmla="*/ 109 w 20000"/>
                <a:gd name="T39" fmla="*/ 272 h 20000"/>
                <a:gd name="T40" fmla="*/ 101 w 20000"/>
                <a:gd name="T41" fmla="*/ 265 h 20000"/>
                <a:gd name="T42" fmla="*/ 93 w 20000"/>
                <a:gd name="T43" fmla="*/ 267 h 20000"/>
                <a:gd name="T44" fmla="*/ 91 w 20000"/>
                <a:gd name="T45" fmla="*/ 276 h 20000"/>
                <a:gd name="T46" fmla="*/ 81 w 20000"/>
                <a:gd name="T47" fmla="*/ 267 h 20000"/>
                <a:gd name="T48" fmla="*/ 66 w 20000"/>
                <a:gd name="T49" fmla="*/ 267 h 20000"/>
                <a:gd name="T50" fmla="*/ 64 w 20000"/>
                <a:gd name="T51" fmla="*/ 259 h 20000"/>
                <a:gd name="T52" fmla="*/ 60 w 20000"/>
                <a:gd name="T53" fmla="*/ 249 h 20000"/>
                <a:gd name="T54" fmla="*/ 50 w 20000"/>
                <a:gd name="T55" fmla="*/ 232 h 20000"/>
                <a:gd name="T56" fmla="*/ 43 w 20000"/>
                <a:gd name="T57" fmla="*/ 238 h 20000"/>
                <a:gd name="T58" fmla="*/ 27 w 20000"/>
                <a:gd name="T59" fmla="*/ 244 h 20000"/>
                <a:gd name="T60" fmla="*/ 16 w 20000"/>
                <a:gd name="T61" fmla="*/ 238 h 20000"/>
                <a:gd name="T62" fmla="*/ 14 w 20000"/>
                <a:gd name="T63" fmla="*/ 232 h 20000"/>
                <a:gd name="T64" fmla="*/ 6 w 20000"/>
                <a:gd name="T65" fmla="*/ 218 h 20000"/>
                <a:gd name="T66" fmla="*/ 0 w 20000"/>
                <a:gd name="T67" fmla="*/ 211 h 20000"/>
                <a:gd name="T68" fmla="*/ 0 w 20000"/>
                <a:gd name="T69" fmla="*/ 199 h 20000"/>
                <a:gd name="T70" fmla="*/ 4 w 20000"/>
                <a:gd name="T71" fmla="*/ 188 h 20000"/>
                <a:gd name="T72" fmla="*/ 10 w 20000"/>
                <a:gd name="T73" fmla="*/ 172 h 20000"/>
                <a:gd name="T74" fmla="*/ 23 w 20000"/>
                <a:gd name="T75" fmla="*/ 174 h 20000"/>
                <a:gd name="T76" fmla="*/ 48 w 20000"/>
                <a:gd name="T77" fmla="*/ 174 h 20000"/>
                <a:gd name="T78" fmla="*/ 113 w 20000"/>
                <a:gd name="T79" fmla="*/ 178 h 20000"/>
                <a:gd name="T80" fmla="*/ 113 w 20000"/>
                <a:gd name="T81" fmla="*/ 157 h 20000"/>
                <a:gd name="T82" fmla="*/ 130 w 20000"/>
                <a:gd name="T83" fmla="*/ 0 h 2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00"/>
                <a:gd name="T127" fmla="*/ 0 h 20000"/>
                <a:gd name="T128" fmla="*/ 20000 w 20000"/>
                <a:gd name="T129" fmla="*/ 20000 h 200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00" h="20000">
                  <a:moveTo>
                    <a:pt x="8892" y="0"/>
                  </a:moveTo>
                  <a:lnTo>
                    <a:pt x="16279" y="5544"/>
                  </a:lnTo>
                  <a:lnTo>
                    <a:pt x="16279" y="5864"/>
                  </a:lnTo>
                  <a:lnTo>
                    <a:pt x="16990" y="6299"/>
                  </a:lnTo>
                  <a:lnTo>
                    <a:pt x="17565" y="6589"/>
                  </a:lnTo>
                  <a:lnTo>
                    <a:pt x="18112" y="6734"/>
                  </a:lnTo>
                  <a:lnTo>
                    <a:pt x="18550" y="7054"/>
                  </a:lnTo>
                  <a:lnTo>
                    <a:pt x="18851" y="7518"/>
                  </a:lnTo>
                  <a:lnTo>
                    <a:pt x="18550" y="8099"/>
                  </a:lnTo>
                  <a:lnTo>
                    <a:pt x="18851" y="8244"/>
                  </a:lnTo>
                  <a:lnTo>
                    <a:pt x="19973" y="8099"/>
                  </a:lnTo>
                  <a:lnTo>
                    <a:pt x="19973" y="10653"/>
                  </a:lnTo>
                  <a:lnTo>
                    <a:pt x="19672" y="10943"/>
                  </a:lnTo>
                  <a:lnTo>
                    <a:pt x="19398" y="12163"/>
                  </a:lnTo>
                  <a:lnTo>
                    <a:pt x="18960" y="13033"/>
                  </a:lnTo>
                  <a:lnTo>
                    <a:pt x="18550" y="12917"/>
                  </a:lnTo>
                  <a:lnTo>
                    <a:pt x="16279" y="13033"/>
                  </a:lnTo>
                  <a:lnTo>
                    <a:pt x="16005" y="13353"/>
                  </a:lnTo>
                  <a:lnTo>
                    <a:pt x="14856" y="13643"/>
                  </a:lnTo>
                  <a:lnTo>
                    <a:pt x="13707" y="13353"/>
                  </a:lnTo>
                  <a:lnTo>
                    <a:pt x="13434" y="13817"/>
                  </a:lnTo>
                  <a:lnTo>
                    <a:pt x="12312" y="13817"/>
                  </a:lnTo>
                  <a:lnTo>
                    <a:pt x="12175" y="14572"/>
                  </a:lnTo>
                  <a:lnTo>
                    <a:pt x="11190" y="15007"/>
                  </a:lnTo>
                  <a:lnTo>
                    <a:pt x="11026" y="15298"/>
                  </a:lnTo>
                  <a:lnTo>
                    <a:pt x="10451" y="15298"/>
                  </a:lnTo>
                  <a:lnTo>
                    <a:pt x="10752" y="15762"/>
                  </a:lnTo>
                  <a:lnTo>
                    <a:pt x="10342" y="16052"/>
                  </a:lnTo>
                  <a:lnTo>
                    <a:pt x="9904" y="15588"/>
                  </a:lnTo>
                  <a:lnTo>
                    <a:pt x="9330" y="15762"/>
                  </a:lnTo>
                  <a:lnTo>
                    <a:pt x="9631" y="16517"/>
                  </a:lnTo>
                  <a:lnTo>
                    <a:pt x="9330" y="16517"/>
                  </a:lnTo>
                  <a:lnTo>
                    <a:pt x="9330" y="16952"/>
                  </a:lnTo>
                  <a:lnTo>
                    <a:pt x="8892" y="17562"/>
                  </a:lnTo>
                  <a:lnTo>
                    <a:pt x="8618" y="17562"/>
                  </a:lnTo>
                  <a:lnTo>
                    <a:pt x="8044" y="17707"/>
                  </a:lnTo>
                  <a:lnTo>
                    <a:pt x="8208" y="18491"/>
                  </a:lnTo>
                  <a:lnTo>
                    <a:pt x="8044" y="18926"/>
                  </a:lnTo>
                  <a:lnTo>
                    <a:pt x="8044" y="19361"/>
                  </a:lnTo>
                  <a:lnTo>
                    <a:pt x="7497" y="19681"/>
                  </a:lnTo>
                  <a:lnTo>
                    <a:pt x="7086" y="19681"/>
                  </a:lnTo>
                  <a:lnTo>
                    <a:pt x="6922" y="19216"/>
                  </a:lnTo>
                  <a:lnTo>
                    <a:pt x="6648" y="19216"/>
                  </a:lnTo>
                  <a:lnTo>
                    <a:pt x="6375" y="19361"/>
                  </a:lnTo>
                  <a:lnTo>
                    <a:pt x="6211" y="19681"/>
                  </a:lnTo>
                  <a:lnTo>
                    <a:pt x="6211" y="19971"/>
                  </a:lnTo>
                  <a:lnTo>
                    <a:pt x="5636" y="19681"/>
                  </a:lnTo>
                  <a:lnTo>
                    <a:pt x="5527" y="19361"/>
                  </a:lnTo>
                  <a:lnTo>
                    <a:pt x="5089" y="19971"/>
                  </a:lnTo>
                  <a:lnTo>
                    <a:pt x="4514" y="19361"/>
                  </a:lnTo>
                  <a:lnTo>
                    <a:pt x="4514" y="18926"/>
                  </a:lnTo>
                  <a:lnTo>
                    <a:pt x="4378" y="18781"/>
                  </a:lnTo>
                  <a:lnTo>
                    <a:pt x="4378" y="18142"/>
                  </a:lnTo>
                  <a:lnTo>
                    <a:pt x="4077" y="18026"/>
                  </a:lnTo>
                  <a:lnTo>
                    <a:pt x="3967" y="17707"/>
                  </a:lnTo>
                  <a:lnTo>
                    <a:pt x="3393" y="16836"/>
                  </a:lnTo>
                  <a:lnTo>
                    <a:pt x="3256" y="16952"/>
                  </a:lnTo>
                  <a:lnTo>
                    <a:pt x="2955" y="17242"/>
                  </a:lnTo>
                  <a:lnTo>
                    <a:pt x="2517" y="17242"/>
                  </a:lnTo>
                  <a:lnTo>
                    <a:pt x="1833" y="17707"/>
                  </a:lnTo>
                  <a:lnTo>
                    <a:pt x="1395" y="17242"/>
                  </a:lnTo>
                  <a:lnTo>
                    <a:pt x="1122" y="17242"/>
                  </a:lnTo>
                  <a:lnTo>
                    <a:pt x="985" y="16952"/>
                  </a:lnTo>
                  <a:lnTo>
                    <a:pt x="985" y="16836"/>
                  </a:lnTo>
                  <a:lnTo>
                    <a:pt x="985" y="16226"/>
                  </a:lnTo>
                  <a:lnTo>
                    <a:pt x="438" y="15762"/>
                  </a:lnTo>
                  <a:lnTo>
                    <a:pt x="274" y="15762"/>
                  </a:lnTo>
                  <a:lnTo>
                    <a:pt x="0" y="15298"/>
                  </a:lnTo>
                  <a:lnTo>
                    <a:pt x="274" y="14572"/>
                  </a:lnTo>
                  <a:lnTo>
                    <a:pt x="0" y="14398"/>
                  </a:lnTo>
                  <a:lnTo>
                    <a:pt x="0" y="13817"/>
                  </a:lnTo>
                  <a:lnTo>
                    <a:pt x="274" y="13643"/>
                  </a:lnTo>
                  <a:lnTo>
                    <a:pt x="274" y="13033"/>
                  </a:lnTo>
                  <a:lnTo>
                    <a:pt x="711" y="12453"/>
                  </a:lnTo>
                  <a:lnTo>
                    <a:pt x="1395" y="13033"/>
                  </a:lnTo>
                  <a:lnTo>
                    <a:pt x="1560" y="12627"/>
                  </a:lnTo>
                  <a:lnTo>
                    <a:pt x="2955" y="12917"/>
                  </a:lnTo>
                  <a:lnTo>
                    <a:pt x="3256" y="12627"/>
                  </a:lnTo>
                  <a:lnTo>
                    <a:pt x="3393" y="12917"/>
                  </a:lnTo>
                  <a:lnTo>
                    <a:pt x="7770" y="12917"/>
                  </a:lnTo>
                  <a:lnTo>
                    <a:pt x="8208" y="11843"/>
                  </a:lnTo>
                  <a:lnTo>
                    <a:pt x="7770" y="11379"/>
                  </a:lnTo>
                  <a:lnTo>
                    <a:pt x="6922" y="0"/>
                  </a:lnTo>
                  <a:lnTo>
                    <a:pt x="8892"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0" name="Freeform 184">
              <a:extLst>
                <a:ext uri="{FF2B5EF4-FFF2-40B4-BE49-F238E27FC236}">
                  <a16:creationId xmlns:a16="http://schemas.microsoft.com/office/drawing/2014/main" id="{57A25B0B-82E4-49C5-B2F9-16646972D810}"/>
                </a:ext>
              </a:extLst>
            </p:cNvPr>
            <p:cNvSpPr>
              <a:spLocks/>
            </p:cNvSpPr>
            <p:nvPr/>
          </p:nvSpPr>
          <p:spPr bwMode="auto">
            <a:xfrm>
              <a:off x="2723" y="2223"/>
              <a:ext cx="281" cy="283"/>
            </a:xfrm>
            <a:custGeom>
              <a:avLst/>
              <a:gdLst>
                <a:gd name="T0" fmla="*/ 264 w 20000"/>
                <a:gd name="T1" fmla="*/ 12 h 20000"/>
                <a:gd name="T2" fmla="*/ 270 w 20000"/>
                <a:gd name="T3" fmla="*/ 21 h 20000"/>
                <a:gd name="T4" fmla="*/ 274 w 20000"/>
                <a:gd name="T5" fmla="*/ 31 h 20000"/>
                <a:gd name="T6" fmla="*/ 274 w 20000"/>
                <a:gd name="T7" fmla="*/ 40 h 20000"/>
                <a:gd name="T8" fmla="*/ 277 w 20000"/>
                <a:gd name="T9" fmla="*/ 54 h 20000"/>
                <a:gd name="T10" fmla="*/ 281 w 20000"/>
                <a:gd name="T11" fmla="*/ 61 h 20000"/>
                <a:gd name="T12" fmla="*/ 281 w 20000"/>
                <a:gd name="T13" fmla="*/ 67 h 20000"/>
                <a:gd name="T14" fmla="*/ 281 w 20000"/>
                <a:gd name="T15" fmla="*/ 71 h 20000"/>
                <a:gd name="T16" fmla="*/ 250 w 20000"/>
                <a:gd name="T17" fmla="*/ 75 h 20000"/>
                <a:gd name="T18" fmla="*/ 250 w 20000"/>
                <a:gd name="T19" fmla="*/ 81 h 20000"/>
                <a:gd name="T20" fmla="*/ 237 w 20000"/>
                <a:gd name="T21" fmla="*/ 83 h 20000"/>
                <a:gd name="T22" fmla="*/ 237 w 20000"/>
                <a:gd name="T23" fmla="*/ 87 h 20000"/>
                <a:gd name="T24" fmla="*/ 237 w 20000"/>
                <a:gd name="T25" fmla="*/ 93 h 20000"/>
                <a:gd name="T26" fmla="*/ 231 w 20000"/>
                <a:gd name="T27" fmla="*/ 100 h 20000"/>
                <a:gd name="T28" fmla="*/ 210 w 20000"/>
                <a:gd name="T29" fmla="*/ 119 h 20000"/>
                <a:gd name="T30" fmla="*/ 196 w 20000"/>
                <a:gd name="T31" fmla="*/ 121 h 20000"/>
                <a:gd name="T32" fmla="*/ 190 w 20000"/>
                <a:gd name="T33" fmla="*/ 119 h 20000"/>
                <a:gd name="T34" fmla="*/ 184 w 20000"/>
                <a:gd name="T35" fmla="*/ 121 h 20000"/>
                <a:gd name="T36" fmla="*/ 173 w 20000"/>
                <a:gd name="T37" fmla="*/ 121 h 20000"/>
                <a:gd name="T38" fmla="*/ 157 w 20000"/>
                <a:gd name="T39" fmla="*/ 131 h 20000"/>
                <a:gd name="T40" fmla="*/ 151 w 20000"/>
                <a:gd name="T41" fmla="*/ 135 h 20000"/>
                <a:gd name="T42" fmla="*/ 151 w 20000"/>
                <a:gd name="T43" fmla="*/ 162 h 20000"/>
                <a:gd name="T44" fmla="*/ 151 w 20000"/>
                <a:gd name="T45" fmla="*/ 189 h 20000"/>
                <a:gd name="T46" fmla="*/ 91 w 20000"/>
                <a:gd name="T47" fmla="*/ 191 h 20000"/>
                <a:gd name="T48" fmla="*/ 91 w 20000"/>
                <a:gd name="T49" fmla="*/ 235 h 20000"/>
                <a:gd name="T50" fmla="*/ 74 w 20000"/>
                <a:gd name="T51" fmla="*/ 241 h 20000"/>
                <a:gd name="T52" fmla="*/ 70 w 20000"/>
                <a:gd name="T53" fmla="*/ 245 h 20000"/>
                <a:gd name="T54" fmla="*/ 70 w 20000"/>
                <a:gd name="T55" fmla="*/ 251 h 20000"/>
                <a:gd name="T56" fmla="*/ 70 w 20000"/>
                <a:gd name="T57" fmla="*/ 276 h 20000"/>
                <a:gd name="T58" fmla="*/ 4 w 20000"/>
                <a:gd name="T59" fmla="*/ 276 h 20000"/>
                <a:gd name="T60" fmla="*/ 0 w 20000"/>
                <a:gd name="T61" fmla="*/ 283 h 20000"/>
                <a:gd name="T62" fmla="*/ 4 w 20000"/>
                <a:gd name="T63" fmla="*/ 266 h 20000"/>
                <a:gd name="T64" fmla="*/ 10 w 20000"/>
                <a:gd name="T65" fmla="*/ 257 h 20000"/>
                <a:gd name="T66" fmla="*/ 14 w 20000"/>
                <a:gd name="T67" fmla="*/ 251 h 20000"/>
                <a:gd name="T68" fmla="*/ 16 w 20000"/>
                <a:gd name="T69" fmla="*/ 245 h 20000"/>
                <a:gd name="T70" fmla="*/ 20 w 20000"/>
                <a:gd name="T71" fmla="*/ 239 h 20000"/>
                <a:gd name="T72" fmla="*/ 27 w 20000"/>
                <a:gd name="T73" fmla="*/ 228 h 20000"/>
                <a:gd name="T74" fmla="*/ 39 w 20000"/>
                <a:gd name="T75" fmla="*/ 214 h 20000"/>
                <a:gd name="T76" fmla="*/ 39 w 20000"/>
                <a:gd name="T77" fmla="*/ 202 h 20000"/>
                <a:gd name="T78" fmla="*/ 47 w 20000"/>
                <a:gd name="T79" fmla="*/ 189 h 20000"/>
                <a:gd name="T80" fmla="*/ 64 w 20000"/>
                <a:gd name="T81" fmla="*/ 170 h 20000"/>
                <a:gd name="T82" fmla="*/ 74 w 20000"/>
                <a:gd name="T83" fmla="*/ 154 h 20000"/>
                <a:gd name="T84" fmla="*/ 93 w 20000"/>
                <a:gd name="T85" fmla="*/ 148 h 20000"/>
                <a:gd name="T86" fmla="*/ 107 w 20000"/>
                <a:gd name="T87" fmla="*/ 141 h 20000"/>
                <a:gd name="T88" fmla="*/ 124 w 20000"/>
                <a:gd name="T89" fmla="*/ 125 h 20000"/>
                <a:gd name="T90" fmla="*/ 134 w 20000"/>
                <a:gd name="T91" fmla="*/ 108 h 20000"/>
                <a:gd name="T92" fmla="*/ 130 w 20000"/>
                <a:gd name="T93" fmla="*/ 100 h 20000"/>
                <a:gd name="T94" fmla="*/ 130 w 20000"/>
                <a:gd name="T95" fmla="*/ 83 h 20000"/>
                <a:gd name="T96" fmla="*/ 136 w 20000"/>
                <a:gd name="T97" fmla="*/ 75 h 20000"/>
                <a:gd name="T98" fmla="*/ 140 w 20000"/>
                <a:gd name="T99" fmla="*/ 65 h 20000"/>
                <a:gd name="T100" fmla="*/ 151 w 20000"/>
                <a:gd name="T101" fmla="*/ 50 h 20000"/>
                <a:gd name="T102" fmla="*/ 163 w 20000"/>
                <a:gd name="T103" fmla="*/ 44 h 20000"/>
                <a:gd name="T104" fmla="*/ 184 w 20000"/>
                <a:gd name="T105" fmla="*/ 34 h 20000"/>
                <a:gd name="T106" fmla="*/ 190 w 20000"/>
                <a:gd name="T107" fmla="*/ 17 h 20000"/>
                <a:gd name="T108" fmla="*/ 196 w 20000"/>
                <a:gd name="T109" fmla="*/ 0 h 20000"/>
                <a:gd name="T110" fmla="*/ 206 w 20000"/>
                <a:gd name="T111" fmla="*/ 0 h 20000"/>
                <a:gd name="T112" fmla="*/ 216 w 20000"/>
                <a:gd name="T113" fmla="*/ 11 h 20000"/>
                <a:gd name="T114" fmla="*/ 233 w 20000"/>
                <a:gd name="T115" fmla="*/ 11 h 20000"/>
                <a:gd name="T116" fmla="*/ 243 w 20000"/>
                <a:gd name="T117" fmla="*/ 11 h 20000"/>
                <a:gd name="T118" fmla="*/ 250 w 20000"/>
                <a:gd name="T119" fmla="*/ 6 h 20000"/>
                <a:gd name="T120" fmla="*/ 254 w 20000"/>
                <a:gd name="T121" fmla="*/ 12 h 20000"/>
                <a:gd name="T122" fmla="*/ 264 w 20000"/>
                <a:gd name="T123" fmla="*/ 12 h 20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00"/>
                <a:gd name="T187" fmla="*/ 0 h 20000"/>
                <a:gd name="T188" fmla="*/ 20000 w 20000"/>
                <a:gd name="T189" fmla="*/ 20000 h 20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00" h="20000">
                  <a:moveTo>
                    <a:pt x="18807" y="878"/>
                  </a:moveTo>
                  <a:lnTo>
                    <a:pt x="19233" y="1473"/>
                  </a:lnTo>
                  <a:lnTo>
                    <a:pt x="19517" y="2210"/>
                  </a:lnTo>
                  <a:lnTo>
                    <a:pt x="19517" y="2805"/>
                  </a:lnTo>
                  <a:lnTo>
                    <a:pt x="19688" y="3824"/>
                  </a:lnTo>
                  <a:lnTo>
                    <a:pt x="19972" y="4278"/>
                  </a:lnTo>
                  <a:lnTo>
                    <a:pt x="19972" y="4703"/>
                  </a:lnTo>
                  <a:lnTo>
                    <a:pt x="19972" y="4986"/>
                  </a:lnTo>
                  <a:lnTo>
                    <a:pt x="17784" y="5297"/>
                  </a:lnTo>
                  <a:lnTo>
                    <a:pt x="17784" y="5722"/>
                  </a:lnTo>
                  <a:lnTo>
                    <a:pt x="16903" y="5864"/>
                  </a:lnTo>
                  <a:lnTo>
                    <a:pt x="16903" y="6147"/>
                  </a:lnTo>
                  <a:lnTo>
                    <a:pt x="16903" y="6601"/>
                  </a:lnTo>
                  <a:lnTo>
                    <a:pt x="16449" y="7054"/>
                  </a:lnTo>
                  <a:lnTo>
                    <a:pt x="14972" y="8385"/>
                  </a:lnTo>
                  <a:lnTo>
                    <a:pt x="13949" y="8527"/>
                  </a:lnTo>
                  <a:lnTo>
                    <a:pt x="13523" y="8385"/>
                  </a:lnTo>
                  <a:lnTo>
                    <a:pt x="13068" y="8527"/>
                  </a:lnTo>
                  <a:lnTo>
                    <a:pt x="12330" y="8527"/>
                  </a:lnTo>
                  <a:lnTo>
                    <a:pt x="11165" y="9263"/>
                  </a:lnTo>
                  <a:lnTo>
                    <a:pt x="10739" y="9547"/>
                  </a:lnTo>
                  <a:lnTo>
                    <a:pt x="10739" y="11445"/>
                  </a:lnTo>
                  <a:lnTo>
                    <a:pt x="10739" y="13371"/>
                  </a:lnTo>
                  <a:lnTo>
                    <a:pt x="6449" y="13484"/>
                  </a:lnTo>
                  <a:lnTo>
                    <a:pt x="6449" y="16601"/>
                  </a:lnTo>
                  <a:lnTo>
                    <a:pt x="5284" y="17025"/>
                  </a:lnTo>
                  <a:lnTo>
                    <a:pt x="4972" y="17309"/>
                  </a:lnTo>
                  <a:lnTo>
                    <a:pt x="4972" y="17762"/>
                  </a:lnTo>
                  <a:lnTo>
                    <a:pt x="4972" y="19518"/>
                  </a:lnTo>
                  <a:lnTo>
                    <a:pt x="284" y="19518"/>
                  </a:lnTo>
                  <a:lnTo>
                    <a:pt x="0" y="19972"/>
                  </a:lnTo>
                  <a:lnTo>
                    <a:pt x="284" y="18810"/>
                  </a:lnTo>
                  <a:lnTo>
                    <a:pt x="739" y="18187"/>
                  </a:lnTo>
                  <a:lnTo>
                    <a:pt x="1023" y="17762"/>
                  </a:lnTo>
                  <a:lnTo>
                    <a:pt x="1165" y="17309"/>
                  </a:lnTo>
                  <a:lnTo>
                    <a:pt x="1449" y="16884"/>
                  </a:lnTo>
                  <a:lnTo>
                    <a:pt x="1903" y="16147"/>
                  </a:lnTo>
                  <a:lnTo>
                    <a:pt x="2784" y="15127"/>
                  </a:lnTo>
                  <a:lnTo>
                    <a:pt x="2784" y="14249"/>
                  </a:lnTo>
                  <a:lnTo>
                    <a:pt x="3352" y="13371"/>
                  </a:lnTo>
                  <a:lnTo>
                    <a:pt x="4545" y="12040"/>
                  </a:lnTo>
                  <a:lnTo>
                    <a:pt x="5284" y="10878"/>
                  </a:lnTo>
                  <a:lnTo>
                    <a:pt x="6619" y="10425"/>
                  </a:lnTo>
                  <a:lnTo>
                    <a:pt x="7614" y="9972"/>
                  </a:lnTo>
                  <a:lnTo>
                    <a:pt x="8807" y="8810"/>
                  </a:lnTo>
                  <a:lnTo>
                    <a:pt x="9545" y="7649"/>
                  </a:lnTo>
                  <a:lnTo>
                    <a:pt x="9233" y="7054"/>
                  </a:lnTo>
                  <a:lnTo>
                    <a:pt x="9233" y="5864"/>
                  </a:lnTo>
                  <a:lnTo>
                    <a:pt x="9688" y="5297"/>
                  </a:lnTo>
                  <a:lnTo>
                    <a:pt x="9972" y="4561"/>
                  </a:lnTo>
                  <a:lnTo>
                    <a:pt x="10739" y="3541"/>
                  </a:lnTo>
                  <a:lnTo>
                    <a:pt x="11619" y="3088"/>
                  </a:lnTo>
                  <a:lnTo>
                    <a:pt x="13068" y="2380"/>
                  </a:lnTo>
                  <a:lnTo>
                    <a:pt x="13523" y="1190"/>
                  </a:lnTo>
                  <a:lnTo>
                    <a:pt x="13949" y="0"/>
                  </a:lnTo>
                  <a:lnTo>
                    <a:pt x="14688" y="0"/>
                  </a:lnTo>
                  <a:lnTo>
                    <a:pt x="15398" y="765"/>
                  </a:lnTo>
                  <a:lnTo>
                    <a:pt x="16619" y="765"/>
                  </a:lnTo>
                  <a:lnTo>
                    <a:pt x="17330" y="765"/>
                  </a:lnTo>
                  <a:lnTo>
                    <a:pt x="17784" y="453"/>
                  </a:lnTo>
                  <a:lnTo>
                    <a:pt x="18068" y="878"/>
                  </a:lnTo>
                  <a:lnTo>
                    <a:pt x="18807" y="87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1" name="Freeform 185">
              <a:extLst>
                <a:ext uri="{FF2B5EF4-FFF2-40B4-BE49-F238E27FC236}">
                  <a16:creationId xmlns:a16="http://schemas.microsoft.com/office/drawing/2014/main" id="{5C50AD7B-F6E4-4A9C-8E87-2E5B44D85B31}"/>
                </a:ext>
              </a:extLst>
            </p:cNvPr>
            <p:cNvSpPr>
              <a:spLocks/>
            </p:cNvSpPr>
            <p:nvPr/>
          </p:nvSpPr>
          <p:spPr bwMode="auto">
            <a:xfrm>
              <a:off x="2723" y="2384"/>
              <a:ext cx="217" cy="237"/>
            </a:xfrm>
            <a:custGeom>
              <a:avLst/>
              <a:gdLst>
                <a:gd name="T0" fmla="*/ 151 w 20000"/>
                <a:gd name="T1" fmla="*/ 0 h 20000"/>
                <a:gd name="T2" fmla="*/ 217 w 20000"/>
                <a:gd name="T3" fmla="*/ 46 h 20000"/>
                <a:gd name="T4" fmla="*/ 187 w 20000"/>
                <a:gd name="T5" fmla="*/ 46 h 20000"/>
                <a:gd name="T6" fmla="*/ 200 w 20000"/>
                <a:gd name="T7" fmla="*/ 203 h 20000"/>
                <a:gd name="T8" fmla="*/ 206 w 20000"/>
                <a:gd name="T9" fmla="*/ 209 h 20000"/>
                <a:gd name="T10" fmla="*/ 200 w 20000"/>
                <a:gd name="T11" fmla="*/ 224 h 20000"/>
                <a:gd name="T12" fmla="*/ 136 w 20000"/>
                <a:gd name="T13" fmla="*/ 224 h 20000"/>
                <a:gd name="T14" fmla="*/ 134 w 20000"/>
                <a:gd name="T15" fmla="*/ 220 h 20000"/>
                <a:gd name="T16" fmla="*/ 130 w 20000"/>
                <a:gd name="T17" fmla="*/ 224 h 20000"/>
                <a:gd name="T18" fmla="*/ 109 w 20000"/>
                <a:gd name="T19" fmla="*/ 220 h 20000"/>
                <a:gd name="T20" fmla="*/ 107 w 20000"/>
                <a:gd name="T21" fmla="*/ 226 h 20000"/>
                <a:gd name="T22" fmla="*/ 97 w 20000"/>
                <a:gd name="T23" fmla="*/ 218 h 20000"/>
                <a:gd name="T24" fmla="*/ 91 w 20000"/>
                <a:gd name="T25" fmla="*/ 226 h 20000"/>
                <a:gd name="T26" fmla="*/ 91 w 20000"/>
                <a:gd name="T27" fmla="*/ 234 h 20000"/>
                <a:gd name="T28" fmla="*/ 87 w 20000"/>
                <a:gd name="T29" fmla="*/ 237 h 20000"/>
                <a:gd name="T30" fmla="*/ 76 w 20000"/>
                <a:gd name="T31" fmla="*/ 234 h 20000"/>
                <a:gd name="T32" fmla="*/ 74 w 20000"/>
                <a:gd name="T33" fmla="*/ 230 h 20000"/>
                <a:gd name="T34" fmla="*/ 70 w 20000"/>
                <a:gd name="T35" fmla="*/ 224 h 20000"/>
                <a:gd name="T36" fmla="*/ 66 w 20000"/>
                <a:gd name="T37" fmla="*/ 224 h 20000"/>
                <a:gd name="T38" fmla="*/ 64 w 20000"/>
                <a:gd name="T39" fmla="*/ 214 h 20000"/>
                <a:gd name="T40" fmla="*/ 58 w 20000"/>
                <a:gd name="T41" fmla="*/ 214 h 20000"/>
                <a:gd name="T42" fmla="*/ 49 w 20000"/>
                <a:gd name="T43" fmla="*/ 203 h 20000"/>
                <a:gd name="T44" fmla="*/ 43 w 20000"/>
                <a:gd name="T45" fmla="*/ 201 h 20000"/>
                <a:gd name="T46" fmla="*/ 27 w 20000"/>
                <a:gd name="T47" fmla="*/ 203 h 20000"/>
                <a:gd name="T48" fmla="*/ 14 w 20000"/>
                <a:gd name="T49" fmla="*/ 203 h 20000"/>
                <a:gd name="T50" fmla="*/ 6 w 20000"/>
                <a:gd name="T51" fmla="*/ 209 h 20000"/>
                <a:gd name="T52" fmla="*/ 10 w 20000"/>
                <a:gd name="T53" fmla="*/ 197 h 20000"/>
                <a:gd name="T54" fmla="*/ 16 w 20000"/>
                <a:gd name="T55" fmla="*/ 180 h 20000"/>
                <a:gd name="T56" fmla="*/ 14 w 20000"/>
                <a:gd name="T57" fmla="*/ 160 h 20000"/>
                <a:gd name="T58" fmla="*/ 6 w 20000"/>
                <a:gd name="T59" fmla="*/ 149 h 20000"/>
                <a:gd name="T60" fmla="*/ 14 w 20000"/>
                <a:gd name="T61" fmla="*/ 149 h 20000"/>
                <a:gd name="T62" fmla="*/ 14 w 20000"/>
                <a:gd name="T63" fmla="*/ 139 h 20000"/>
                <a:gd name="T64" fmla="*/ 10 w 20000"/>
                <a:gd name="T65" fmla="*/ 127 h 20000"/>
                <a:gd name="T66" fmla="*/ 6 w 20000"/>
                <a:gd name="T67" fmla="*/ 131 h 20000"/>
                <a:gd name="T68" fmla="*/ 4 w 20000"/>
                <a:gd name="T69" fmla="*/ 121 h 20000"/>
                <a:gd name="T70" fmla="*/ 0 w 20000"/>
                <a:gd name="T71" fmla="*/ 121 h 20000"/>
                <a:gd name="T72" fmla="*/ 4 w 20000"/>
                <a:gd name="T73" fmla="*/ 114 h 20000"/>
                <a:gd name="T74" fmla="*/ 70 w 20000"/>
                <a:gd name="T75" fmla="*/ 114 h 20000"/>
                <a:gd name="T76" fmla="*/ 70 w 20000"/>
                <a:gd name="T77" fmla="*/ 89 h 20000"/>
                <a:gd name="T78" fmla="*/ 70 w 20000"/>
                <a:gd name="T79" fmla="*/ 83 h 20000"/>
                <a:gd name="T80" fmla="*/ 74 w 20000"/>
                <a:gd name="T81" fmla="*/ 79 h 20000"/>
                <a:gd name="T82" fmla="*/ 91 w 20000"/>
                <a:gd name="T83" fmla="*/ 73 h 20000"/>
                <a:gd name="T84" fmla="*/ 91 w 20000"/>
                <a:gd name="T85" fmla="*/ 29 h 20000"/>
                <a:gd name="T86" fmla="*/ 151 w 20000"/>
                <a:gd name="T87" fmla="*/ 27 h 20000"/>
                <a:gd name="T88" fmla="*/ 151 w 20000"/>
                <a:gd name="T89" fmla="*/ 0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13897" y="0"/>
                  </a:moveTo>
                  <a:lnTo>
                    <a:pt x="19963" y="3885"/>
                  </a:lnTo>
                  <a:lnTo>
                    <a:pt x="17279" y="3885"/>
                  </a:lnTo>
                  <a:lnTo>
                    <a:pt x="18456" y="17128"/>
                  </a:lnTo>
                  <a:lnTo>
                    <a:pt x="19007" y="17669"/>
                  </a:lnTo>
                  <a:lnTo>
                    <a:pt x="18456" y="18919"/>
                  </a:lnTo>
                  <a:lnTo>
                    <a:pt x="12537" y="18919"/>
                  </a:lnTo>
                  <a:lnTo>
                    <a:pt x="12390" y="18581"/>
                  </a:lnTo>
                  <a:lnTo>
                    <a:pt x="11985" y="18919"/>
                  </a:lnTo>
                  <a:lnTo>
                    <a:pt x="10074" y="18581"/>
                  </a:lnTo>
                  <a:lnTo>
                    <a:pt x="9890" y="19054"/>
                  </a:lnTo>
                  <a:lnTo>
                    <a:pt x="8934" y="18378"/>
                  </a:lnTo>
                  <a:lnTo>
                    <a:pt x="8346" y="19054"/>
                  </a:lnTo>
                  <a:lnTo>
                    <a:pt x="8346" y="19764"/>
                  </a:lnTo>
                  <a:lnTo>
                    <a:pt x="7978" y="19966"/>
                  </a:lnTo>
                  <a:lnTo>
                    <a:pt x="7022" y="19764"/>
                  </a:lnTo>
                  <a:lnTo>
                    <a:pt x="6838" y="19426"/>
                  </a:lnTo>
                  <a:lnTo>
                    <a:pt x="6434" y="18919"/>
                  </a:lnTo>
                  <a:lnTo>
                    <a:pt x="6066" y="18919"/>
                  </a:lnTo>
                  <a:lnTo>
                    <a:pt x="5919" y="18041"/>
                  </a:lnTo>
                  <a:lnTo>
                    <a:pt x="5331" y="18041"/>
                  </a:lnTo>
                  <a:lnTo>
                    <a:pt x="4559" y="17128"/>
                  </a:lnTo>
                  <a:lnTo>
                    <a:pt x="3971" y="16993"/>
                  </a:lnTo>
                  <a:lnTo>
                    <a:pt x="2463" y="17128"/>
                  </a:lnTo>
                  <a:lnTo>
                    <a:pt x="1324" y="17128"/>
                  </a:lnTo>
                  <a:lnTo>
                    <a:pt x="515" y="17669"/>
                  </a:lnTo>
                  <a:lnTo>
                    <a:pt x="956" y="16622"/>
                  </a:lnTo>
                  <a:lnTo>
                    <a:pt x="1507" y="15203"/>
                  </a:lnTo>
                  <a:lnTo>
                    <a:pt x="1324" y="13480"/>
                  </a:lnTo>
                  <a:lnTo>
                    <a:pt x="515" y="12601"/>
                  </a:lnTo>
                  <a:lnTo>
                    <a:pt x="1324" y="12601"/>
                  </a:lnTo>
                  <a:lnTo>
                    <a:pt x="1324" y="11723"/>
                  </a:lnTo>
                  <a:lnTo>
                    <a:pt x="956" y="10709"/>
                  </a:lnTo>
                  <a:lnTo>
                    <a:pt x="515" y="11047"/>
                  </a:lnTo>
                  <a:lnTo>
                    <a:pt x="368" y="10169"/>
                  </a:lnTo>
                  <a:lnTo>
                    <a:pt x="0" y="10169"/>
                  </a:lnTo>
                  <a:lnTo>
                    <a:pt x="368" y="9628"/>
                  </a:lnTo>
                  <a:lnTo>
                    <a:pt x="6434" y="9628"/>
                  </a:lnTo>
                  <a:lnTo>
                    <a:pt x="6434" y="7534"/>
                  </a:lnTo>
                  <a:lnTo>
                    <a:pt x="6434" y="6993"/>
                  </a:lnTo>
                  <a:lnTo>
                    <a:pt x="6838" y="6655"/>
                  </a:lnTo>
                  <a:lnTo>
                    <a:pt x="8346" y="6149"/>
                  </a:lnTo>
                  <a:lnTo>
                    <a:pt x="8346" y="2432"/>
                  </a:lnTo>
                  <a:lnTo>
                    <a:pt x="13897" y="2297"/>
                  </a:lnTo>
                  <a:lnTo>
                    <a:pt x="13897"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2" name="Freeform 186">
              <a:extLst>
                <a:ext uri="{FF2B5EF4-FFF2-40B4-BE49-F238E27FC236}">
                  <a16:creationId xmlns:a16="http://schemas.microsoft.com/office/drawing/2014/main" id="{FCCB1A2C-5FE7-4A00-BD23-D3A226B42E37}"/>
                </a:ext>
              </a:extLst>
            </p:cNvPr>
            <p:cNvSpPr>
              <a:spLocks/>
            </p:cNvSpPr>
            <p:nvPr/>
          </p:nvSpPr>
          <p:spPr bwMode="auto">
            <a:xfrm>
              <a:off x="4036" y="3256"/>
              <a:ext cx="7" cy="15"/>
            </a:xfrm>
            <a:custGeom>
              <a:avLst/>
              <a:gdLst>
                <a:gd name="T0" fmla="*/ 2 w 20000"/>
                <a:gd name="T1" fmla="*/ 15 h 20000"/>
                <a:gd name="T2" fmla="*/ 0 w 20000"/>
                <a:gd name="T3" fmla="*/ 11 h 20000"/>
                <a:gd name="T4" fmla="*/ 0 w 20000"/>
                <a:gd name="T5" fmla="*/ 8 h 20000"/>
                <a:gd name="T6" fmla="*/ 2 w 20000"/>
                <a:gd name="T7" fmla="*/ 0 h 20000"/>
                <a:gd name="T8" fmla="*/ 7 w 20000"/>
                <a:gd name="T9" fmla="*/ 8 h 20000"/>
                <a:gd name="T10" fmla="*/ 2 w 20000"/>
                <a:gd name="T11" fmla="*/ 15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7059" y="19459"/>
                  </a:moveTo>
                  <a:lnTo>
                    <a:pt x="0" y="14054"/>
                  </a:lnTo>
                  <a:lnTo>
                    <a:pt x="0" y="10811"/>
                  </a:lnTo>
                  <a:lnTo>
                    <a:pt x="7059" y="0"/>
                  </a:lnTo>
                  <a:lnTo>
                    <a:pt x="18824" y="10811"/>
                  </a:lnTo>
                  <a:lnTo>
                    <a:pt x="7059" y="194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3" name="Freeform 187">
              <a:extLst>
                <a:ext uri="{FF2B5EF4-FFF2-40B4-BE49-F238E27FC236}">
                  <a16:creationId xmlns:a16="http://schemas.microsoft.com/office/drawing/2014/main" id="{EDC9FCD9-814C-45AF-BACE-9C031FC0FB75}"/>
                </a:ext>
              </a:extLst>
            </p:cNvPr>
            <p:cNvSpPr>
              <a:spLocks/>
            </p:cNvSpPr>
            <p:nvPr/>
          </p:nvSpPr>
          <p:spPr bwMode="auto">
            <a:xfrm>
              <a:off x="3555" y="3080"/>
              <a:ext cx="193" cy="305"/>
            </a:xfrm>
            <a:custGeom>
              <a:avLst/>
              <a:gdLst>
                <a:gd name="T0" fmla="*/ 97 w 20000"/>
                <a:gd name="T1" fmla="*/ 16 h 20000"/>
                <a:gd name="T2" fmla="*/ 108 w 20000"/>
                <a:gd name="T3" fmla="*/ 16 h 20000"/>
                <a:gd name="T4" fmla="*/ 122 w 20000"/>
                <a:gd name="T5" fmla="*/ 19 h 20000"/>
                <a:gd name="T6" fmla="*/ 135 w 20000"/>
                <a:gd name="T7" fmla="*/ 19 h 20000"/>
                <a:gd name="T8" fmla="*/ 145 w 20000"/>
                <a:gd name="T9" fmla="*/ 12 h 20000"/>
                <a:gd name="T10" fmla="*/ 151 w 20000"/>
                <a:gd name="T11" fmla="*/ 16 h 20000"/>
                <a:gd name="T12" fmla="*/ 166 w 20000"/>
                <a:gd name="T13" fmla="*/ 10 h 20000"/>
                <a:gd name="T14" fmla="*/ 185 w 20000"/>
                <a:gd name="T15" fmla="*/ 0 h 20000"/>
                <a:gd name="T16" fmla="*/ 185 w 20000"/>
                <a:gd name="T17" fmla="*/ 16 h 20000"/>
                <a:gd name="T18" fmla="*/ 185 w 20000"/>
                <a:gd name="T19" fmla="*/ 35 h 20000"/>
                <a:gd name="T20" fmla="*/ 185 w 20000"/>
                <a:gd name="T21" fmla="*/ 46 h 20000"/>
                <a:gd name="T22" fmla="*/ 189 w 20000"/>
                <a:gd name="T23" fmla="*/ 70 h 20000"/>
                <a:gd name="T24" fmla="*/ 189 w 20000"/>
                <a:gd name="T25" fmla="*/ 79 h 20000"/>
                <a:gd name="T26" fmla="*/ 189 w 20000"/>
                <a:gd name="T27" fmla="*/ 87 h 20000"/>
                <a:gd name="T28" fmla="*/ 174 w 20000"/>
                <a:gd name="T29" fmla="*/ 103 h 20000"/>
                <a:gd name="T30" fmla="*/ 167 w 20000"/>
                <a:gd name="T31" fmla="*/ 110 h 20000"/>
                <a:gd name="T32" fmla="*/ 155 w 20000"/>
                <a:gd name="T33" fmla="*/ 120 h 20000"/>
                <a:gd name="T34" fmla="*/ 122 w 20000"/>
                <a:gd name="T35" fmla="*/ 132 h 20000"/>
                <a:gd name="T36" fmla="*/ 118 w 20000"/>
                <a:gd name="T37" fmla="*/ 141 h 20000"/>
                <a:gd name="T38" fmla="*/ 97 w 20000"/>
                <a:gd name="T39" fmla="*/ 157 h 20000"/>
                <a:gd name="T40" fmla="*/ 79 w 20000"/>
                <a:gd name="T41" fmla="*/ 180 h 20000"/>
                <a:gd name="T42" fmla="*/ 85 w 20000"/>
                <a:gd name="T43" fmla="*/ 203 h 20000"/>
                <a:gd name="T44" fmla="*/ 87 w 20000"/>
                <a:gd name="T45" fmla="*/ 213 h 20000"/>
                <a:gd name="T46" fmla="*/ 92 w 20000"/>
                <a:gd name="T47" fmla="*/ 230 h 20000"/>
                <a:gd name="T48" fmla="*/ 85 w 20000"/>
                <a:gd name="T49" fmla="*/ 251 h 20000"/>
                <a:gd name="T50" fmla="*/ 92 w 20000"/>
                <a:gd name="T51" fmla="*/ 253 h 20000"/>
                <a:gd name="T52" fmla="*/ 54 w 20000"/>
                <a:gd name="T53" fmla="*/ 271 h 20000"/>
                <a:gd name="T54" fmla="*/ 42 w 20000"/>
                <a:gd name="T55" fmla="*/ 280 h 20000"/>
                <a:gd name="T56" fmla="*/ 38 w 20000"/>
                <a:gd name="T57" fmla="*/ 290 h 20000"/>
                <a:gd name="T58" fmla="*/ 42 w 20000"/>
                <a:gd name="T59" fmla="*/ 290 h 20000"/>
                <a:gd name="T60" fmla="*/ 35 w 20000"/>
                <a:gd name="T61" fmla="*/ 305 h 20000"/>
                <a:gd name="T62" fmla="*/ 31 w 20000"/>
                <a:gd name="T63" fmla="*/ 290 h 20000"/>
                <a:gd name="T64" fmla="*/ 27 w 20000"/>
                <a:gd name="T65" fmla="*/ 280 h 20000"/>
                <a:gd name="T66" fmla="*/ 27 w 20000"/>
                <a:gd name="T67" fmla="*/ 253 h 20000"/>
                <a:gd name="T68" fmla="*/ 25 w 20000"/>
                <a:gd name="T69" fmla="*/ 230 h 20000"/>
                <a:gd name="T70" fmla="*/ 19 w 20000"/>
                <a:gd name="T71" fmla="*/ 218 h 20000"/>
                <a:gd name="T72" fmla="*/ 42 w 20000"/>
                <a:gd name="T73" fmla="*/ 193 h 20000"/>
                <a:gd name="T74" fmla="*/ 44 w 20000"/>
                <a:gd name="T75" fmla="*/ 180 h 20000"/>
                <a:gd name="T76" fmla="*/ 48 w 20000"/>
                <a:gd name="T77" fmla="*/ 164 h 20000"/>
                <a:gd name="T78" fmla="*/ 48 w 20000"/>
                <a:gd name="T79" fmla="*/ 149 h 20000"/>
                <a:gd name="T80" fmla="*/ 48 w 20000"/>
                <a:gd name="T81" fmla="*/ 147 h 20000"/>
                <a:gd name="T82" fmla="*/ 52 w 20000"/>
                <a:gd name="T83" fmla="*/ 141 h 20000"/>
                <a:gd name="T84" fmla="*/ 52 w 20000"/>
                <a:gd name="T85" fmla="*/ 120 h 20000"/>
                <a:gd name="T86" fmla="*/ 48 w 20000"/>
                <a:gd name="T87" fmla="*/ 106 h 20000"/>
                <a:gd name="T88" fmla="*/ 31 w 20000"/>
                <a:gd name="T89" fmla="*/ 103 h 20000"/>
                <a:gd name="T90" fmla="*/ 21 w 20000"/>
                <a:gd name="T91" fmla="*/ 97 h 20000"/>
                <a:gd name="T92" fmla="*/ 4 w 20000"/>
                <a:gd name="T93" fmla="*/ 93 h 20000"/>
                <a:gd name="T94" fmla="*/ 0 w 20000"/>
                <a:gd name="T95" fmla="*/ 79 h 20000"/>
                <a:gd name="T96" fmla="*/ 58 w 20000"/>
                <a:gd name="T97" fmla="*/ 60 h 20000"/>
                <a:gd name="T98" fmla="*/ 74 w 20000"/>
                <a:gd name="T99" fmla="*/ 70 h 20000"/>
                <a:gd name="T100" fmla="*/ 81 w 20000"/>
                <a:gd name="T101" fmla="*/ 87 h 20000"/>
                <a:gd name="T102" fmla="*/ 81 w 20000"/>
                <a:gd name="T103" fmla="*/ 103 h 20000"/>
                <a:gd name="T104" fmla="*/ 92 w 20000"/>
                <a:gd name="T105" fmla="*/ 120 h 20000"/>
                <a:gd name="T106" fmla="*/ 95 w 20000"/>
                <a:gd name="T107" fmla="*/ 103 h 20000"/>
                <a:gd name="T108" fmla="*/ 101 w 20000"/>
                <a:gd name="T109" fmla="*/ 99 h 20000"/>
                <a:gd name="T110" fmla="*/ 108 w 20000"/>
                <a:gd name="T111" fmla="*/ 77 h 20000"/>
                <a:gd name="T112" fmla="*/ 95 w 20000"/>
                <a:gd name="T113" fmla="*/ 60 h 20000"/>
                <a:gd name="T114" fmla="*/ 81 w 20000"/>
                <a:gd name="T115" fmla="*/ 54 h 20000"/>
                <a:gd name="T116" fmla="*/ 85 w 20000"/>
                <a:gd name="T117" fmla="*/ 19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8820" y="1234"/>
                  </a:moveTo>
                  <a:lnTo>
                    <a:pt x="10062" y="1076"/>
                  </a:lnTo>
                  <a:lnTo>
                    <a:pt x="10518" y="1234"/>
                  </a:lnTo>
                  <a:lnTo>
                    <a:pt x="11180" y="1076"/>
                  </a:lnTo>
                  <a:lnTo>
                    <a:pt x="11843" y="1234"/>
                  </a:lnTo>
                  <a:lnTo>
                    <a:pt x="12671" y="1234"/>
                  </a:lnTo>
                  <a:lnTo>
                    <a:pt x="12878" y="1234"/>
                  </a:lnTo>
                  <a:lnTo>
                    <a:pt x="13954" y="1234"/>
                  </a:lnTo>
                  <a:lnTo>
                    <a:pt x="14576" y="1076"/>
                  </a:lnTo>
                  <a:lnTo>
                    <a:pt x="15031" y="814"/>
                  </a:lnTo>
                  <a:lnTo>
                    <a:pt x="15652" y="814"/>
                  </a:lnTo>
                  <a:lnTo>
                    <a:pt x="15652" y="1076"/>
                  </a:lnTo>
                  <a:lnTo>
                    <a:pt x="16315" y="814"/>
                  </a:lnTo>
                  <a:lnTo>
                    <a:pt x="17184" y="682"/>
                  </a:lnTo>
                  <a:lnTo>
                    <a:pt x="18468" y="420"/>
                  </a:lnTo>
                  <a:lnTo>
                    <a:pt x="19130" y="0"/>
                  </a:lnTo>
                  <a:lnTo>
                    <a:pt x="19545" y="420"/>
                  </a:lnTo>
                  <a:lnTo>
                    <a:pt x="19130" y="1076"/>
                  </a:lnTo>
                  <a:lnTo>
                    <a:pt x="19130" y="1785"/>
                  </a:lnTo>
                  <a:lnTo>
                    <a:pt x="19130" y="2310"/>
                  </a:lnTo>
                  <a:lnTo>
                    <a:pt x="19545" y="2861"/>
                  </a:lnTo>
                  <a:lnTo>
                    <a:pt x="19130" y="2992"/>
                  </a:lnTo>
                  <a:lnTo>
                    <a:pt x="19545" y="3543"/>
                  </a:lnTo>
                  <a:lnTo>
                    <a:pt x="19545" y="4619"/>
                  </a:lnTo>
                  <a:lnTo>
                    <a:pt x="19959" y="4777"/>
                  </a:lnTo>
                  <a:lnTo>
                    <a:pt x="19545" y="5171"/>
                  </a:lnTo>
                  <a:lnTo>
                    <a:pt x="19130" y="5433"/>
                  </a:lnTo>
                  <a:lnTo>
                    <a:pt x="19545" y="5696"/>
                  </a:lnTo>
                  <a:lnTo>
                    <a:pt x="18882" y="6115"/>
                  </a:lnTo>
                  <a:lnTo>
                    <a:pt x="18012" y="6772"/>
                  </a:lnTo>
                  <a:lnTo>
                    <a:pt x="17847" y="6929"/>
                  </a:lnTo>
                  <a:lnTo>
                    <a:pt x="17350" y="7192"/>
                  </a:lnTo>
                  <a:lnTo>
                    <a:pt x="16315" y="7480"/>
                  </a:lnTo>
                  <a:lnTo>
                    <a:pt x="16108" y="7874"/>
                  </a:lnTo>
                  <a:lnTo>
                    <a:pt x="13954" y="8268"/>
                  </a:lnTo>
                  <a:lnTo>
                    <a:pt x="12671" y="8688"/>
                  </a:lnTo>
                  <a:lnTo>
                    <a:pt x="12257" y="8976"/>
                  </a:lnTo>
                  <a:lnTo>
                    <a:pt x="12257" y="9239"/>
                  </a:lnTo>
                  <a:lnTo>
                    <a:pt x="11180" y="9764"/>
                  </a:lnTo>
                  <a:lnTo>
                    <a:pt x="10062" y="10315"/>
                  </a:lnTo>
                  <a:lnTo>
                    <a:pt x="8364" y="11391"/>
                  </a:lnTo>
                  <a:lnTo>
                    <a:pt x="8157" y="11811"/>
                  </a:lnTo>
                  <a:lnTo>
                    <a:pt x="8364" y="12493"/>
                  </a:lnTo>
                  <a:lnTo>
                    <a:pt x="8820" y="13307"/>
                  </a:lnTo>
                  <a:lnTo>
                    <a:pt x="9027" y="14278"/>
                  </a:lnTo>
                  <a:lnTo>
                    <a:pt x="9027" y="13990"/>
                  </a:lnTo>
                  <a:lnTo>
                    <a:pt x="9482" y="14278"/>
                  </a:lnTo>
                  <a:lnTo>
                    <a:pt x="9482" y="15092"/>
                  </a:lnTo>
                  <a:lnTo>
                    <a:pt x="9027" y="15459"/>
                  </a:lnTo>
                  <a:lnTo>
                    <a:pt x="8820" y="16430"/>
                  </a:lnTo>
                  <a:lnTo>
                    <a:pt x="9027" y="16168"/>
                  </a:lnTo>
                  <a:lnTo>
                    <a:pt x="9482" y="16588"/>
                  </a:lnTo>
                  <a:lnTo>
                    <a:pt x="8364" y="17113"/>
                  </a:lnTo>
                  <a:lnTo>
                    <a:pt x="5590" y="17769"/>
                  </a:lnTo>
                  <a:lnTo>
                    <a:pt x="4928" y="17927"/>
                  </a:lnTo>
                  <a:lnTo>
                    <a:pt x="4306" y="18346"/>
                  </a:lnTo>
                  <a:lnTo>
                    <a:pt x="3644" y="18609"/>
                  </a:lnTo>
                  <a:lnTo>
                    <a:pt x="3892" y="19003"/>
                  </a:lnTo>
                  <a:lnTo>
                    <a:pt x="4306" y="18871"/>
                  </a:lnTo>
                  <a:lnTo>
                    <a:pt x="4306" y="19003"/>
                  </a:lnTo>
                  <a:lnTo>
                    <a:pt x="4306" y="19974"/>
                  </a:lnTo>
                  <a:lnTo>
                    <a:pt x="3644" y="19974"/>
                  </a:lnTo>
                  <a:lnTo>
                    <a:pt x="2816" y="19685"/>
                  </a:lnTo>
                  <a:lnTo>
                    <a:pt x="3230" y="19003"/>
                  </a:lnTo>
                  <a:lnTo>
                    <a:pt x="2816" y="18609"/>
                  </a:lnTo>
                  <a:lnTo>
                    <a:pt x="2816" y="18346"/>
                  </a:lnTo>
                  <a:lnTo>
                    <a:pt x="2816" y="17507"/>
                  </a:lnTo>
                  <a:lnTo>
                    <a:pt x="2816" y="16588"/>
                  </a:lnTo>
                  <a:lnTo>
                    <a:pt x="2153" y="15459"/>
                  </a:lnTo>
                  <a:lnTo>
                    <a:pt x="2567" y="15092"/>
                  </a:lnTo>
                  <a:lnTo>
                    <a:pt x="2153" y="14934"/>
                  </a:lnTo>
                  <a:lnTo>
                    <a:pt x="1946" y="14278"/>
                  </a:lnTo>
                  <a:lnTo>
                    <a:pt x="3892" y="13176"/>
                  </a:lnTo>
                  <a:lnTo>
                    <a:pt x="4306" y="12625"/>
                  </a:lnTo>
                  <a:lnTo>
                    <a:pt x="4306" y="12231"/>
                  </a:lnTo>
                  <a:lnTo>
                    <a:pt x="4513" y="11811"/>
                  </a:lnTo>
                  <a:lnTo>
                    <a:pt x="5342" y="11129"/>
                  </a:lnTo>
                  <a:lnTo>
                    <a:pt x="4928" y="10735"/>
                  </a:lnTo>
                  <a:lnTo>
                    <a:pt x="4928" y="10315"/>
                  </a:lnTo>
                  <a:lnTo>
                    <a:pt x="4928" y="9764"/>
                  </a:lnTo>
                  <a:lnTo>
                    <a:pt x="5342" y="9764"/>
                  </a:lnTo>
                  <a:lnTo>
                    <a:pt x="4928" y="9659"/>
                  </a:lnTo>
                  <a:lnTo>
                    <a:pt x="5342" y="9396"/>
                  </a:lnTo>
                  <a:lnTo>
                    <a:pt x="5342" y="9239"/>
                  </a:lnTo>
                  <a:lnTo>
                    <a:pt x="5342" y="8556"/>
                  </a:lnTo>
                  <a:lnTo>
                    <a:pt x="5342" y="7874"/>
                  </a:lnTo>
                  <a:lnTo>
                    <a:pt x="4928" y="7192"/>
                  </a:lnTo>
                  <a:lnTo>
                    <a:pt x="4928" y="6929"/>
                  </a:lnTo>
                  <a:lnTo>
                    <a:pt x="3644" y="6929"/>
                  </a:lnTo>
                  <a:lnTo>
                    <a:pt x="3230" y="6772"/>
                  </a:lnTo>
                  <a:lnTo>
                    <a:pt x="2567" y="6509"/>
                  </a:lnTo>
                  <a:lnTo>
                    <a:pt x="2153" y="6378"/>
                  </a:lnTo>
                  <a:lnTo>
                    <a:pt x="870" y="6509"/>
                  </a:lnTo>
                  <a:lnTo>
                    <a:pt x="414" y="6115"/>
                  </a:lnTo>
                  <a:lnTo>
                    <a:pt x="414" y="5696"/>
                  </a:lnTo>
                  <a:lnTo>
                    <a:pt x="0" y="5171"/>
                  </a:lnTo>
                  <a:lnTo>
                    <a:pt x="5590" y="4068"/>
                  </a:lnTo>
                  <a:lnTo>
                    <a:pt x="6004" y="3937"/>
                  </a:lnTo>
                  <a:lnTo>
                    <a:pt x="6667" y="4777"/>
                  </a:lnTo>
                  <a:lnTo>
                    <a:pt x="7702" y="4619"/>
                  </a:lnTo>
                  <a:lnTo>
                    <a:pt x="8364" y="4777"/>
                  </a:lnTo>
                  <a:lnTo>
                    <a:pt x="8364" y="5696"/>
                  </a:lnTo>
                  <a:lnTo>
                    <a:pt x="8157" y="6378"/>
                  </a:lnTo>
                  <a:lnTo>
                    <a:pt x="8364" y="6772"/>
                  </a:lnTo>
                  <a:lnTo>
                    <a:pt x="9027" y="7480"/>
                  </a:lnTo>
                  <a:lnTo>
                    <a:pt x="9482" y="7874"/>
                  </a:lnTo>
                  <a:lnTo>
                    <a:pt x="9896" y="7480"/>
                  </a:lnTo>
                  <a:lnTo>
                    <a:pt x="9896" y="6772"/>
                  </a:lnTo>
                  <a:lnTo>
                    <a:pt x="10062" y="6772"/>
                  </a:lnTo>
                  <a:lnTo>
                    <a:pt x="10518" y="6509"/>
                  </a:lnTo>
                  <a:lnTo>
                    <a:pt x="10932" y="5696"/>
                  </a:lnTo>
                  <a:lnTo>
                    <a:pt x="11180" y="5039"/>
                  </a:lnTo>
                  <a:lnTo>
                    <a:pt x="10518" y="4777"/>
                  </a:lnTo>
                  <a:lnTo>
                    <a:pt x="9896" y="3937"/>
                  </a:lnTo>
                  <a:lnTo>
                    <a:pt x="9027" y="3543"/>
                  </a:lnTo>
                  <a:lnTo>
                    <a:pt x="8364" y="3543"/>
                  </a:lnTo>
                  <a:lnTo>
                    <a:pt x="8364" y="1890"/>
                  </a:lnTo>
                  <a:lnTo>
                    <a:pt x="8820" y="123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4" name="Freeform 188">
              <a:extLst>
                <a:ext uri="{FF2B5EF4-FFF2-40B4-BE49-F238E27FC236}">
                  <a16:creationId xmlns:a16="http://schemas.microsoft.com/office/drawing/2014/main" id="{08C698EC-2AB2-4B00-8466-F1E22ABA9080}"/>
                </a:ext>
              </a:extLst>
            </p:cNvPr>
            <p:cNvSpPr>
              <a:spLocks/>
            </p:cNvSpPr>
            <p:nvPr/>
          </p:nvSpPr>
          <p:spPr bwMode="auto">
            <a:xfrm>
              <a:off x="3232" y="3194"/>
              <a:ext cx="237" cy="226"/>
            </a:xfrm>
            <a:custGeom>
              <a:avLst/>
              <a:gdLst>
                <a:gd name="T0" fmla="*/ 203 w 20000"/>
                <a:gd name="T1" fmla="*/ 12 h 20000"/>
                <a:gd name="T2" fmla="*/ 218 w 20000"/>
                <a:gd name="T3" fmla="*/ 8 h 20000"/>
                <a:gd name="T4" fmla="*/ 220 w 20000"/>
                <a:gd name="T5" fmla="*/ 8 h 20000"/>
                <a:gd name="T6" fmla="*/ 230 w 20000"/>
                <a:gd name="T7" fmla="*/ 12 h 20000"/>
                <a:gd name="T8" fmla="*/ 237 w 20000"/>
                <a:gd name="T9" fmla="*/ 16 h 20000"/>
                <a:gd name="T10" fmla="*/ 230 w 20000"/>
                <a:gd name="T11" fmla="*/ 16 h 20000"/>
                <a:gd name="T12" fmla="*/ 224 w 20000"/>
                <a:gd name="T13" fmla="*/ 18 h 20000"/>
                <a:gd name="T14" fmla="*/ 220 w 20000"/>
                <a:gd name="T15" fmla="*/ 18 h 20000"/>
                <a:gd name="T16" fmla="*/ 207 w 20000"/>
                <a:gd name="T17" fmla="*/ 27 h 20000"/>
                <a:gd name="T18" fmla="*/ 201 w 20000"/>
                <a:gd name="T19" fmla="*/ 18 h 20000"/>
                <a:gd name="T20" fmla="*/ 187 w 20000"/>
                <a:gd name="T21" fmla="*/ 23 h 20000"/>
                <a:gd name="T22" fmla="*/ 164 w 20000"/>
                <a:gd name="T23" fmla="*/ 27 h 20000"/>
                <a:gd name="T24" fmla="*/ 160 w 20000"/>
                <a:gd name="T25" fmla="*/ 93 h 20000"/>
                <a:gd name="T26" fmla="*/ 143 w 20000"/>
                <a:gd name="T27" fmla="*/ 93 h 20000"/>
                <a:gd name="T28" fmla="*/ 141 w 20000"/>
                <a:gd name="T29" fmla="*/ 147 h 20000"/>
                <a:gd name="T30" fmla="*/ 137 w 20000"/>
                <a:gd name="T31" fmla="*/ 217 h 20000"/>
                <a:gd name="T32" fmla="*/ 131 w 20000"/>
                <a:gd name="T33" fmla="*/ 217 h 20000"/>
                <a:gd name="T34" fmla="*/ 122 w 20000"/>
                <a:gd name="T35" fmla="*/ 223 h 20000"/>
                <a:gd name="T36" fmla="*/ 121 w 20000"/>
                <a:gd name="T37" fmla="*/ 226 h 20000"/>
                <a:gd name="T38" fmla="*/ 114 w 20000"/>
                <a:gd name="T39" fmla="*/ 223 h 20000"/>
                <a:gd name="T40" fmla="*/ 106 w 20000"/>
                <a:gd name="T41" fmla="*/ 223 h 20000"/>
                <a:gd name="T42" fmla="*/ 100 w 20000"/>
                <a:gd name="T43" fmla="*/ 223 h 20000"/>
                <a:gd name="T44" fmla="*/ 89 w 20000"/>
                <a:gd name="T45" fmla="*/ 219 h 20000"/>
                <a:gd name="T46" fmla="*/ 89 w 20000"/>
                <a:gd name="T47" fmla="*/ 209 h 20000"/>
                <a:gd name="T48" fmla="*/ 88 w 20000"/>
                <a:gd name="T49" fmla="*/ 209 h 20000"/>
                <a:gd name="T50" fmla="*/ 83 w 20000"/>
                <a:gd name="T51" fmla="*/ 209 h 20000"/>
                <a:gd name="T52" fmla="*/ 79 w 20000"/>
                <a:gd name="T53" fmla="*/ 217 h 20000"/>
                <a:gd name="T54" fmla="*/ 77 w 20000"/>
                <a:gd name="T55" fmla="*/ 219 h 20000"/>
                <a:gd name="T56" fmla="*/ 62 w 20000"/>
                <a:gd name="T57" fmla="*/ 207 h 20000"/>
                <a:gd name="T58" fmla="*/ 56 w 20000"/>
                <a:gd name="T59" fmla="*/ 190 h 20000"/>
                <a:gd name="T60" fmla="*/ 56 w 20000"/>
                <a:gd name="T61" fmla="*/ 182 h 20000"/>
                <a:gd name="T62" fmla="*/ 54 w 20000"/>
                <a:gd name="T63" fmla="*/ 176 h 20000"/>
                <a:gd name="T64" fmla="*/ 50 w 20000"/>
                <a:gd name="T65" fmla="*/ 153 h 20000"/>
                <a:gd name="T66" fmla="*/ 46 w 20000"/>
                <a:gd name="T67" fmla="*/ 143 h 20000"/>
                <a:gd name="T68" fmla="*/ 44 w 20000"/>
                <a:gd name="T69" fmla="*/ 126 h 20000"/>
                <a:gd name="T70" fmla="*/ 44 w 20000"/>
                <a:gd name="T71" fmla="*/ 114 h 20000"/>
                <a:gd name="T72" fmla="*/ 44 w 20000"/>
                <a:gd name="T73" fmla="*/ 104 h 20000"/>
                <a:gd name="T74" fmla="*/ 35 w 20000"/>
                <a:gd name="T75" fmla="*/ 93 h 20000"/>
                <a:gd name="T76" fmla="*/ 23 w 20000"/>
                <a:gd name="T77" fmla="*/ 62 h 20000"/>
                <a:gd name="T78" fmla="*/ 11 w 20000"/>
                <a:gd name="T79" fmla="*/ 39 h 20000"/>
                <a:gd name="T80" fmla="*/ 6 w 20000"/>
                <a:gd name="T81" fmla="*/ 29 h 20000"/>
                <a:gd name="T82" fmla="*/ 0 w 20000"/>
                <a:gd name="T83" fmla="*/ 16 h 20000"/>
                <a:gd name="T84" fmla="*/ 0 w 20000"/>
                <a:gd name="T85" fmla="*/ 6 h 20000"/>
                <a:gd name="T86" fmla="*/ 2 w 20000"/>
                <a:gd name="T87" fmla="*/ 6 h 20000"/>
                <a:gd name="T88" fmla="*/ 11 w 20000"/>
                <a:gd name="T89" fmla="*/ 6 h 20000"/>
                <a:gd name="T90" fmla="*/ 12 w 20000"/>
                <a:gd name="T91" fmla="*/ 6 h 20000"/>
                <a:gd name="T92" fmla="*/ 23 w 20000"/>
                <a:gd name="T93" fmla="*/ 0 h 20000"/>
                <a:gd name="T94" fmla="*/ 29 w 20000"/>
                <a:gd name="T95" fmla="*/ 2 h 20000"/>
                <a:gd name="T96" fmla="*/ 40 w 20000"/>
                <a:gd name="T97" fmla="*/ 8 h 20000"/>
                <a:gd name="T98" fmla="*/ 44 w 20000"/>
                <a:gd name="T99" fmla="*/ 8 h 20000"/>
                <a:gd name="T100" fmla="*/ 114 w 20000"/>
                <a:gd name="T101" fmla="*/ 6 h 20000"/>
                <a:gd name="T102" fmla="*/ 116 w 20000"/>
                <a:gd name="T103" fmla="*/ 12 h 20000"/>
                <a:gd name="T104" fmla="*/ 122 w 20000"/>
                <a:gd name="T105" fmla="*/ 16 h 20000"/>
                <a:gd name="T106" fmla="*/ 147 w 20000"/>
                <a:gd name="T107" fmla="*/ 18 h 20000"/>
                <a:gd name="T108" fmla="*/ 158 w 20000"/>
                <a:gd name="T109" fmla="*/ 18 h 20000"/>
                <a:gd name="T110" fmla="*/ 164 w 20000"/>
                <a:gd name="T111" fmla="*/ 18 h 20000"/>
                <a:gd name="T112" fmla="*/ 170 w 20000"/>
                <a:gd name="T113" fmla="*/ 18 h 20000"/>
                <a:gd name="T114" fmla="*/ 203 w 20000"/>
                <a:gd name="T115" fmla="*/ 12 h 200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00"/>
                <a:gd name="T175" fmla="*/ 0 h 20000"/>
                <a:gd name="T176" fmla="*/ 20000 w 20000"/>
                <a:gd name="T177" fmla="*/ 20000 h 200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00" h="20000">
                  <a:moveTo>
                    <a:pt x="17162" y="1062"/>
                  </a:moveTo>
                  <a:lnTo>
                    <a:pt x="18378" y="708"/>
                  </a:lnTo>
                  <a:lnTo>
                    <a:pt x="18581" y="708"/>
                  </a:lnTo>
                  <a:lnTo>
                    <a:pt x="19426" y="1062"/>
                  </a:lnTo>
                  <a:lnTo>
                    <a:pt x="19966" y="1451"/>
                  </a:lnTo>
                  <a:lnTo>
                    <a:pt x="19426" y="1451"/>
                  </a:lnTo>
                  <a:lnTo>
                    <a:pt x="18919" y="1628"/>
                  </a:lnTo>
                  <a:lnTo>
                    <a:pt x="18581" y="1628"/>
                  </a:lnTo>
                  <a:lnTo>
                    <a:pt x="17500" y="2372"/>
                  </a:lnTo>
                  <a:lnTo>
                    <a:pt x="16993" y="1628"/>
                  </a:lnTo>
                  <a:lnTo>
                    <a:pt x="15777" y="2018"/>
                  </a:lnTo>
                  <a:lnTo>
                    <a:pt x="13818" y="2372"/>
                  </a:lnTo>
                  <a:lnTo>
                    <a:pt x="13480" y="8212"/>
                  </a:lnTo>
                  <a:lnTo>
                    <a:pt x="12095" y="8212"/>
                  </a:lnTo>
                  <a:lnTo>
                    <a:pt x="11892" y="12991"/>
                  </a:lnTo>
                  <a:lnTo>
                    <a:pt x="11554" y="19221"/>
                  </a:lnTo>
                  <a:lnTo>
                    <a:pt x="11047" y="19221"/>
                  </a:lnTo>
                  <a:lnTo>
                    <a:pt x="10304" y="19752"/>
                  </a:lnTo>
                  <a:lnTo>
                    <a:pt x="10169" y="19965"/>
                  </a:lnTo>
                  <a:lnTo>
                    <a:pt x="9628" y="19752"/>
                  </a:lnTo>
                  <a:lnTo>
                    <a:pt x="8919" y="19752"/>
                  </a:lnTo>
                  <a:lnTo>
                    <a:pt x="8412" y="19752"/>
                  </a:lnTo>
                  <a:lnTo>
                    <a:pt x="7534" y="19398"/>
                  </a:lnTo>
                  <a:lnTo>
                    <a:pt x="7534" y="18478"/>
                  </a:lnTo>
                  <a:lnTo>
                    <a:pt x="7399" y="18478"/>
                  </a:lnTo>
                  <a:lnTo>
                    <a:pt x="6993" y="18478"/>
                  </a:lnTo>
                  <a:lnTo>
                    <a:pt x="6655" y="19221"/>
                  </a:lnTo>
                  <a:lnTo>
                    <a:pt x="6486" y="19398"/>
                  </a:lnTo>
                  <a:lnTo>
                    <a:pt x="5270" y="18301"/>
                  </a:lnTo>
                  <a:lnTo>
                    <a:pt x="4730" y="16850"/>
                  </a:lnTo>
                  <a:lnTo>
                    <a:pt x="4730" y="16106"/>
                  </a:lnTo>
                  <a:lnTo>
                    <a:pt x="4561" y="15540"/>
                  </a:lnTo>
                  <a:lnTo>
                    <a:pt x="4223" y="13522"/>
                  </a:lnTo>
                  <a:lnTo>
                    <a:pt x="3885" y="12637"/>
                  </a:lnTo>
                  <a:lnTo>
                    <a:pt x="3682" y="11150"/>
                  </a:lnTo>
                  <a:lnTo>
                    <a:pt x="3682" y="10053"/>
                  </a:lnTo>
                  <a:lnTo>
                    <a:pt x="3682" y="9168"/>
                  </a:lnTo>
                  <a:lnTo>
                    <a:pt x="2973" y="8212"/>
                  </a:lnTo>
                  <a:lnTo>
                    <a:pt x="1959" y="5487"/>
                  </a:lnTo>
                  <a:lnTo>
                    <a:pt x="912" y="3469"/>
                  </a:lnTo>
                  <a:lnTo>
                    <a:pt x="541" y="2549"/>
                  </a:lnTo>
                  <a:lnTo>
                    <a:pt x="0" y="1451"/>
                  </a:lnTo>
                  <a:lnTo>
                    <a:pt x="0" y="496"/>
                  </a:lnTo>
                  <a:lnTo>
                    <a:pt x="203" y="496"/>
                  </a:lnTo>
                  <a:lnTo>
                    <a:pt x="912" y="496"/>
                  </a:lnTo>
                  <a:lnTo>
                    <a:pt x="1047" y="496"/>
                  </a:lnTo>
                  <a:lnTo>
                    <a:pt x="1959" y="0"/>
                  </a:lnTo>
                  <a:lnTo>
                    <a:pt x="2432" y="142"/>
                  </a:lnTo>
                  <a:lnTo>
                    <a:pt x="3345" y="708"/>
                  </a:lnTo>
                  <a:lnTo>
                    <a:pt x="3682" y="708"/>
                  </a:lnTo>
                  <a:lnTo>
                    <a:pt x="9628" y="496"/>
                  </a:lnTo>
                  <a:lnTo>
                    <a:pt x="9831" y="1062"/>
                  </a:lnTo>
                  <a:lnTo>
                    <a:pt x="10304" y="1451"/>
                  </a:lnTo>
                  <a:lnTo>
                    <a:pt x="12432" y="1628"/>
                  </a:lnTo>
                  <a:lnTo>
                    <a:pt x="13311" y="1628"/>
                  </a:lnTo>
                  <a:lnTo>
                    <a:pt x="13818" y="1628"/>
                  </a:lnTo>
                  <a:lnTo>
                    <a:pt x="14358" y="1628"/>
                  </a:lnTo>
                  <a:lnTo>
                    <a:pt x="17162" y="106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5" name="Freeform 189">
              <a:extLst>
                <a:ext uri="{FF2B5EF4-FFF2-40B4-BE49-F238E27FC236}">
                  <a16:creationId xmlns:a16="http://schemas.microsoft.com/office/drawing/2014/main" id="{73C73A50-A917-4F5B-B512-104B33DC4408}"/>
                </a:ext>
              </a:extLst>
            </p:cNvPr>
            <p:cNvSpPr>
              <a:spLocks/>
            </p:cNvSpPr>
            <p:nvPr/>
          </p:nvSpPr>
          <p:spPr bwMode="auto">
            <a:xfrm>
              <a:off x="3027" y="2461"/>
              <a:ext cx="278" cy="218"/>
            </a:xfrm>
            <a:custGeom>
              <a:avLst/>
              <a:gdLst>
                <a:gd name="T0" fmla="*/ 211 w 20000"/>
                <a:gd name="T1" fmla="*/ 0 h 20000"/>
                <a:gd name="T2" fmla="*/ 234 w 20000"/>
                <a:gd name="T3" fmla="*/ 6 h 20000"/>
                <a:gd name="T4" fmla="*/ 248 w 20000"/>
                <a:gd name="T5" fmla="*/ 16 h 20000"/>
                <a:gd name="T6" fmla="*/ 261 w 20000"/>
                <a:gd name="T7" fmla="*/ 10 h 20000"/>
                <a:gd name="T8" fmla="*/ 265 w 20000"/>
                <a:gd name="T9" fmla="*/ 23 h 20000"/>
                <a:gd name="T10" fmla="*/ 265 w 20000"/>
                <a:gd name="T11" fmla="*/ 38 h 20000"/>
                <a:gd name="T12" fmla="*/ 271 w 20000"/>
                <a:gd name="T13" fmla="*/ 44 h 20000"/>
                <a:gd name="T14" fmla="*/ 271 w 20000"/>
                <a:gd name="T15" fmla="*/ 50 h 20000"/>
                <a:gd name="T16" fmla="*/ 278 w 20000"/>
                <a:gd name="T17" fmla="*/ 60 h 20000"/>
                <a:gd name="T18" fmla="*/ 275 w 20000"/>
                <a:gd name="T19" fmla="*/ 62 h 20000"/>
                <a:gd name="T20" fmla="*/ 271 w 20000"/>
                <a:gd name="T21" fmla="*/ 120 h 20000"/>
                <a:gd name="T22" fmla="*/ 244 w 20000"/>
                <a:gd name="T23" fmla="*/ 153 h 20000"/>
                <a:gd name="T24" fmla="*/ 240 w 20000"/>
                <a:gd name="T25" fmla="*/ 160 h 20000"/>
                <a:gd name="T26" fmla="*/ 238 w 20000"/>
                <a:gd name="T27" fmla="*/ 168 h 20000"/>
                <a:gd name="T28" fmla="*/ 238 w 20000"/>
                <a:gd name="T29" fmla="*/ 176 h 20000"/>
                <a:gd name="T30" fmla="*/ 234 w 20000"/>
                <a:gd name="T31" fmla="*/ 184 h 20000"/>
                <a:gd name="T32" fmla="*/ 228 w 20000"/>
                <a:gd name="T33" fmla="*/ 186 h 20000"/>
                <a:gd name="T34" fmla="*/ 222 w 20000"/>
                <a:gd name="T35" fmla="*/ 190 h 20000"/>
                <a:gd name="T36" fmla="*/ 191 w 20000"/>
                <a:gd name="T37" fmla="*/ 184 h 20000"/>
                <a:gd name="T38" fmla="*/ 185 w 20000"/>
                <a:gd name="T39" fmla="*/ 186 h 20000"/>
                <a:gd name="T40" fmla="*/ 178 w 20000"/>
                <a:gd name="T41" fmla="*/ 190 h 20000"/>
                <a:gd name="T42" fmla="*/ 172 w 20000"/>
                <a:gd name="T43" fmla="*/ 192 h 20000"/>
                <a:gd name="T44" fmla="*/ 162 w 20000"/>
                <a:gd name="T45" fmla="*/ 197 h 20000"/>
                <a:gd name="T46" fmla="*/ 141 w 20000"/>
                <a:gd name="T47" fmla="*/ 186 h 20000"/>
                <a:gd name="T48" fmla="*/ 120 w 20000"/>
                <a:gd name="T49" fmla="*/ 190 h 20000"/>
                <a:gd name="T50" fmla="*/ 114 w 20000"/>
                <a:gd name="T51" fmla="*/ 184 h 20000"/>
                <a:gd name="T52" fmla="*/ 104 w 20000"/>
                <a:gd name="T53" fmla="*/ 180 h 20000"/>
                <a:gd name="T54" fmla="*/ 93 w 20000"/>
                <a:gd name="T55" fmla="*/ 176 h 20000"/>
                <a:gd name="T56" fmla="*/ 93 w 20000"/>
                <a:gd name="T57" fmla="*/ 180 h 20000"/>
                <a:gd name="T58" fmla="*/ 81 w 20000"/>
                <a:gd name="T59" fmla="*/ 180 h 20000"/>
                <a:gd name="T60" fmla="*/ 75 w 20000"/>
                <a:gd name="T61" fmla="*/ 184 h 20000"/>
                <a:gd name="T62" fmla="*/ 70 w 20000"/>
                <a:gd name="T63" fmla="*/ 192 h 20000"/>
                <a:gd name="T64" fmla="*/ 60 w 20000"/>
                <a:gd name="T65" fmla="*/ 201 h 20000"/>
                <a:gd name="T66" fmla="*/ 60 w 20000"/>
                <a:gd name="T67" fmla="*/ 218 h 20000"/>
                <a:gd name="T68" fmla="*/ 54 w 20000"/>
                <a:gd name="T69" fmla="*/ 211 h 20000"/>
                <a:gd name="T70" fmla="*/ 48 w 20000"/>
                <a:gd name="T71" fmla="*/ 203 h 20000"/>
                <a:gd name="T72" fmla="*/ 44 w 20000"/>
                <a:gd name="T73" fmla="*/ 203 h 20000"/>
                <a:gd name="T74" fmla="*/ 40 w 20000"/>
                <a:gd name="T75" fmla="*/ 211 h 20000"/>
                <a:gd name="T76" fmla="*/ 34 w 20000"/>
                <a:gd name="T77" fmla="*/ 203 h 20000"/>
                <a:gd name="T78" fmla="*/ 38 w 20000"/>
                <a:gd name="T79" fmla="*/ 201 h 20000"/>
                <a:gd name="T80" fmla="*/ 34 w 20000"/>
                <a:gd name="T81" fmla="*/ 197 h 20000"/>
                <a:gd name="T82" fmla="*/ 27 w 20000"/>
                <a:gd name="T83" fmla="*/ 197 h 20000"/>
                <a:gd name="T84" fmla="*/ 15 w 20000"/>
                <a:gd name="T85" fmla="*/ 190 h 20000"/>
                <a:gd name="T86" fmla="*/ 15 w 20000"/>
                <a:gd name="T87" fmla="*/ 186 h 20000"/>
                <a:gd name="T88" fmla="*/ 21 w 20000"/>
                <a:gd name="T89" fmla="*/ 186 h 20000"/>
                <a:gd name="T90" fmla="*/ 21 w 20000"/>
                <a:gd name="T91" fmla="*/ 184 h 20000"/>
                <a:gd name="T92" fmla="*/ 15 w 20000"/>
                <a:gd name="T93" fmla="*/ 184 h 20000"/>
                <a:gd name="T94" fmla="*/ 6 w 20000"/>
                <a:gd name="T95" fmla="*/ 176 h 20000"/>
                <a:gd name="T96" fmla="*/ 4 w 20000"/>
                <a:gd name="T97" fmla="*/ 170 h 20000"/>
                <a:gd name="T98" fmla="*/ 0 w 20000"/>
                <a:gd name="T99" fmla="*/ 164 h 20000"/>
                <a:gd name="T100" fmla="*/ 0 w 20000"/>
                <a:gd name="T101" fmla="*/ 157 h 20000"/>
                <a:gd name="T102" fmla="*/ 17 w 20000"/>
                <a:gd name="T103" fmla="*/ 153 h 20000"/>
                <a:gd name="T104" fmla="*/ 21 w 20000"/>
                <a:gd name="T105" fmla="*/ 149 h 20000"/>
                <a:gd name="T106" fmla="*/ 54 w 20000"/>
                <a:gd name="T107" fmla="*/ 147 h 20000"/>
                <a:gd name="T108" fmla="*/ 60 w 20000"/>
                <a:gd name="T109" fmla="*/ 149 h 20000"/>
                <a:gd name="T110" fmla="*/ 66 w 20000"/>
                <a:gd name="T111" fmla="*/ 137 h 20000"/>
                <a:gd name="T112" fmla="*/ 70 w 20000"/>
                <a:gd name="T113" fmla="*/ 120 h 20000"/>
                <a:gd name="T114" fmla="*/ 75 w 20000"/>
                <a:gd name="T115" fmla="*/ 116 h 20000"/>
                <a:gd name="T116" fmla="*/ 75 w 20000"/>
                <a:gd name="T117" fmla="*/ 81 h 20000"/>
                <a:gd name="T118" fmla="*/ 104 w 20000"/>
                <a:gd name="T119" fmla="*/ 70 h 20000"/>
                <a:gd name="T120" fmla="*/ 131 w 20000"/>
                <a:gd name="T121" fmla="*/ 46 h 20000"/>
                <a:gd name="T122" fmla="*/ 195 w 20000"/>
                <a:gd name="T123" fmla="*/ 10 h 20000"/>
                <a:gd name="T124" fmla="*/ 211 w 20000"/>
                <a:gd name="T125" fmla="*/ 0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5201" y="0"/>
                  </a:moveTo>
                  <a:lnTo>
                    <a:pt x="16839" y="587"/>
                  </a:lnTo>
                  <a:lnTo>
                    <a:pt x="17874" y="1505"/>
                  </a:lnTo>
                  <a:lnTo>
                    <a:pt x="18793" y="954"/>
                  </a:lnTo>
                  <a:lnTo>
                    <a:pt x="19080" y="2092"/>
                  </a:lnTo>
                  <a:lnTo>
                    <a:pt x="19080" y="3450"/>
                  </a:lnTo>
                  <a:lnTo>
                    <a:pt x="19511" y="4000"/>
                  </a:lnTo>
                  <a:lnTo>
                    <a:pt x="19511" y="4587"/>
                  </a:lnTo>
                  <a:lnTo>
                    <a:pt x="19971" y="5505"/>
                  </a:lnTo>
                  <a:lnTo>
                    <a:pt x="19799" y="5688"/>
                  </a:lnTo>
                  <a:lnTo>
                    <a:pt x="19511" y="11009"/>
                  </a:lnTo>
                  <a:lnTo>
                    <a:pt x="17586" y="14055"/>
                  </a:lnTo>
                  <a:lnTo>
                    <a:pt x="17270" y="14642"/>
                  </a:lnTo>
                  <a:lnTo>
                    <a:pt x="17155" y="15376"/>
                  </a:lnTo>
                  <a:lnTo>
                    <a:pt x="17155" y="16147"/>
                  </a:lnTo>
                  <a:lnTo>
                    <a:pt x="16839" y="16881"/>
                  </a:lnTo>
                  <a:lnTo>
                    <a:pt x="16408" y="17101"/>
                  </a:lnTo>
                  <a:lnTo>
                    <a:pt x="15948" y="17468"/>
                  </a:lnTo>
                  <a:lnTo>
                    <a:pt x="13707" y="16881"/>
                  </a:lnTo>
                  <a:lnTo>
                    <a:pt x="13276" y="17101"/>
                  </a:lnTo>
                  <a:lnTo>
                    <a:pt x="12816" y="17468"/>
                  </a:lnTo>
                  <a:lnTo>
                    <a:pt x="12385" y="17651"/>
                  </a:lnTo>
                  <a:lnTo>
                    <a:pt x="11638" y="18055"/>
                  </a:lnTo>
                  <a:lnTo>
                    <a:pt x="10115" y="17101"/>
                  </a:lnTo>
                  <a:lnTo>
                    <a:pt x="8649" y="17468"/>
                  </a:lnTo>
                  <a:lnTo>
                    <a:pt x="8218" y="16881"/>
                  </a:lnTo>
                  <a:lnTo>
                    <a:pt x="7471" y="16514"/>
                  </a:lnTo>
                  <a:lnTo>
                    <a:pt x="6724" y="16147"/>
                  </a:lnTo>
                  <a:lnTo>
                    <a:pt x="6724" y="16514"/>
                  </a:lnTo>
                  <a:lnTo>
                    <a:pt x="5833" y="16514"/>
                  </a:lnTo>
                  <a:lnTo>
                    <a:pt x="5374" y="16881"/>
                  </a:lnTo>
                  <a:lnTo>
                    <a:pt x="5057" y="17651"/>
                  </a:lnTo>
                  <a:lnTo>
                    <a:pt x="4339" y="18459"/>
                  </a:lnTo>
                  <a:lnTo>
                    <a:pt x="4339" y="19963"/>
                  </a:lnTo>
                  <a:lnTo>
                    <a:pt x="3879" y="19376"/>
                  </a:lnTo>
                  <a:lnTo>
                    <a:pt x="3420" y="18606"/>
                  </a:lnTo>
                  <a:lnTo>
                    <a:pt x="3132" y="18606"/>
                  </a:lnTo>
                  <a:lnTo>
                    <a:pt x="2845" y="19376"/>
                  </a:lnTo>
                  <a:lnTo>
                    <a:pt x="2414" y="18606"/>
                  </a:lnTo>
                  <a:lnTo>
                    <a:pt x="2701" y="18459"/>
                  </a:lnTo>
                  <a:lnTo>
                    <a:pt x="2414" y="18055"/>
                  </a:lnTo>
                  <a:lnTo>
                    <a:pt x="1954" y="18055"/>
                  </a:lnTo>
                  <a:lnTo>
                    <a:pt x="1063" y="17468"/>
                  </a:lnTo>
                  <a:lnTo>
                    <a:pt x="1063" y="17101"/>
                  </a:lnTo>
                  <a:lnTo>
                    <a:pt x="1494" y="17101"/>
                  </a:lnTo>
                  <a:lnTo>
                    <a:pt x="1494" y="16881"/>
                  </a:lnTo>
                  <a:lnTo>
                    <a:pt x="1063" y="16881"/>
                  </a:lnTo>
                  <a:lnTo>
                    <a:pt x="460" y="16147"/>
                  </a:lnTo>
                  <a:lnTo>
                    <a:pt x="316" y="15596"/>
                  </a:lnTo>
                  <a:lnTo>
                    <a:pt x="0" y="15009"/>
                  </a:lnTo>
                  <a:lnTo>
                    <a:pt x="0" y="14422"/>
                  </a:lnTo>
                  <a:lnTo>
                    <a:pt x="1207" y="14055"/>
                  </a:lnTo>
                  <a:lnTo>
                    <a:pt x="1494" y="13651"/>
                  </a:lnTo>
                  <a:lnTo>
                    <a:pt x="3879" y="13505"/>
                  </a:lnTo>
                  <a:lnTo>
                    <a:pt x="4339" y="13651"/>
                  </a:lnTo>
                  <a:lnTo>
                    <a:pt x="4770" y="12550"/>
                  </a:lnTo>
                  <a:lnTo>
                    <a:pt x="5057" y="11009"/>
                  </a:lnTo>
                  <a:lnTo>
                    <a:pt x="5374" y="10642"/>
                  </a:lnTo>
                  <a:lnTo>
                    <a:pt x="5374" y="7413"/>
                  </a:lnTo>
                  <a:lnTo>
                    <a:pt x="7471" y="6459"/>
                  </a:lnTo>
                  <a:lnTo>
                    <a:pt x="9397" y="4183"/>
                  </a:lnTo>
                  <a:lnTo>
                    <a:pt x="13994" y="954"/>
                  </a:lnTo>
                  <a:lnTo>
                    <a:pt x="15201"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6" name="Freeform 190">
              <a:extLst>
                <a:ext uri="{FF2B5EF4-FFF2-40B4-BE49-F238E27FC236}">
                  <a16:creationId xmlns:a16="http://schemas.microsoft.com/office/drawing/2014/main" id="{30FF06C5-E56F-4711-BD48-B38B9E151290}"/>
                </a:ext>
              </a:extLst>
            </p:cNvPr>
            <p:cNvSpPr>
              <a:spLocks/>
            </p:cNvSpPr>
            <p:nvPr/>
          </p:nvSpPr>
          <p:spPr bwMode="auto">
            <a:xfrm>
              <a:off x="3075" y="2637"/>
              <a:ext cx="211" cy="175"/>
            </a:xfrm>
            <a:custGeom>
              <a:avLst/>
              <a:gdLst>
                <a:gd name="T0" fmla="*/ 196 w 20000"/>
                <a:gd name="T1" fmla="*/ 10 h 20000"/>
                <a:gd name="T2" fmla="*/ 200 w 20000"/>
                <a:gd name="T3" fmla="*/ 27 h 20000"/>
                <a:gd name="T4" fmla="*/ 211 w 20000"/>
                <a:gd name="T5" fmla="*/ 42 h 20000"/>
                <a:gd name="T6" fmla="*/ 196 w 20000"/>
                <a:gd name="T7" fmla="*/ 48 h 20000"/>
                <a:gd name="T8" fmla="*/ 190 w 20000"/>
                <a:gd name="T9" fmla="*/ 65 h 20000"/>
                <a:gd name="T10" fmla="*/ 186 w 20000"/>
                <a:gd name="T11" fmla="*/ 79 h 20000"/>
                <a:gd name="T12" fmla="*/ 175 w 20000"/>
                <a:gd name="T13" fmla="*/ 91 h 20000"/>
                <a:gd name="T14" fmla="*/ 159 w 20000"/>
                <a:gd name="T15" fmla="*/ 118 h 20000"/>
                <a:gd name="T16" fmla="*/ 159 w 20000"/>
                <a:gd name="T17" fmla="*/ 124 h 20000"/>
                <a:gd name="T18" fmla="*/ 147 w 20000"/>
                <a:gd name="T19" fmla="*/ 131 h 20000"/>
                <a:gd name="T20" fmla="*/ 140 w 20000"/>
                <a:gd name="T21" fmla="*/ 123 h 20000"/>
                <a:gd name="T22" fmla="*/ 130 w 20000"/>
                <a:gd name="T23" fmla="*/ 124 h 20000"/>
                <a:gd name="T24" fmla="*/ 110 w 20000"/>
                <a:gd name="T25" fmla="*/ 141 h 20000"/>
                <a:gd name="T26" fmla="*/ 99 w 20000"/>
                <a:gd name="T27" fmla="*/ 168 h 20000"/>
                <a:gd name="T28" fmla="*/ 97 w 20000"/>
                <a:gd name="T29" fmla="*/ 168 h 20000"/>
                <a:gd name="T30" fmla="*/ 73 w 20000"/>
                <a:gd name="T31" fmla="*/ 168 h 20000"/>
                <a:gd name="T32" fmla="*/ 60 w 20000"/>
                <a:gd name="T33" fmla="*/ 175 h 20000"/>
                <a:gd name="T34" fmla="*/ 43 w 20000"/>
                <a:gd name="T35" fmla="*/ 158 h 20000"/>
                <a:gd name="T36" fmla="*/ 46 w 20000"/>
                <a:gd name="T37" fmla="*/ 152 h 20000"/>
                <a:gd name="T38" fmla="*/ 37 w 20000"/>
                <a:gd name="T39" fmla="*/ 141 h 20000"/>
                <a:gd name="T40" fmla="*/ 2 w 20000"/>
                <a:gd name="T41" fmla="*/ 135 h 20000"/>
                <a:gd name="T42" fmla="*/ 0 w 20000"/>
                <a:gd name="T43" fmla="*/ 98 h 20000"/>
                <a:gd name="T44" fmla="*/ 6 w 20000"/>
                <a:gd name="T45" fmla="*/ 85 h 20000"/>
                <a:gd name="T46" fmla="*/ 12 w 20000"/>
                <a:gd name="T47" fmla="*/ 71 h 20000"/>
                <a:gd name="T48" fmla="*/ 16 w 20000"/>
                <a:gd name="T49" fmla="*/ 58 h 20000"/>
                <a:gd name="T50" fmla="*/ 12 w 20000"/>
                <a:gd name="T51" fmla="*/ 42 h 20000"/>
                <a:gd name="T52" fmla="*/ 23 w 20000"/>
                <a:gd name="T53" fmla="*/ 16 h 20000"/>
                <a:gd name="T54" fmla="*/ 34 w 20000"/>
                <a:gd name="T55" fmla="*/ 4 h 20000"/>
                <a:gd name="T56" fmla="*/ 46 w 20000"/>
                <a:gd name="T57" fmla="*/ 0 h 20000"/>
                <a:gd name="T58" fmla="*/ 66 w 20000"/>
                <a:gd name="T59" fmla="*/ 8 h 20000"/>
                <a:gd name="T60" fmla="*/ 93 w 20000"/>
                <a:gd name="T61" fmla="*/ 10 h 20000"/>
                <a:gd name="T62" fmla="*/ 124 w 20000"/>
                <a:gd name="T63" fmla="*/ 16 h 20000"/>
                <a:gd name="T64" fmla="*/ 136 w 20000"/>
                <a:gd name="T65" fmla="*/ 10 h 20000"/>
                <a:gd name="T66" fmla="*/ 174 w 20000"/>
                <a:gd name="T67" fmla="*/ 14 h 20000"/>
                <a:gd name="T68" fmla="*/ 186 w 20000"/>
                <a:gd name="T69" fmla="*/ 8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18034" y="0"/>
                  </a:moveTo>
                  <a:lnTo>
                    <a:pt x="18601" y="1193"/>
                  </a:lnTo>
                  <a:lnTo>
                    <a:pt x="18979" y="1651"/>
                  </a:lnTo>
                  <a:lnTo>
                    <a:pt x="18979" y="3073"/>
                  </a:lnTo>
                  <a:lnTo>
                    <a:pt x="19584" y="3532"/>
                  </a:lnTo>
                  <a:lnTo>
                    <a:pt x="19962" y="4771"/>
                  </a:lnTo>
                  <a:lnTo>
                    <a:pt x="19206" y="5917"/>
                  </a:lnTo>
                  <a:lnTo>
                    <a:pt x="18601" y="5459"/>
                  </a:lnTo>
                  <a:lnTo>
                    <a:pt x="18034" y="6651"/>
                  </a:lnTo>
                  <a:lnTo>
                    <a:pt x="18034" y="7385"/>
                  </a:lnTo>
                  <a:lnTo>
                    <a:pt x="17429" y="8073"/>
                  </a:lnTo>
                  <a:lnTo>
                    <a:pt x="17618" y="8991"/>
                  </a:lnTo>
                  <a:lnTo>
                    <a:pt x="16635" y="9266"/>
                  </a:lnTo>
                  <a:lnTo>
                    <a:pt x="16635" y="10413"/>
                  </a:lnTo>
                  <a:lnTo>
                    <a:pt x="16030" y="11147"/>
                  </a:lnTo>
                  <a:lnTo>
                    <a:pt x="15085" y="13486"/>
                  </a:lnTo>
                  <a:lnTo>
                    <a:pt x="15463" y="14220"/>
                  </a:lnTo>
                  <a:lnTo>
                    <a:pt x="15085" y="14220"/>
                  </a:lnTo>
                  <a:lnTo>
                    <a:pt x="14480" y="14954"/>
                  </a:lnTo>
                  <a:lnTo>
                    <a:pt x="13913" y="14954"/>
                  </a:lnTo>
                  <a:lnTo>
                    <a:pt x="13913" y="14725"/>
                  </a:lnTo>
                  <a:lnTo>
                    <a:pt x="13308" y="14037"/>
                  </a:lnTo>
                  <a:lnTo>
                    <a:pt x="12930" y="14220"/>
                  </a:lnTo>
                  <a:lnTo>
                    <a:pt x="12325" y="14220"/>
                  </a:lnTo>
                  <a:lnTo>
                    <a:pt x="11380" y="14954"/>
                  </a:lnTo>
                  <a:lnTo>
                    <a:pt x="10397" y="16101"/>
                  </a:lnTo>
                  <a:lnTo>
                    <a:pt x="9981" y="17798"/>
                  </a:lnTo>
                  <a:lnTo>
                    <a:pt x="9376" y="19220"/>
                  </a:lnTo>
                  <a:lnTo>
                    <a:pt x="9225" y="18991"/>
                  </a:lnTo>
                  <a:lnTo>
                    <a:pt x="9225" y="19220"/>
                  </a:lnTo>
                  <a:lnTo>
                    <a:pt x="7826" y="19679"/>
                  </a:lnTo>
                  <a:lnTo>
                    <a:pt x="6881" y="19220"/>
                  </a:lnTo>
                  <a:lnTo>
                    <a:pt x="6881" y="19679"/>
                  </a:lnTo>
                  <a:lnTo>
                    <a:pt x="5671" y="19954"/>
                  </a:lnTo>
                  <a:lnTo>
                    <a:pt x="5104" y="19679"/>
                  </a:lnTo>
                  <a:lnTo>
                    <a:pt x="4121" y="18073"/>
                  </a:lnTo>
                  <a:lnTo>
                    <a:pt x="4348" y="17798"/>
                  </a:lnTo>
                  <a:lnTo>
                    <a:pt x="4348" y="17339"/>
                  </a:lnTo>
                  <a:lnTo>
                    <a:pt x="3743" y="17339"/>
                  </a:lnTo>
                  <a:lnTo>
                    <a:pt x="3554" y="16101"/>
                  </a:lnTo>
                  <a:lnTo>
                    <a:pt x="2155" y="15459"/>
                  </a:lnTo>
                  <a:lnTo>
                    <a:pt x="227" y="15459"/>
                  </a:lnTo>
                  <a:lnTo>
                    <a:pt x="0" y="13486"/>
                  </a:lnTo>
                  <a:lnTo>
                    <a:pt x="0" y="11147"/>
                  </a:lnTo>
                  <a:lnTo>
                    <a:pt x="0" y="9954"/>
                  </a:lnTo>
                  <a:lnTo>
                    <a:pt x="605" y="9725"/>
                  </a:lnTo>
                  <a:lnTo>
                    <a:pt x="1021" y="8532"/>
                  </a:lnTo>
                  <a:lnTo>
                    <a:pt x="1172" y="8073"/>
                  </a:lnTo>
                  <a:lnTo>
                    <a:pt x="1172" y="7385"/>
                  </a:lnTo>
                  <a:lnTo>
                    <a:pt x="1550" y="6651"/>
                  </a:lnTo>
                  <a:lnTo>
                    <a:pt x="1172" y="4954"/>
                  </a:lnTo>
                  <a:lnTo>
                    <a:pt x="1172" y="4771"/>
                  </a:lnTo>
                  <a:lnTo>
                    <a:pt x="1172" y="2844"/>
                  </a:lnTo>
                  <a:lnTo>
                    <a:pt x="2155" y="1881"/>
                  </a:lnTo>
                  <a:lnTo>
                    <a:pt x="2571" y="917"/>
                  </a:lnTo>
                  <a:lnTo>
                    <a:pt x="3176" y="459"/>
                  </a:lnTo>
                  <a:lnTo>
                    <a:pt x="4348" y="459"/>
                  </a:lnTo>
                  <a:lnTo>
                    <a:pt x="4348" y="0"/>
                  </a:lnTo>
                  <a:lnTo>
                    <a:pt x="5293" y="459"/>
                  </a:lnTo>
                  <a:lnTo>
                    <a:pt x="6276" y="917"/>
                  </a:lnTo>
                  <a:lnTo>
                    <a:pt x="6881" y="1651"/>
                  </a:lnTo>
                  <a:lnTo>
                    <a:pt x="8809" y="1193"/>
                  </a:lnTo>
                  <a:lnTo>
                    <a:pt x="10775" y="2339"/>
                  </a:lnTo>
                  <a:lnTo>
                    <a:pt x="11758" y="1881"/>
                  </a:lnTo>
                  <a:lnTo>
                    <a:pt x="12325" y="1651"/>
                  </a:lnTo>
                  <a:lnTo>
                    <a:pt x="12930" y="1193"/>
                  </a:lnTo>
                  <a:lnTo>
                    <a:pt x="13497" y="917"/>
                  </a:lnTo>
                  <a:lnTo>
                    <a:pt x="16446" y="1651"/>
                  </a:lnTo>
                  <a:lnTo>
                    <a:pt x="17051" y="1193"/>
                  </a:lnTo>
                  <a:lnTo>
                    <a:pt x="17618" y="917"/>
                  </a:lnTo>
                  <a:lnTo>
                    <a:pt x="18034"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7" name="Freeform 191">
              <a:extLst>
                <a:ext uri="{FF2B5EF4-FFF2-40B4-BE49-F238E27FC236}">
                  <a16:creationId xmlns:a16="http://schemas.microsoft.com/office/drawing/2014/main" id="{510CF882-085E-4A8D-A778-D22A934BAD7D}"/>
                </a:ext>
              </a:extLst>
            </p:cNvPr>
            <p:cNvSpPr>
              <a:spLocks/>
            </p:cNvSpPr>
            <p:nvPr/>
          </p:nvSpPr>
          <p:spPr bwMode="auto">
            <a:xfrm>
              <a:off x="3539" y="2908"/>
              <a:ext cx="35" cy="32"/>
            </a:xfrm>
            <a:custGeom>
              <a:avLst/>
              <a:gdLst>
                <a:gd name="T0" fmla="*/ 14 w 20000"/>
                <a:gd name="T1" fmla="*/ 4 h 20000"/>
                <a:gd name="T2" fmla="*/ 20 w 20000"/>
                <a:gd name="T3" fmla="*/ 4 h 20000"/>
                <a:gd name="T4" fmla="*/ 20 w 20000"/>
                <a:gd name="T5" fmla="*/ 6 h 20000"/>
                <a:gd name="T6" fmla="*/ 31 w 20000"/>
                <a:gd name="T7" fmla="*/ 0 h 20000"/>
                <a:gd name="T8" fmla="*/ 35 w 20000"/>
                <a:gd name="T9" fmla="*/ 11 h 20000"/>
                <a:gd name="T10" fmla="*/ 35 w 20000"/>
                <a:gd name="T11" fmla="*/ 21 h 20000"/>
                <a:gd name="T12" fmla="*/ 35 w 20000"/>
                <a:gd name="T13" fmla="*/ 25 h 20000"/>
                <a:gd name="T14" fmla="*/ 31 w 20000"/>
                <a:gd name="T15" fmla="*/ 27 h 20000"/>
                <a:gd name="T16" fmla="*/ 26 w 20000"/>
                <a:gd name="T17" fmla="*/ 21 h 20000"/>
                <a:gd name="T18" fmla="*/ 20 w 20000"/>
                <a:gd name="T19" fmla="*/ 25 h 20000"/>
                <a:gd name="T20" fmla="*/ 16 w 20000"/>
                <a:gd name="T21" fmla="*/ 27 h 20000"/>
                <a:gd name="T22" fmla="*/ 10 w 20000"/>
                <a:gd name="T23" fmla="*/ 32 h 20000"/>
                <a:gd name="T24" fmla="*/ 10 w 20000"/>
                <a:gd name="T25" fmla="*/ 25 h 20000"/>
                <a:gd name="T26" fmla="*/ 0 w 20000"/>
                <a:gd name="T27" fmla="*/ 27 h 20000"/>
                <a:gd name="T28" fmla="*/ 0 w 20000"/>
                <a:gd name="T29" fmla="*/ 25 h 20000"/>
                <a:gd name="T30" fmla="*/ 4 w 20000"/>
                <a:gd name="T31" fmla="*/ 21 h 20000"/>
                <a:gd name="T32" fmla="*/ 8 w 20000"/>
                <a:gd name="T33" fmla="*/ 11 h 20000"/>
                <a:gd name="T34" fmla="*/ 14 w 20000"/>
                <a:gd name="T35" fmla="*/ 6 h 20000"/>
                <a:gd name="T36" fmla="*/ 14 w 20000"/>
                <a:gd name="T37" fmla="*/ 4 h 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00"/>
                <a:gd name="T58" fmla="*/ 0 h 20000"/>
                <a:gd name="T59" fmla="*/ 20000 w 20000"/>
                <a:gd name="T60" fmla="*/ 20000 h 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00" h="20000">
                  <a:moveTo>
                    <a:pt x="8090" y="2532"/>
                  </a:moveTo>
                  <a:lnTo>
                    <a:pt x="11461" y="2532"/>
                  </a:lnTo>
                  <a:lnTo>
                    <a:pt x="11461" y="4051"/>
                  </a:lnTo>
                  <a:lnTo>
                    <a:pt x="17528" y="0"/>
                  </a:lnTo>
                  <a:lnTo>
                    <a:pt x="19775" y="6582"/>
                  </a:lnTo>
                  <a:lnTo>
                    <a:pt x="19775" y="12911"/>
                  </a:lnTo>
                  <a:lnTo>
                    <a:pt x="19775" y="15696"/>
                  </a:lnTo>
                  <a:lnTo>
                    <a:pt x="17528" y="16962"/>
                  </a:lnTo>
                  <a:lnTo>
                    <a:pt x="15056" y="12911"/>
                  </a:lnTo>
                  <a:lnTo>
                    <a:pt x="11461" y="15696"/>
                  </a:lnTo>
                  <a:lnTo>
                    <a:pt x="9213" y="16962"/>
                  </a:lnTo>
                  <a:lnTo>
                    <a:pt x="5843" y="19747"/>
                  </a:lnTo>
                  <a:lnTo>
                    <a:pt x="5843" y="15696"/>
                  </a:lnTo>
                  <a:lnTo>
                    <a:pt x="0" y="16962"/>
                  </a:lnTo>
                  <a:lnTo>
                    <a:pt x="0" y="15696"/>
                  </a:lnTo>
                  <a:lnTo>
                    <a:pt x="2247" y="12911"/>
                  </a:lnTo>
                  <a:lnTo>
                    <a:pt x="4719" y="6582"/>
                  </a:lnTo>
                  <a:lnTo>
                    <a:pt x="8090" y="4051"/>
                  </a:lnTo>
                  <a:lnTo>
                    <a:pt x="8090" y="253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8" name="Freeform 192">
              <a:extLst>
                <a:ext uri="{FF2B5EF4-FFF2-40B4-BE49-F238E27FC236}">
                  <a16:creationId xmlns:a16="http://schemas.microsoft.com/office/drawing/2014/main" id="{22876DF5-912C-4D33-88B5-1A8ECAC122CA}"/>
                </a:ext>
              </a:extLst>
            </p:cNvPr>
            <p:cNvSpPr>
              <a:spLocks/>
            </p:cNvSpPr>
            <p:nvPr/>
          </p:nvSpPr>
          <p:spPr bwMode="auto">
            <a:xfrm>
              <a:off x="3412" y="3037"/>
              <a:ext cx="212" cy="180"/>
            </a:xfrm>
            <a:custGeom>
              <a:avLst/>
              <a:gdLst>
                <a:gd name="T0" fmla="*/ 168 w 20000"/>
                <a:gd name="T1" fmla="*/ 10 h 20000"/>
                <a:gd name="T2" fmla="*/ 178 w 20000"/>
                <a:gd name="T3" fmla="*/ 12 h 20000"/>
                <a:gd name="T4" fmla="*/ 191 w 20000"/>
                <a:gd name="T5" fmla="*/ 16 h 20000"/>
                <a:gd name="T6" fmla="*/ 197 w 20000"/>
                <a:gd name="T7" fmla="*/ 19 h 20000"/>
                <a:gd name="T8" fmla="*/ 208 w 20000"/>
                <a:gd name="T9" fmla="*/ 33 h 20000"/>
                <a:gd name="T10" fmla="*/ 212 w 20000"/>
                <a:gd name="T11" fmla="*/ 43 h 20000"/>
                <a:gd name="T12" fmla="*/ 206 w 20000"/>
                <a:gd name="T13" fmla="*/ 53 h 20000"/>
                <a:gd name="T14" fmla="*/ 201 w 20000"/>
                <a:gd name="T15" fmla="*/ 70 h 20000"/>
                <a:gd name="T16" fmla="*/ 206 w 20000"/>
                <a:gd name="T17" fmla="*/ 78 h 20000"/>
                <a:gd name="T18" fmla="*/ 197 w 20000"/>
                <a:gd name="T19" fmla="*/ 89 h 20000"/>
                <a:gd name="T20" fmla="*/ 197 w 20000"/>
                <a:gd name="T21" fmla="*/ 105 h 20000"/>
                <a:gd name="T22" fmla="*/ 147 w 20000"/>
                <a:gd name="T23" fmla="*/ 130 h 20000"/>
                <a:gd name="T24" fmla="*/ 143 w 20000"/>
                <a:gd name="T25" fmla="*/ 136 h 20000"/>
                <a:gd name="T26" fmla="*/ 120 w 20000"/>
                <a:gd name="T27" fmla="*/ 140 h 20000"/>
                <a:gd name="T28" fmla="*/ 110 w 20000"/>
                <a:gd name="T29" fmla="*/ 152 h 20000"/>
                <a:gd name="T30" fmla="*/ 91 w 20000"/>
                <a:gd name="T31" fmla="*/ 175 h 20000"/>
                <a:gd name="T32" fmla="*/ 81 w 20000"/>
                <a:gd name="T33" fmla="*/ 175 h 20000"/>
                <a:gd name="T34" fmla="*/ 56 w 20000"/>
                <a:gd name="T35" fmla="*/ 173 h 20000"/>
                <a:gd name="T36" fmla="*/ 39 w 20000"/>
                <a:gd name="T37" fmla="*/ 165 h 20000"/>
                <a:gd name="T38" fmla="*/ 23 w 20000"/>
                <a:gd name="T39" fmla="*/ 169 h 20000"/>
                <a:gd name="T40" fmla="*/ 0 w 20000"/>
                <a:gd name="T41" fmla="*/ 142 h 20000"/>
                <a:gd name="T42" fmla="*/ 37 w 20000"/>
                <a:gd name="T43" fmla="*/ 87 h 20000"/>
                <a:gd name="T44" fmla="*/ 37 w 20000"/>
                <a:gd name="T45" fmla="*/ 78 h 20000"/>
                <a:gd name="T46" fmla="*/ 37 w 20000"/>
                <a:gd name="T47" fmla="*/ 45 h 20000"/>
                <a:gd name="T48" fmla="*/ 47 w 20000"/>
                <a:gd name="T49" fmla="*/ 59 h 20000"/>
                <a:gd name="T50" fmla="*/ 64 w 20000"/>
                <a:gd name="T51" fmla="*/ 59 h 20000"/>
                <a:gd name="T52" fmla="*/ 83 w 20000"/>
                <a:gd name="T53" fmla="*/ 66 h 20000"/>
                <a:gd name="T54" fmla="*/ 91 w 20000"/>
                <a:gd name="T55" fmla="*/ 59 h 20000"/>
                <a:gd name="T56" fmla="*/ 104 w 20000"/>
                <a:gd name="T57" fmla="*/ 72 h 20000"/>
                <a:gd name="T58" fmla="*/ 124 w 20000"/>
                <a:gd name="T59" fmla="*/ 87 h 20000"/>
                <a:gd name="T60" fmla="*/ 137 w 20000"/>
                <a:gd name="T61" fmla="*/ 89 h 20000"/>
                <a:gd name="T62" fmla="*/ 141 w 20000"/>
                <a:gd name="T63" fmla="*/ 72 h 20000"/>
                <a:gd name="T64" fmla="*/ 135 w 20000"/>
                <a:gd name="T65" fmla="*/ 77 h 20000"/>
                <a:gd name="T66" fmla="*/ 118 w 20000"/>
                <a:gd name="T67" fmla="*/ 66 h 20000"/>
                <a:gd name="T68" fmla="*/ 118 w 20000"/>
                <a:gd name="T69" fmla="*/ 53 h 20000"/>
                <a:gd name="T70" fmla="*/ 120 w 20000"/>
                <a:gd name="T71" fmla="*/ 39 h 20000"/>
                <a:gd name="T72" fmla="*/ 118 w 20000"/>
                <a:gd name="T73" fmla="*/ 23 h 20000"/>
                <a:gd name="T74" fmla="*/ 126 w 20000"/>
                <a:gd name="T75" fmla="*/ 6 h 20000"/>
                <a:gd name="T76" fmla="*/ 162 w 20000"/>
                <a:gd name="T77" fmla="*/ 0 h 2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00"/>
                <a:gd name="T118" fmla="*/ 0 h 20000"/>
                <a:gd name="T119" fmla="*/ 20000 w 20000"/>
                <a:gd name="T120" fmla="*/ 20000 h 2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00" h="20000">
                  <a:moveTo>
                    <a:pt x="15265" y="0"/>
                  </a:moveTo>
                  <a:lnTo>
                    <a:pt x="15871" y="1153"/>
                  </a:lnTo>
                  <a:lnTo>
                    <a:pt x="16439" y="1153"/>
                  </a:lnTo>
                  <a:lnTo>
                    <a:pt x="16818" y="1375"/>
                  </a:lnTo>
                  <a:lnTo>
                    <a:pt x="17424" y="1818"/>
                  </a:lnTo>
                  <a:lnTo>
                    <a:pt x="18030" y="1818"/>
                  </a:lnTo>
                  <a:lnTo>
                    <a:pt x="18409" y="2084"/>
                  </a:lnTo>
                  <a:lnTo>
                    <a:pt x="18598" y="2084"/>
                  </a:lnTo>
                  <a:lnTo>
                    <a:pt x="18977" y="2971"/>
                  </a:lnTo>
                  <a:lnTo>
                    <a:pt x="19583" y="3636"/>
                  </a:lnTo>
                  <a:lnTo>
                    <a:pt x="19962" y="4346"/>
                  </a:lnTo>
                  <a:lnTo>
                    <a:pt x="19962" y="4789"/>
                  </a:lnTo>
                  <a:lnTo>
                    <a:pt x="19394" y="5055"/>
                  </a:lnTo>
                  <a:lnTo>
                    <a:pt x="19394" y="5942"/>
                  </a:lnTo>
                  <a:lnTo>
                    <a:pt x="19394" y="7317"/>
                  </a:lnTo>
                  <a:lnTo>
                    <a:pt x="18977" y="7805"/>
                  </a:lnTo>
                  <a:lnTo>
                    <a:pt x="19583" y="8514"/>
                  </a:lnTo>
                  <a:lnTo>
                    <a:pt x="19394" y="8692"/>
                  </a:lnTo>
                  <a:lnTo>
                    <a:pt x="18598" y="8692"/>
                  </a:lnTo>
                  <a:lnTo>
                    <a:pt x="18598" y="9845"/>
                  </a:lnTo>
                  <a:lnTo>
                    <a:pt x="18409" y="10776"/>
                  </a:lnTo>
                  <a:lnTo>
                    <a:pt x="18598" y="11663"/>
                  </a:lnTo>
                  <a:lnTo>
                    <a:pt x="13485" y="13525"/>
                  </a:lnTo>
                  <a:lnTo>
                    <a:pt x="13864" y="14412"/>
                  </a:lnTo>
                  <a:lnTo>
                    <a:pt x="13864" y="15122"/>
                  </a:lnTo>
                  <a:lnTo>
                    <a:pt x="13485" y="15122"/>
                  </a:lnTo>
                  <a:lnTo>
                    <a:pt x="12727" y="15122"/>
                  </a:lnTo>
                  <a:lnTo>
                    <a:pt x="11364" y="15565"/>
                  </a:lnTo>
                  <a:lnTo>
                    <a:pt x="11364" y="16497"/>
                  </a:lnTo>
                  <a:lnTo>
                    <a:pt x="10379" y="16940"/>
                  </a:lnTo>
                  <a:lnTo>
                    <a:pt x="9394" y="17650"/>
                  </a:lnTo>
                  <a:lnTo>
                    <a:pt x="8598" y="19468"/>
                  </a:lnTo>
                  <a:lnTo>
                    <a:pt x="7803" y="19956"/>
                  </a:lnTo>
                  <a:lnTo>
                    <a:pt x="7652" y="19468"/>
                  </a:lnTo>
                  <a:lnTo>
                    <a:pt x="6061" y="19468"/>
                  </a:lnTo>
                  <a:lnTo>
                    <a:pt x="5265" y="19246"/>
                  </a:lnTo>
                  <a:lnTo>
                    <a:pt x="4697" y="18758"/>
                  </a:lnTo>
                  <a:lnTo>
                    <a:pt x="3712" y="18315"/>
                  </a:lnTo>
                  <a:lnTo>
                    <a:pt x="3485" y="18315"/>
                  </a:lnTo>
                  <a:lnTo>
                    <a:pt x="2159" y="18758"/>
                  </a:lnTo>
                  <a:lnTo>
                    <a:pt x="1553" y="17428"/>
                  </a:lnTo>
                  <a:lnTo>
                    <a:pt x="0" y="15787"/>
                  </a:lnTo>
                  <a:lnTo>
                    <a:pt x="379" y="9623"/>
                  </a:lnTo>
                  <a:lnTo>
                    <a:pt x="3485" y="9623"/>
                  </a:lnTo>
                  <a:lnTo>
                    <a:pt x="3485" y="9135"/>
                  </a:lnTo>
                  <a:lnTo>
                    <a:pt x="3485" y="8692"/>
                  </a:lnTo>
                  <a:lnTo>
                    <a:pt x="3485" y="7317"/>
                  </a:lnTo>
                  <a:lnTo>
                    <a:pt x="3485" y="5055"/>
                  </a:lnTo>
                  <a:lnTo>
                    <a:pt x="4091" y="5499"/>
                  </a:lnTo>
                  <a:lnTo>
                    <a:pt x="4470" y="6608"/>
                  </a:lnTo>
                  <a:lnTo>
                    <a:pt x="5644" y="5499"/>
                  </a:lnTo>
                  <a:lnTo>
                    <a:pt x="6061" y="6608"/>
                  </a:lnTo>
                  <a:lnTo>
                    <a:pt x="7197" y="7317"/>
                  </a:lnTo>
                  <a:lnTo>
                    <a:pt x="7803" y="7317"/>
                  </a:lnTo>
                  <a:lnTo>
                    <a:pt x="8598" y="7317"/>
                  </a:lnTo>
                  <a:lnTo>
                    <a:pt x="8598" y="6608"/>
                  </a:lnTo>
                  <a:lnTo>
                    <a:pt x="8826" y="6608"/>
                  </a:lnTo>
                  <a:lnTo>
                    <a:pt x="9773" y="7982"/>
                  </a:lnTo>
                  <a:lnTo>
                    <a:pt x="10758" y="7982"/>
                  </a:lnTo>
                  <a:lnTo>
                    <a:pt x="11742" y="9623"/>
                  </a:lnTo>
                  <a:lnTo>
                    <a:pt x="11932" y="10333"/>
                  </a:lnTo>
                  <a:lnTo>
                    <a:pt x="12917" y="9845"/>
                  </a:lnTo>
                  <a:lnTo>
                    <a:pt x="12917" y="10333"/>
                  </a:lnTo>
                  <a:lnTo>
                    <a:pt x="13295" y="7982"/>
                  </a:lnTo>
                  <a:lnTo>
                    <a:pt x="12727" y="7982"/>
                  </a:lnTo>
                  <a:lnTo>
                    <a:pt x="12727" y="8514"/>
                  </a:lnTo>
                  <a:lnTo>
                    <a:pt x="11932" y="7982"/>
                  </a:lnTo>
                  <a:lnTo>
                    <a:pt x="11136" y="7317"/>
                  </a:lnTo>
                  <a:lnTo>
                    <a:pt x="10758" y="6874"/>
                  </a:lnTo>
                  <a:lnTo>
                    <a:pt x="11136" y="5942"/>
                  </a:lnTo>
                  <a:lnTo>
                    <a:pt x="11136" y="5055"/>
                  </a:lnTo>
                  <a:lnTo>
                    <a:pt x="11364" y="4346"/>
                  </a:lnTo>
                  <a:lnTo>
                    <a:pt x="11364" y="2971"/>
                  </a:lnTo>
                  <a:lnTo>
                    <a:pt x="11136" y="2528"/>
                  </a:lnTo>
                  <a:lnTo>
                    <a:pt x="11742" y="1818"/>
                  </a:lnTo>
                  <a:lnTo>
                    <a:pt x="11932" y="710"/>
                  </a:lnTo>
                  <a:lnTo>
                    <a:pt x="11932" y="177"/>
                  </a:lnTo>
                  <a:lnTo>
                    <a:pt x="15265"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79" name="Freeform 193">
              <a:extLst>
                <a:ext uri="{FF2B5EF4-FFF2-40B4-BE49-F238E27FC236}">
                  <a16:creationId xmlns:a16="http://schemas.microsoft.com/office/drawing/2014/main" id="{7DF87D13-F1A4-44CE-9AB7-EBF97AD4E6BF}"/>
                </a:ext>
              </a:extLst>
            </p:cNvPr>
            <p:cNvSpPr>
              <a:spLocks/>
            </p:cNvSpPr>
            <p:nvPr/>
          </p:nvSpPr>
          <p:spPr bwMode="auto">
            <a:xfrm>
              <a:off x="2716" y="2586"/>
              <a:ext cx="108" cy="78"/>
            </a:xfrm>
            <a:custGeom>
              <a:avLst/>
              <a:gdLst>
                <a:gd name="T0" fmla="*/ 12 w 20000"/>
                <a:gd name="T1" fmla="*/ 8 h 20000"/>
                <a:gd name="T2" fmla="*/ 20 w 20000"/>
                <a:gd name="T3" fmla="*/ 2 h 20000"/>
                <a:gd name="T4" fmla="*/ 33 w 20000"/>
                <a:gd name="T5" fmla="*/ 2 h 20000"/>
                <a:gd name="T6" fmla="*/ 50 w 20000"/>
                <a:gd name="T7" fmla="*/ 0 h 20000"/>
                <a:gd name="T8" fmla="*/ 56 w 20000"/>
                <a:gd name="T9" fmla="*/ 2 h 20000"/>
                <a:gd name="T10" fmla="*/ 64 w 20000"/>
                <a:gd name="T11" fmla="*/ 12 h 20000"/>
                <a:gd name="T12" fmla="*/ 70 w 20000"/>
                <a:gd name="T13" fmla="*/ 12 h 20000"/>
                <a:gd name="T14" fmla="*/ 72 w 20000"/>
                <a:gd name="T15" fmla="*/ 23 h 20000"/>
                <a:gd name="T16" fmla="*/ 76 w 20000"/>
                <a:gd name="T17" fmla="*/ 23 h 20000"/>
                <a:gd name="T18" fmla="*/ 81 w 20000"/>
                <a:gd name="T19" fmla="*/ 29 h 20000"/>
                <a:gd name="T20" fmla="*/ 82 w 20000"/>
                <a:gd name="T21" fmla="*/ 32 h 20000"/>
                <a:gd name="T22" fmla="*/ 93 w 20000"/>
                <a:gd name="T23" fmla="*/ 35 h 20000"/>
                <a:gd name="T24" fmla="*/ 93 w 20000"/>
                <a:gd name="T25" fmla="*/ 43 h 20000"/>
                <a:gd name="T26" fmla="*/ 97 w 20000"/>
                <a:gd name="T27" fmla="*/ 45 h 20000"/>
                <a:gd name="T28" fmla="*/ 93 w 20000"/>
                <a:gd name="T29" fmla="*/ 55 h 20000"/>
                <a:gd name="T30" fmla="*/ 97 w 20000"/>
                <a:gd name="T31" fmla="*/ 61 h 20000"/>
                <a:gd name="T32" fmla="*/ 100 w 20000"/>
                <a:gd name="T33" fmla="*/ 61 h 20000"/>
                <a:gd name="T34" fmla="*/ 108 w 20000"/>
                <a:gd name="T35" fmla="*/ 67 h 20000"/>
                <a:gd name="T36" fmla="*/ 108 w 20000"/>
                <a:gd name="T37" fmla="*/ 76 h 20000"/>
                <a:gd name="T38" fmla="*/ 97 w 20000"/>
                <a:gd name="T39" fmla="*/ 76 h 20000"/>
                <a:gd name="T40" fmla="*/ 93 w 20000"/>
                <a:gd name="T41" fmla="*/ 76 h 20000"/>
                <a:gd name="T42" fmla="*/ 87 w 20000"/>
                <a:gd name="T43" fmla="*/ 78 h 20000"/>
                <a:gd name="T44" fmla="*/ 76 w 20000"/>
                <a:gd name="T45" fmla="*/ 76 h 20000"/>
                <a:gd name="T46" fmla="*/ 76 w 20000"/>
                <a:gd name="T47" fmla="*/ 71 h 20000"/>
                <a:gd name="T48" fmla="*/ 64 w 20000"/>
                <a:gd name="T49" fmla="*/ 71 h 20000"/>
                <a:gd name="T50" fmla="*/ 37 w 20000"/>
                <a:gd name="T51" fmla="*/ 71 h 20000"/>
                <a:gd name="T52" fmla="*/ 29 w 20000"/>
                <a:gd name="T53" fmla="*/ 76 h 20000"/>
                <a:gd name="T54" fmla="*/ 23 w 20000"/>
                <a:gd name="T55" fmla="*/ 76 h 20000"/>
                <a:gd name="T56" fmla="*/ 10 w 20000"/>
                <a:gd name="T57" fmla="*/ 78 h 20000"/>
                <a:gd name="T58" fmla="*/ 23 w 20000"/>
                <a:gd name="T59" fmla="*/ 71 h 20000"/>
                <a:gd name="T60" fmla="*/ 10 w 20000"/>
                <a:gd name="T61" fmla="*/ 71 h 20000"/>
                <a:gd name="T62" fmla="*/ 6 w 20000"/>
                <a:gd name="T63" fmla="*/ 65 h 20000"/>
                <a:gd name="T64" fmla="*/ 27 w 20000"/>
                <a:gd name="T65" fmla="*/ 61 h 20000"/>
                <a:gd name="T66" fmla="*/ 27 w 20000"/>
                <a:gd name="T67" fmla="*/ 59 h 20000"/>
                <a:gd name="T68" fmla="*/ 33 w 20000"/>
                <a:gd name="T69" fmla="*/ 59 h 20000"/>
                <a:gd name="T70" fmla="*/ 39 w 20000"/>
                <a:gd name="T71" fmla="*/ 55 h 20000"/>
                <a:gd name="T72" fmla="*/ 56 w 20000"/>
                <a:gd name="T73" fmla="*/ 61 h 20000"/>
                <a:gd name="T74" fmla="*/ 64 w 20000"/>
                <a:gd name="T75" fmla="*/ 55 h 20000"/>
                <a:gd name="T76" fmla="*/ 54 w 20000"/>
                <a:gd name="T77" fmla="*/ 55 h 20000"/>
                <a:gd name="T78" fmla="*/ 43 w 20000"/>
                <a:gd name="T79" fmla="*/ 51 h 20000"/>
                <a:gd name="T80" fmla="*/ 29 w 20000"/>
                <a:gd name="T81" fmla="*/ 51 h 20000"/>
                <a:gd name="T82" fmla="*/ 10 w 20000"/>
                <a:gd name="T83" fmla="*/ 55 h 20000"/>
                <a:gd name="T84" fmla="*/ 10 w 20000"/>
                <a:gd name="T85" fmla="*/ 51 h 20000"/>
                <a:gd name="T86" fmla="*/ 12 w 20000"/>
                <a:gd name="T87" fmla="*/ 49 h 20000"/>
                <a:gd name="T88" fmla="*/ 6 w 20000"/>
                <a:gd name="T89" fmla="*/ 49 h 20000"/>
                <a:gd name="T90" fmla="*/ 2 w 20000"/>
                <a:gd name="T91" fmla="*/ 45 h 20000"/>
                <a:gd name="T92" fmla="*/ 0 w 20000"/>
                <a:gd name="T93" fmla="*/ 35 h 20000"/>
                <a:gd name="T94" fmla="*/ 2 w 20000"/>
                <a:gd name="T95" fmla="*/ 29 h 20000"/>
                <a:gd name="T96" fmla="*/ 10 w 20000"/>
                <a:gd name="T97" fmla="*/ 19 h 20000"/>
                <a:gd name="T98" fmla="*/ 12 w 20000"/>
                <a:gd name="T99" fmla="*/ 8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2222" y="2030"/>
                  </a:moveTo>
                  <a:lnTo>
                    <a:pt x="3778" y="406"/>
                  </a:lnTo>
                  <a:lnTo>
                    <a:pt x="6148" y="406"/>
                  </a:lnTo>
                  <a:lnTo>
                    <a:pt x="9185" y="0"/>
                  </a:lnTo>
                  <a:lnTo>
                    <a:pt x="10296" y="406"/>
                  </a:lnTo>
                  <a:lnTo>
                    <a:pt x="11926" y="3147"/>
                  </a:lnTo>
                  <a:lnTo>
                    <a:pt x="13037" y="3147"/>
                  </a:lnTo>
                  <a:lnTo>
                    <a:pt x="13407" y="5787"/>
                  </a:lnTo>
                  <a:lnTo>
                    <a:pt x="14148" y="5787"/>
                  </a:lnTo>
                  <a:lnTo>
                    <a:pt x="14963" y="7310"/>
                  </a:lnTo>
                  <a:lnTo>
                    <a:pt x="15259" y="8325"/>
                  </a:lnTo>
                  <a:lnTo>
                    <a:pt x="17259" y="8934"/>
                  </a:lnTo>
                  <a:lnTo>
                    <a:pt x="17259" y="10964"/>
                  </a:lnTo>
                  <a:lnTo>
                    <a:pt x="18000" y="11574"/>
                  </a:lnTo>
                  <a:lnTo>
                    <a:pt x="17259" y="14112"/>
                  </a:lnTo>
                  <a:lnTo>
                    <a:pt x="18000" y="15736"/>
                  </a:lnTo>
                  <a:lnTo>
                    <a:pt x="18444" y="15736"/>
                  </a:lnTo>
                  <a:lnTo>
                    <a:pt x="19926" y="17259"/>
                  </a:lnTo>
                  <a:lnTo>
                    <a:pt x="19926" y="19391"/>
                  </a:lnTo>
                  <a:lnTo>
                    <a:pt x="18000" y="19391"/>
                  </a:lnTo>
                  <a:lnTo>
                    <a:pt x="17259" y="19391"/>
                  </a:lnTo>
                  <a:lnTo>
                    <a:pt x="16148" y="19898"/>
                  </a:lnTo>
                  <a:lnTo>
                    <a:pt x="14148" y="19391"/>
                  </a:lnTo>
                  <a:lnTo>
                    <a:pt x="14148" y="18274"/>
                  </a:lnTo>
                  <a:lnTo>
                    <a:pt x="11926" y="18274"/>
                  </a:lnTo>
                  <a:lnTo>
                    <a:pt x="6889" y="18274"/>
                  </a:lnTo>
                  <a:lnTo>
                    <a:pt x="5407" y="19391"/>
                  </a:lnTo>
                  <a:lnTo>
                    <a:pt x="4222" y="19391"/>
                  </a:lnTo>
                  <a:lnTo>
                    <a:pt x="1926" y="19898"/>
                  </a:lnTo>
                  <a:lnTo>
                    <a:pt x="4222" y="18274"/>
                  </a:lnTo>
                  <a:lnTo>
                    <a:pt x="1926" y="18274"/>
                  </a:lnTo>
                  <a:lnTo>
                    <a:pt x="1185" y="16751"/>
                  </a:lnTo>
                  <a:lnTo>
                    <a:pt x="4963" y="15736"/>
                  </a:lnTo>
                  <a:lnTo>
                    <a:pt x="4963" y="15127"/>
                  </a:lnTo>
                  <a:lnTo>
                    <a:pt x="6148" y="15127"/>
                  </a:lnTo>
                  <a:lnTo>
                    <a:pt x="7259" y="14112"/>
                  </a:lnTo>
                  <a:lnTo>
                    <a:pt x="10296" y="15736"/>
                  </a:lnTo>
                  <a:lnTo>
                    <a:pt x="11926" y="14112"/>
                  </a:lnTo>
                  <a:lnTo>
                    <a:pt x="9926" y="14112"/>
                  </a:lnTo>
                  <a:lnTo>
                    <a:pt x="8000" y="13096"/>
                  </a:lnTo>
                  <a:lnTo>
                    <a:pt x="5407" y="13096"/>
                  </a:lnTo>
                  <a:lnTo>
                    <a:pt x="1926" y="14112"/>
                  </a:lnTo>
                  <a:lnTo>
                    <a:pt x="1926" y="13096"/>
                  </a:lnTo>
                  <a:lnTo>
                    <a:pt x="2222" y="12589"/>
                  </a:lnTo>
                  <a:lnTo>
                    <a:pt x="1185" y="12589"/>
                  </a:lnTo>
                  <a:lnTo>
                    <a:pt x="296" y="11574"/>
                  </a:lnTo>
                  <a:lnTo>
                    <a:pt x="0" y="8934"/>
                  </a:lnTo>
                  <a:lnTo>
                    <a:pt x="296" y="7310"/>
                  </a:lnTo>
                  <a:lnTo>
                    <a:pt x="1926" y="4772"/>
                  </a:lnTo>
                  <a:lnTo>
                    <a:pt x="2222" y="203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0" name="Freeform 194">
              <a:extLst>
                <a:ext uri="{FF2B5EF4-FFF2-40B4-BE49-F238E27FC236}">
                  <a16:creationId xmlns:a16="http://schemas.microsoft.com/office/drawing/2014/main" id="{B2A6235A-ECAB-4996-9362-4E65BCE5D4FC}"/>
                </a:ext>
              </a:extLst>
            </p:cNvPr>
            <p:cNvSpPr>
              <a:spLocks/>
            </p:cNvSpPr>
            <p:nvPr/>
          </p:nvSpPr>
          <p:spPr bwMode="auto">
            <a:xfrm>
              <a:off x="2787" y="2706"/>
              <a:ext cx="54" cy="60"/>
            </a:xfrm>
            <a:custGeom>
              <a:avLst/>
              <a:gdLst>
                <a:gd name="T0" fmla="*/ 0 w 20000"/>
                <a:gd name="T1" fmla="*/ 19 h 20000"/>
                <a:gd name="T2" fmla="*/ 6 w 20000"/>
                <a:gd name="T3" fmla="*/ 12 h 20000"/>
                <a:gd name="T4" fmla="*/ 10 w 20000"/>
                <a:gd name="T5" fmla="*/ 12 h 20000"/>
                <a:gd name="T6" fmla="*/ 16 w 20000"/>
                <a:gd name="T7" fmla="*/ 2 h 20000"/>
                <a:gd name="T8" fmla="*/ 18 w 20000"/>
                <a:gd name="T9" fmla="*/ 2 h 20000"/>
                <a:gd name="T10" fmla="*/ 37 w 20000"/>
                <a:gd name="T11" fmla="*/ 0 h 20000"/>
                <a:gd name="T12" fmla="*/ 43 w 20000"/>
                <a:gd name="T13" fmla="*/ 10 h 20000"/>
                <a:gd name="T14" fmla="*/ 43 w 20000"/>
                <a:gd name="T15" fmla="*/ 16 h 20000"/>
                <a:gd name="T16" fmla="*/ 46 w 20000"/>
                <a:gd name="T17" fmla="*/ 19 h 20000"/>
                <a:gd name="T18" fmla="*/ 46 w 20000"/>
                <a:gd name="T19" fmla="*/ 29 h 20000"/>
                <a:gd name="T20" fmla="*/ 54 w 20000"/>
                <a:gd name="T21" fmla="*/ 29 h 20000"/>
                <a:gd name="T22" fmla="*/ 54 w 20000"/>
                <a:gd name="T23" fmla="*/ 35 h 20000"/>
                <a:gd name="T24" fmla="*/ 50 w 20000"/>
                <a:gd name="T25" fmla="*/ 35 h 20000"/>
                <a:gd name="T26" fmla="*/ 50 w 20000"/>
                <a:gd name="T27" fmla="*/ 43 h 20000"/>
                <a:gd name="T28" fmla="*/ 43 w 20000"/>
                <a:gd name="T29" fmla="*/ 49 h 20000"/>
                <a:gd name="T30" fmla="*/ 37 w 20000"/>
                <a:gd name="T31" fmla="*/ 60 h 20000"/>
                <a:gd name="T32" fmla="*/ 23 w 20000"/>
                <a:gd name="T33" fmla="*/ 53 h 20000"/>
                <a:gd name="T34" fmla="*/ 6 w 20000"/>
                <a:gd name="T35" fmla="*/ 45 h 20000"/>
                <a:gd name="T36" fmla="*/ 6 w 20000"/>
                <a:gd name="T37" fmla="*/ 39 h 20000"/>
                <a:gd name="T38" fmla="*/ 0 w 20000"/>
                <a:gd name="T39" fmla="*/ 29 h 20000"/>
                <a:gd name="T40" fmla="*/ 0 w 20000"/>
                <a:gd name="T41" fmla="*/ 23 h 20000"/>
                <a:gd name="T42" fmla="*/ 0 w 20000"/>
                <a:gd name="T43" fmla="*/ 19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0" y="6184"/>
                  </a:moveTo>
                  <a:lnTo>
                    <a:pt x="2222" y="4079"/>
                  </a:lnTo>
                  <a:lnTo>
                    <a:pt x="3852" y="4079"/>
                  </a:lnTo>
                  <a:lnTo>
                    <a:pt x="6074" y="789"/>
                  </a:lnTo>
                  <a:lnTo>
                    <a:pt x="6815" y="789"/>
                  </a:lnTo>
                  <a:lnTo>
                    <a:pt x="13778" y="0"/>
                  </a:lnTo>
                  <a:lnTo>
                    <a:pt x="16000" y="3421"/>
                  </a:lnTo>
                  <a:lnTo>
                    <a:pt x="16000" y="5395"/>
                  </a:lnTo>
                  <a:lnTo>
                    <a:pt x="16889" y="6184"/>
                  </a:lnTo>
                  <a:lnTo>
                    <a:pt x="16889" y="9605"/>
                  </a:lnTo>
                  <a:lnTo>
                    <a:pt x="19852" y="9605"/>
                  </a:lnTo>
                  <a:lnTo>
                    <a:pt x="19852" y="11579"/>
                  </a:lnTo>
                  <a:lnTo>
                    <a:pt x="18370" y="11579"/>
                  </a:lnTo>
                  <a:lnTo>
                    <a:pt x="18370" y="14211"/>
                  </a:lnTo>
                  <a:lnTo>
                    <a:pt x="16000" y="16316"/>
                  </a:lnTo>
                  <a:lnTo>
                    <a:pt x="13778" y="19868"/>
                  </a:lnTo>
                  <a:lnTo>
                    <a:pt x="8444" y="17763"/>
                  </a:lnTo>
                  <a:lnTo>
                    <a:pt x="2222" y="15000"/>
                  </a:lnTo>
                  <a:lnTo>
                    <a:pt x="2222" y="12895"/>
                  </a:lnTo>
                  <a:lnTo>
                    <a:pt x="0" y="9605"/>
                  </a:lnTo>
                  <a:lnTo>
                    <a:pt x="0" y="7500"/>
                  </a:lnTo>
                  <a:lnTo>
                    <a:pt x="0" y="618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1" name="Freeform 195">
              <a:extLst>
                <a:ext uri="{FF2B5EF4-FFF2-40B4-BE49-F238E27FC236}">
                  <a16:creationId xmlns:a16="http://schemas.microsoft.com/office/drawing/2014/main" id="{8BA95353-E67B-4923-908D-141BD2EB2DB1}"/>
                </a:ext>
              </a:extLst>
            </p:cNvPr>
            <p:cNvSpPr>
              <a:spLocks/>
            </p:cNvSpPr>
            <p:nvPr/>
          </p:nvSpPr>
          <p:spPr bwMode="auto">
            <a:xfrm>
              <a:off x="3468" y="3173"/>
              <a:ext cx="140" cy="125"/>
            </a:xfrm>
            <a:custGeom>
              <a:avLst/>
              <a:gdLst>
                <a:gd name="T0" fmla="*/ 0 w 20000"/>
                <a:gd name="T1" fmla="*/ 38 h 20000"/>
                <a:gd name="T2" fmla="*/ 8 w 20000"/>
                <a:gd name="T3" fmla="*/ 39 h 20000"/>
                <a:gd name="T4" fmla="*/ 25 w 20000"/>
                <a:gd name="T5" fmla="*/ 39 h 20000"/>
                <a:gd name="T6" fmla="*/ 27 w 20000"/>
                <a:gd name="T7" fmla="*/ 44 h 20000"/>
                <a:gd name="T8" fmla="*/ 35 w 20000"/>
                <a:gd name="T9" fmla="*/ 39 h 20000"/>
                <a:gd name="T10" fmla="*/ 44 w 20000"/>
                <a:gd name="T11" fmla="*/ 23 h 20000"/>
                <a:gd name="T12" fmla="*/ 54 w 20000"/>
                <a:gd name="T13" fmla="*/ 16 h 20000"/>
                <a:gd name="T14" fmla="*/ 65 w 20000"/>
                <a:gd name="T15" fmla="*/ 12 h 20000"/>
                <a:gd name="T16" fmla="*/ 65 w 20000"/>
                <a:gd name="T17" fmla="*/ 4 h 20000"/>
                <a:gd name="T18" fmla="*/ 79 w 20000"/>
                <a:gd name="T19" fmla="*/ 0 h 20000"/>
                <a:gd name="T20" fmla="*/ 88 w 20000"/>
                <a:gd name="T21" fmla="*/ 0 h 20000"/>
                <a:gd name="T22" fmla="*/ 92 w 20000"/>
                <a:gd name="T23" fmla="*/ 0 h 20000"/>
                <a:gd name="T24" fmla="*/ 96 w 20000"/>
                <a:gd name="T25" fmla="*/ 6 h 20000"/>
                <a:gd name="T26" fmla="*/ 109 w 20000"/>
                <a:gd name="T27" fmla="*/ 4 h 20000"/>
                <a:gd name="T28" fmla="*/ 113 w 20000"/>
                <a:gd name="T29" fmla="*/ 6 h 20000"/>
                <a:gd name="T30" fmla="*/ 119 w 20000"/>
                <a:gd name="T31" fmla="*/ 10 h 20000"/>
                <a:gd name="T32" fmla="*/ 123 w 20000"/>
                <a:gd name="T33" fmla="*/ 12 h 20000"/>
                <a:gd name="T34" fmla="*/ 136 w 20000"/>
                <a:gd name="T35" fmla="*/ 12 h 20000"/>
                <a:gd name="T36" fmla="*/ 136 w 20000"/>
                <a:gd name="T37" fmla="*/ 16 h 20000"/>
                <a:gd name="T38" fmla="*/ 140 w 20000"/>
                <a:gd name="T39" fmla="*/ 27 h 20000"/>
                <a:gd name="T40" fmla="*/ 140 w 20000"/>
                <a:gd name="T41" fmla="*/ 38 h 20000"/>
                <a:gd name="T42" fmla="*/ 140 w 20000"/>
                <a:gd name="T43" fmla="*/ 48 h 20000"/>
                <a:gd name="T44" fmla="*/ 140 w 20000"/>
                <a:gd name="T45" fmla="*/ 50 h 20000"/>
                <a:gd name="T46" fmla="*/ 136 w 20000"/>
                <a:gd name="T47" fmla="*/ 54 h 20000"/>
                <a:gd name="T48" fmla="*/ 140 w 20000"/>
                <a:gd name="T49" fmla="*/ 56 h 20000"/>
                <a:gd name="T50" fmla="*/ 136 w 20000"/>
                <a:gd name="T51" fmla="*/ 56 h 20000"/>
                <a:gd name="T52" fmla="*/ 136 w 20000"/>
                <a:gd name="T53" fmla="*/ 64 h 20000"/>
                <a:gd name="T54" fmla="*/ 136 w 20000"/>
                <a:gd name="T55" fmla="*/ 71 h 20000"/>
                <a:gd name="T56" fmla="*/ 140 w 20000"/>
                <a:gd name="T57" fmla="*/ 77 h 20000"/>
                <a:gd name="T58" fmla="*/ 132 w 20000"/>
                <a:gd name="T59" fmla="*/ 87 h 20000"/>
                <a:gd name="T60" fmla="*/ 129 w 20000"/>
                <a:gd name="T61" fmla="*/ 93 h 20000"/>
                <a:gd name="T62" fmla="*/ 129 w 20000"/>
                <a:gd name="T63" fmla="*/ 99 h 20000"/>
                <a:gd name="T64" fmla="*/ 125 w 20000"/>
                <a:gd name="T65" fmla="*/ 108 h 20000"/>
                <a:gd name="T66" fmla="*/ 106 w 20000"/>
                <a:gd name="T67" fmla="*/ 125 h 20000"/>
                <a:gd name="T68" fmla="*/ 102 w 20000"/>
                <a:gd name="T69" fmla="*/ 120 h 20000"/>
                <a:gd name="T70" fmla="*/ 92 w 20000"/>
                <a:gd name="T71" fmla="*/ 125 h 20000"/>
                <a:gd name="T72" fmla="*/ 81 w 20000"/>
                <a:gd name="T73" fmla="*/ 120 h 20000"/>
                <a:gd name="T74" fmla="*/ 71 w 20000"/>
                <a:gd name="T75" fmla="*/ 120 h 20000"/>
                <a:gd name="T76" fmla="*/ 65 w 20000"/>
                <a:gd name="T77" fmla="*/ 120 h 20000"/>
                <a:gd name="T78" fmla="*/ 65 w 20000"/>
                <a:gd name="T79" fmla="*/ 110 h 20000"/>
                <a:gd name="T80" fmla="*/ 54 w 20000"/>
                <a:gd name="T81" fmla="*/ 108 h 20000"/>
                <a:gd name="T82" fmla="*/ 48 w 20000"/>
                <a:gd name="T83" fmla="*/ 108 h 20000"/>
                <a:gd name="T84" fmla="*/ 44 w 20000"/>
                <a:gd name="T85" fmla="*/ 99 h 20000"/>
                <a:gd name="T86" fmla="*/ 42 w 20000"/>
                <a:gd name="T87" fmla="*/ 87 h 20000"/>
                <a:gd name="T88" fmla="*/ 38 w 20000"/>
                <a:gd name="T89" fmla="*/ 87 h 20000"/>
                <a:gd name="T90" fmla="*/ 35 w 20000"/>
                <a:gd name="T91" fmla="*/ 77 h 20000"/>
                <a:gd name="T92" fmla="*/ 25 w 20000"/>
                <a:gd name="T93" fmla="*/ 73 h 20000"/>
                <a:gd name="T94" fmla="*/ 15 w 20000"/>
                <a:gd name="T95" fmla="*/ 67 h 20000"/>
                <a:gd name="T96" fmla="*/ 15 w 20000"/>
                <a:gd name="T97" fmla="*/ 60 h 20000"/>
                <a:gd name="T98" fmla="*/ 4 w 20000"/>
                <a:gd name="T99" fmla="*/ 48 h 20000"/>
                <a:gd name="T100" fmla="*/ 0 w 20000"/>
                <a:gd name="T101" fmla="*/ 38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6026"/>
                  </a:moveTo>
                  <a:lnTo>
                    <a:pt x="1207" y="6282"/>
                  </a:lnTo>
                  <a:lnTo>
                    <a:pt x="3563" y="6282"/>
                  </a:lnTo>
                  <a:lnTo>
                    <a:pt x="3851" y="6987"/>
                  </a:lnTo>
                  <a:lnTo>
                    <a:pt x="5057" y="6282"/>
                  </a:lnTo>
                  <a:lnTo>
                    <a:pt x="6264" y="3654"/>
                  </a:lnTo>
                  <a:lnTo>
                    <a:pt x="7759" y="2628"/>
                  </a:lnTo>
                  <a:lnTo>
                    <a:pt x="9253" y="1987"/>
                  </a:lnTo>
                  <a:lnTo>
                    <a:pt x="9253" y="641"/>
                  </a:lnTo>
                  <a:lnTo>
                    <a:pt x="11322" y="0"/>
                  </a:lnTo>
                  <a:lnTo>
                    <a:pt x="12529" y="0"/>
                  </a:lnTo>
                  <a:lnTo>
                    <a:pt x="13103" y="0"/>
                  </a:lnTo>
                  <a:lnTo>
                    <a:pt x="13736" y="1026"/>
                  </a:lnTo>
                  <a:lnTo>
                    <a:pt x="15517" y="641"/>
                  </a:lnTo>
                  <a:lnTo>
                    <a:pt x="16092" y="1026"/>
                  </a:lnTo>
                  <a:lnTo>
                    <a:pt x="17011" y="1667"/>
                  </a:lnTo>
                  <a:lnTo>
                    <a:pt x="17586" y="1987"/>
                  </a:lnTo>
                  <a:lnTo>
                    <a:pt x="19368" y="1987"/>
                  </a:lnTo>
                  <a:lnTo>
                    <a:pt x="19368" y="2628"/>
                  </a:lnTo>
                  <a:lnTo>
                    <a:pt x="19943" y="4295"/>
                  </a:lnTo>
                  <a:lnTo>
                    <a:pt x="19943" y="6026"/>
                  </a:lnTo>
                  <a:lnTo>
                    <a:pt x="19943" y="7628"/>
                  </a:lnTo>
                  <a:lnTo>
                    <a:pt x="19943" y="8013"/>
                  </a:lnTo>
                  <a:lnTo>
                    <a:pt x="19368" y="8654"/>
                  </a:lnTo>
                  <a:lnTo>
                    <a:pt x="19943" y="8910"/>
                  </a:lnTo>
                  <a:lnTo>
                    <a:pt x="19368" y="8910"/>
                  </a:lnTo>
                  <a:lnTo>
                    <a:pt x="19368" y="10256"/>
                  </a:lnTo>
                  <a:lnTo>
                    <a:pt x="19368" y="11282"/>
                  </a:lnTo>
                  <a:lnTo>
                    <a:pt x="19943" y="12308"/>
                  </a:lnTo>
                  <a:lnTo>
                    <a:pt x="18793" y="13910"/>
                  </a:lnTo>
                  <a:lnTo>
                    <a:pt x="18448" y="14936"/>
                  </a:lnTo>
                  <a:lnTo>
                    <a:pt x="18448" y="15897"/>
                  </a:lnTo>
                  <a:lnTo>
                    <a:pt x="17874" y="17308"/>
                  </a:lnTo>
                  <a:lnTo>
                    <a:pt x="15172" y="19936"/>
                  </a:lnTo>
                  <a:lnTo>
                    <a:pt x="14598" y="19231"/>
                  </a:lnTo>
                  <a:lnTo>
                    <a:pt x="13103" y="19936"/>
                  </a:lnTo>
                  <a:lnTo>
                    <a:pt x="11609" y="19231"/>
                  </a:lnTo>
                  <a:lnTo>
                    <a:pt x="10115" y="19231"/>
                  </a:lnTo>
                  <a:lnTo>
                    <a:pt x="9253" y="19231"/>
                  </a:lnTo>
                  <a:lnTo>
                    <a:pt x="9253" y="17564"/>
                  </a:lnTo>
                  <a:lnTo>
                    <a:pt x="7759" y="17308"/>
                  </a:lnTo>
                  <a:lnTo>
                    <a:pt x="6839" y="17308"/>
                  </a:lnTo>
                  <a:lnTo>
                    <a:pt x="6264" y="15897"/>
                  </a:lnTo>
                  <a:lnTo>
                    <a:pt x="5977" y="13910"/>
                  </a:lnTo>
                  <a:lnTo>
                    <a:pt x="5402" y="13910"/>
                  </a:lnTo>
                  <a:lnTo>
                    <a:pt x="5057" y="12308"/>
                  </a:lnTo>
                  <a:lnTo>
                    <a:pt x="3563" y="11667"/>
                  </a:lnTo>
                  <a:lnTo>
                    <a:pt x="2126" y="10641"/>
                  </a:lnTo>
                  <a:lnTo>
                    <a:pt x="2126" y="9615"/>
                  </a:lnTo>
                  <a:lnTo>
                    <a:pt x="575" y="7628"/>
                  </a:lnTo>
                  <a:lnTo>
                    <a:pt x="0" y="602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2" name="Freeform 196">
              <a:extLst>
                <a:ext uri="{FF2B5EF4-FFF2-40B4-BE49-F238E27FC236}">
                  <a16:creationId xmlns:a16="http://schemas.microsoft.com/office/drawing/2014/main" id="{57407E23-4370-4B7F-B113-A02BD2A092F0}"/>
                </a:ext>
              </a:extLst>
            </p:cNvPr>
            <p:cNvSpPr>
              <a:spLocks/>
            </p:cNvSpPr>
            <p:nvPr/>
          </p:nvSpPr>
          <p:spPr bwMode="auto">
            <a:xfrm>
              <a:off x="3756" y="2674"/>
              <a:ext cx="179" cy="241"/>
            </a:xfrm>
            <a:custGeom>
              <a:avLst/>
              <a:gdLst>
                <a:gd name="T0" fmla="*/ 31 w 20000"/>
                <a:gd name="T1" fmla="*/ 21 h 20000"/>
                <a:gd name="T2" fmla="*/ 35 w 20000"/>
                <a:gd name="T3" fmla="*/ 15 h 20000"/>
                <a:gd name="T4" fmla="*/ 37 w 20000"/>
                <a:gd name="T5" fmla="*/ 11 h 20000"/>
                <a:gd name="T6" fmla="*/ 52 w 20000"/>
                <a:gd name="T7" fmla="*/ 27 h 20000"/>
                <a:gd name="T8" fmla="*/ 62 w 20000"/>
                <a:gd name="T9" fmla="*/ 31 h 20000"/>
                <a:gd name="T10" fmla="*/ 81 w 20000"/>
                <a:gd name="T11" fmla="*/ 21 h 20000"/>
                <a:gd name="T12" fmla="*/ 95 w 20000"/>
                <a:gd name="T13" fmla="*/ 23 h 20000"/>
                <a:gd name="T14" fmla="*/ 112 w 20000"/>
                <a:gd name="T15" fmla="*/ 17 h 20000"/>
                <a:gd name="T16" fmla="*/ 118 w 20000"/>
                <a:gd name="T17" fmla="*/ 17 h 20000"/>
                <a:gd name="T18" fmla="*/ 135 w 20000"/>
                <a:gd name="T19" fmla="*/ 15 h 20000"/>
                <a:gd name="T20" fmla="*/ 145 w 20000"/>
                <a:gd name="T21" fmla="*/ 15 h 20000"/>
                <a:gd name="T22" fmla="*/ 158 w 20000"/>
                <a:gd name="T23" fmla="*/ 11 h 20000"/>
                <a:gd name="T24" fmla="*/ 166 w 20000"/>
                <a:gd name="T25" fmla="*/ 6 h 20000"/>
                <a:gd name="T26" fmla="*/ 168 w 20000"/>
                <a:gd name="T27" fmla="*/ 0 h 20000"/>
                <a:gd name="T28" fmla="*/ 179 w 20000"/>
                <a:gd name="T29" fmla="*/ 4 h 20000"/>
                <a:gd name="T30" fmla="*/ 175 w 20000"/>
                <a:gd name="T31" fmla="*/ 15 h 20000"/>
                <a:gd name="T32" fmla="*/ 175 w 20000"/>
                <a:gd name="T33" fmla="*/ 17 h 20000"/>
                <a:gd name="T34" fmla="*/ 175 w 20000"/>
                <a:gd name="T35" fmla="*/ 31 h 20000"/>
                <a:gd name="T36" fmla="*/ 172 w 20000"/>
                <a:gd name="T37" fmla="*/ 48 h 20000"/>
                <a:gd name="T38" fmla="*/ 158 w 20000"/>
                <a:gd name="T39" fmla="*/ 66 h 20000"/>
                <a:gd name="T40" fmla="*/ 156 w 20000"/>
                <a:gd name="T41" fmla="*/ 74 h 20000"/>
                <a:gd name="T42" fmla="*/ 156 w 20000"/>
                <a:gd name="T43" fmla="*/ 81 h 20000"/>
                <a:gd name="T44" fmla="*/ 141 w 20000"/>
                <a:gd name="T45" fmla="*/ 102 h 20000"/>
                <a:gd name="T46" fmla="*/ 141 w 20000"/>
                <a:gd name="T47" fmla="*/ 108 h 20000"/>
                <a:gd name="T48" fmla="*/ 123 w 20000"/>
                <a:gd name="T49" fmla="*/ 137 h 20000"/>
                <a:gd name="T50" fmla="*/ 91 w 20000"/>
                <a:gd name="T51" fmla="*/ 168 h 20000"/>
                <a:gd name="T52" fmla="*/ 71 w 20000"/>
                <a:gd name="T53" fmla="*/ 185 h 20000"/>
                <a:gd name="T54" fmla="*/ 37 w 20000"/>
                <a:gd name="T55" fmla="*/ 211 h 20000"/>
                <a:gd name="T56" fmla="*/ 10 w 20000"/>
                <a:gd name="T57" fmla="*/ 241 h 20000"/>
                <a:gd name="T58" fmla="*/ 0 w 20000"/>
                <a:gd name="T59" fmla="*/ 228 h 20000"/>
                <a:gd name="T60" fmla="*/ 0 w 20000"/>
                <a:gd name="T61" fmla="*/ 164 h 20000"/>
                <a:gd name="T62" fmla="*/ 16 w 20000"/>
                <a:gd name="T63" fmla="*/ 145 h 20000"/>
                <a:gd name="T64" fmla="*/ 25 w 20000"/>
                <a:gd name="T65" fmla="*/ 141 h 20000"/>
                <a:gd name="T66" fmla="*/ 35 w 20000"/>
                <a:gd name="T67" fmla="*/ 141 h 20000"/>
                <a:gd name="T68" fmla="*/ 42 w 20000"/>
                <a:gd name="T69" fmla="*/ 131 h 20000"/>
                <a:gd name="T70" fmla="*/ 65 w 20000"/>
                <a:gd name="T71" fmla="*/ 125 h 20000"/>
                <a:gd name="T72" fmla="*/ 71 w 20000"/>
                <a:gd name="T73" fmla="*/ 125 h 20000"/>
                <a:gd name="T74" fmla="*/ 123 w 20000"/>
                <a:gd name="T75" fmla="*/ 70 h 20000"/>
                <a:gd name="T76" fmla="*/ 106 w 20000"/>
                <a:gd name="T77" fmla="*/ 70 h 20000"/>
                <a:gd name="T78" fmla="*/ 52 w 20000"/>
                <a:gd name="T79" fmla="*/ 50 h 20000"/>
                <a:gd name="T80" fmla="*/ 42 w 20000"/>
                <a:gd name="T81" fmla="*/ 44 h 20000"/>
                <a:gd name="T82" fmla="*/ 27 w 20000"/>
                <a:gd name="T83" fmla="*/ 27 h 20000"/>
                <a:gd name="T84" fmla="*/ 31 w 20000"/>
                <a:gd name="T85" fmla="*/ 21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3453" y="1728"/>
                  </a:moveTo>
                  <a:lnTo>
                    <a:pt x="3946" y="1229"/>
                  </a:lnTo>
                  <a:lnTo>
                    <a:pt x="4170" y="897"/>
                  </a:lnTo>
                  <a:lnTo>
                    <a:pt x="5785" y="2259"/>
                  </a:lnTo>
                  <a:lnTo>
                    <a:pt x="6951" y="2591"/>
                  </a:lnTo>
                  <a:lnTo>
                    <a:pt x="9058" y="1728"/>
                  </a:lnTo>
                  <a:lnTo>
                    <a:pt x="10628" y="1894"/>
                  </a:lnTo>
                  <a:lnTo>
                    <a:pt x="12556" y="1395"/>
                  </a:lnTo>
                  <a:lnTo>
                    <a:pt x="13229" y="1395"/>
                  </a:lnTo>
                  <a:lnTo>
                    <a:pt x="15112" y="1229"/>
                  </a:lnTo>
                  <a:lnTo>
                    <a:pt x="16233" y="1229"/>
                  </a:lnTo>
                  <a:lnTo>
                    <a:pt x="17668" y="897"/>
                  </a:lnTo>
                  <a:lnTo>
                    <a:pt x="18565" y="532"/>
                  </a:lnTo>
                  <a:lnTo>
                    <a:pt x="18789" y="0"/>
                  </a:lnTo>
                  <a:lnTo>
                    <a:pt x="19955" y="365"/>
                  </a:lnTo>
                  <a:lnTo>
                    <a:pt x="19507" y="1229"/>
                  </a:lnTo>
                  <a:lnTo>
                    <a:pt x="19507" y="1395"/>
                  </a:lnTo>
                  <a:lnTo>
                    <a:pt x="19507" y="2591"/>
                  </a:lnTo>
                  <a:lnTo>
                    <a:pt x="19238" y="3953"/>
                  </a:lnTo>
                  <a:lnTo>
                    <a:pt x="17668" y="5515"/>
                  </a:lnTo>
                  <a:lnTo>
                    <a:pt x="17399" y="6179"/>
                  </a:lnTo>
                  <a:lnTo>
                    <a:pt x="17399" y="6711"/>
                  </a:lnTo>
                  <a:lnTo>
                    <a:pt x="15785" y="8439"/>
                  </a:lnTo>
                  <a:lnTo>
                    <a:pt x="15785" y="8970"/>
                  </a:lnTo>
                  <a:lnTo>
                    <a:pt x="13722" y="11362"/>
                  </a:lnTo>
                  <a:lnTo>
                    <a:pt x="10179" y="13920"/>
                  </a:lnTo>
                  <a:lnTo>
                    <a:pt x="7892" y="15349"/>
                  </a:lnTo>
                  <a:lnTo>
                    <a:pt x="4170" y="17542"/>
                  </a:lnTo>
                  <a:lnTo>
                    <a:pt x="1166" y="19967"/>
                  </a:lnTo>
                  <a:lnTo>
                    <a:pt x="0" y="18937"/>
                  </a:lnTo>
                  <a:lnTo>
                    <a:pt x="0" y="13588"/>
                  </a:lnTo>
                  <a:lnTo>
                    <a:pt x="1839" y="12027"/>
                  </a:lnTo>
                  <a:lnTo>
                    <a:pt x="2780" y="11694"/>
                  </a:lnTo>
                  <a:lnTo>
                    <a:pt x="3946" y="11694"/>
                  </a:lnTo>
                  <a:lnTo>
                    <a:pt x="4664" y="10864"/>
                  </a:lnTo>
                  <a:lnTo>
                    <a:pt x="7220" y="10332"/>
                  </a:lnTo>
                  <a:lnTo>
                    <a:pt x="7892" y="10332"/>
                  </a:lnTo>
                  <a:lnTo>
                    <a:pt x="13722" y="5847"/>
                  </a:lnTo>
                  <a:lnTo>
                    <a:pt x="11839" y="5847"/>
                  </a:lnTo>
                  <a:lnTo>
                    <a:pt x="5785" y="4153"/>
                  </a:lnTo>
                  <a:lnTo>
                    <a:pt x="4664" y="3621"/>
                  </a:lnTo>
                  <a:lnTo>
                    <a:pt x="3004" y="2259"/>
                  </a:lnTo>
                  <a:lnTo>
                    <a:pt x="3453" y="172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3" name="Freeform 197">
              <a:extLst>
                <a:ext uri="{FF2B5EF4-FFF2-40B4-BE49-F238E27FC236}">
                  <a16:creationId xmlns:a16="http://schemas.microsoft.com/office/drawing/2014/main" id="{9EB44917-5E50-4F83-823E-74505F818913}"/>
                </a:ext>
              </a:extLst>
            </p:cNvPr>
            <p:cNvSpPr>
              <a:spLocks/>
            </p:cNvSpPr>
            <p:nvPr/>
          </p:nvSpPr>
          <p:spPr bwMode="auto">
            <a:xfrm>
              <a:off x="3309" y="3293"/>
              <a:ext cx="288" cy="245"/>
            </a:xfrm>
            <a:custGeom>
              <a:avLst/>
              <a:gdLst>
                <a:gd name="T0" fmla="*/ 217 w 20000"/>
                <a:gd name="T1" fmla="*/ 6 h 20000"/>
                <a:gd name="T2" fmla="*/ 201 w 20000"/>
                <a:gd name="T3" fmla="*/ 17 h 20000"/>
                <a:gd name="T4" fmla="*/ 195 w 20000"/>
                <a:gd name="T5" fmla="*/ 21 h 20000"/>
                <a:gd name="T6" fmla="*/ 184 w 20000"/>
                <a:gd name="T7" fmla="*/ 31 h 20000"/>
                <a:gd name="T8" fmla="*/ 178 w 20000"/>
                <a:gd name="T9" fmla="*/ 44 h 20000"/>
                <a:gd name="T10" fmla="*/ 159 w 20000"/>
                <a:gd name="T11" fmla="*/ 64 h 20000"/>
                <a:gd name="T12" fmla="*/ 141 w 20000"/>
                <a:gd name="T13" fmla="*/ 64 h 20000"/>
                <a:gd name="T14" fmla="*/ 120 w 20000"/>
                <a:gd name="T15" fmla="*/ 58 h 20000"/>
                <a:gd name="T16" fmla="*/ 110 w 20000"/>
                <a:gd name="T17" fmla="*/ 70 h 20000"/>
                <a:gd name="T18" fmla="*/ 93 w 20000"/>
                <a:gd name="T19" fmla="*/ 81 h 20000"/>
                <a:gd name="T20" fmla="*/ 83 w 20000"/>
                <a:gd name="T21" fmla="*/ 83 h 20000"/>
                <a:gd name="T22" fmla="*/ 73 w 20000"/>
                <a:gd name="T23" fmla="*/ 77 h 20000"/>
                <a:gd name="T24" fmla="*/ 73 w 20000"/>
                <a:gd name="T25" fmla="*/ 64 h 20000"/>
                <a:gd name="T26" fmla="*/ 64 w 20000"/>
                <a:gd name="T27" fmla="*/ 48 h 20000"/>
                <a:gd name="T28" fmla="*/ 54 w 20000"/>
                <a:gd name="T29" fmla="*/ 118 h 20000"/>
                <a:gd name="T30" fmla="*/ 44 w 20000"/>
                <a:gd name="T31" fmla="*/ 127 h 20000"/>
                <a:gd name="T32" fmla="*/ 29 w 20000"/>
                <a:gd name="T33" fmla="*/ 124 h 20000"/>
                <a:gd name="T34" fmla="*/ 12 w 20000"/>
                <a:gd name="T35" fmla="*/ 121 h 20000"/>
                <a:gd name="T36" fmla="*/ 11 w 20000"/>
                <a:gd name="T37" fmla="*/ 110 h 20000"/>
                <a:gd name="T38" fmla="*/ 2 w 20000"/>
                <a:gd name="T39" fmla="*/ 118 h 20000"/>
                <a:gd name="T40" fmla="*/ 2 w 20000"/>
                <a:gd name="T41" fmla="*/ 131 h 20000"/>
                <a:gd name="T42" fmla="*/ 27 w 20000"/>
                <a:gd name="T43" fmla="*/ 180 h 20000"/>
                <a:gd name="T44" fmla="*/ 27 w 20000"/>
                <a:gd name="T45" fmla="*/ 201 h 20000"/>
                <a:gd name="T46" fmla="*/ 21 w 20000"/>
                <a:gd name="T47" fmla="*/ 205 h 20000"/>
                <a:gd name="T48" fmla="*/ 27 w 20000"/>
                <a:gd name="T49" fmla="*/ 232 h 20000"/>
                <a:gd name="T50" fmla="*/ 29 w 20000"/>
                <a:gd name="T51" fmla="*/ 228 h 20000"/>
                <a:gd name="T52" fmla="*/ 38 w 20000"/>
                <a:gd name="T53" fmla="*/ 234 h 20000"/>
                <a:gd name="T54" fmla="*/ 46 w 20000"/>
                <a:gd name="T55" fmla="*/ 241 h 20000"/>
                <a:gd name="T56" fmla="*/ 60 w 20000"/>
                <a:gd name="T57" fmla="*/ 238 h 20000"/>
                <a:gd name="T58" fmla="*/ 81 w 20000"/>
                <a:gd name="T59" fmla="*/ 234 h 20000"/>
                <a:gd name="T60" fmla="*/ 93 w 20000"/>
                <a:gd name="T61" fmla="*/ 228 h 20000"/>
                <a:gd name="T62" fmla="*/ 120 w 20000"/>
                <a:gd name="T63" fmla="*/ 228 h 20000"/>
                <a:gd name="T64" fmla="*/ 143 w 20000"/>
                <a:gd name="T65" fmla="*/ 228 h 20000"/>
                <a:gd name="T66" fmla="*/ 157 w 20000"/>
                <a:gd name="T67" fmla="*/ 224 h 20000"/>
                <a:gd name="T68" fmla="*/ 203 w 20000"/>
                <a:gd name="T69" fmla="*/ 201 h 20000"/>
                <a:gd name="T70" fmla="*/ 238 w 20000"/>
                <a:gd name="T71" fmla="*/ 170 h 20000"/>
                <a:gd name="T72" fmla="*/ 250 w 20000"/>
                <a:gd name="T73" fmla="*/ 151 h 20000"/>
                <a:gd name="T74" fmla="*/ 273 w 20000"/>
                <a:gd name="T75" fmla="*/ 124 h 20000"/>
                <a:gd name="T76" fmla="*/ 288 w 20000"/>
                <a:gd name="T77" fmla="*/ 92 h 20000"/>
                <a:gd name="T78" fmla="*/ 273 w 20000"/>
                <a:gd name="T79" fmla="*/ 87 h 20000"/>
                <a:gd name="T80" fmla="*/ 261 w 20000"/>
                <a:gd name="T81" fmla="*/ 93 h 20000"/>
                <a:gd name="T82" fmla="*/ 261 w 20000"/>
                <a:gd name="T83" fmla="*/ 70 h 20000"/>
                <a:gd name="T84" fmla="*/ 273 w 20000"/>
                <a:gd name="T85" fmla="*/ 66 h 20000"/>
                <a:gd name="T86" fmla="*/ 273 w 20000"/>
                <a:gd name="T87" fmla="*/ 40 h 20000"/>
                <a:gd name="T88" fmla="*/ 271 w 20000"/>
                <a:gd name="T89" fmla="*/ 17 h 20000"/>
                <a:gd name="T90" fmla="*/ 265 w 20000"/>
                <a:gd name="T91" fmla="*/ 4 h 20000"/>
                <a:gd name="T92" fmla="*/ 250 w 20000"/>
                <a:gd name="T93" fmla="*/ 4 h 20000"/>
                <a:gd name="T94" fmla="*/ 230 w 20000"/>
                <a:gd name="T95" fmla="*/ 0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5506" y="0"/>
                  </a:moveTo>
                  <a:lnTo>
                    <a:pt x="15090" y="523"/>
                  </a:lnTo>
                  <a:lnTo>
                    <a:pt x="14646" y="523"/>
                  </a:lnTo>
                  <a:lnTo>
                    <a:pt x="13953" y="1373"/>
                  </a:lnTo>
                  <a:lnTo>
                    <a:pt x="13675" y="1373"/>
                  </a:lnTo>
                  <a:lnTo>
                    <a:pt x="13509" y="1699"/>
                  </a:lnTo>
                  <a:lnTo>
                    <a:pt x="13232" y="1863"/>
                  </a:lnTo>
                  <a:lnTo>
                    <a:pt x="12788" y="2549"/>
                  </a:lnTo>
                  <a:lnTo>
                    <a:pt x="12788" y="3235"/>
                  </a:lnTo>
                  <a:lnTo>
                    <a:pt x="12372" y="3562"/>
                  </a:lnTo>
                  <a:lnTo>
                    <a:pt x="11650" y="3889"/>
                  </a:lnTo>
                  <a:lnTo>
                    <a:pt x="11068" y="5261"/>
                  </a:lnTo>
                  <a:lnTo>
                    <a:pt x="10485" y="5261"/>
                  </a:lnTo>
                  <a:lnTo>
                    <a:pt x="9764" y="5261"/>
                  </a:lnTo>
                  <a:lnTo>
                    <a:pt x="9071" y="5261"/>
                  </a:lnTo>
                  <a:lnTo>
                    <a:pt x="8350" y="4739"/>
                  </a:lnTo>
                  <a:lnTo>
                    <a:pt x="7628" y="4739"/>
                  </a:lnTo>
                  <a:lnTo>
                    <a:pt x="7628" y="5752"/>
                  </a:lnTo>
                  <a:lnTo>
                    <a:pt x="6907" y="6601"/>
                  </a:lnTo>
                  <a:lnTo>
                    <a:pt x="6463" y="6601"/>
                  </a:lnTo>
                  <a:lnTo>
                    <a:pt x="6463" y="6765"/>
                  </a:lnTo>
                  <a:lnTo>
                    <a:pt x="5742" y="6765"/>
                  </a:lnTo>
                  <a:lnTo>
                    <a:pt x="5049" y="7092"/>
                  </a:lnTo>
                  <a:lnTo>
                    <a:pt x="5049" y="6275"/>
                  </a:lnTo>
                  <a:lnTo>
                    <a:pt x="5326" y="5752"/>
                  </a:lnTo>
                  <a:lnTo>
                    <a:pt x="5049" y="5261"/>
                  </a:lnTo>
                  <a:lnTo>
                    <a:pt x="4882" y="4412"/>
                  </a:lnTo>
                  <a:lnTo>
                    <a:pt x="4438" y="3889"/>
                  </a:lnTo>
                  <a:lnTo>
                    <a:pt x="4161" y="9641"/>
                  </a:lnTo>
                  <a:lnTo>
                    <a:pt x="3745" y="9641"/>
                  </a:lnTo>
                  <a:lnTo>
                    <a:pt x="3162" y="10163"/>
                  </a:lnTo>
                  <a:lnTo>
                    <a:pt x="3024" y="10359"/>
                  </a:lnTo>
                  <a:lnTo>
                    <a:pt x="2607" y="10163"/>
                  </a:lnTo>
                  <a:lnTo>
                    <a:pt x="1997" y="10163"/>
                  </a:lnTo>
                  <a:lnTo>
                    <a:pt x="1581" y="10163"/>
                  </a:lnTo>
                  <a:lnTo>
                    <a:pt x="860" y="9837"/>
                  </a:lnTo>
                  <a:lnTo>
                    <a:pt x="860" y="8954"/>
                  </a:lnTo>
                  <a:lnTo>
                    <a:pt x="749" y="8954"/>
                  </a:lnTo>
                  <a:lnTo>
                    <a:pt x="444" y="8954"/>
                  </a:lnTo>
                  <a:lnTo>
                    <a:pt x="166" y="9641"/>
                  </a:lnTo>
                  <a:lnTo>
                    <a:pt x="0" y="9837"/>
                  </a:lnTo>
                  <a:lnTo>
                    <a:pt x="166" y="10686"/>
                  </a:lnTo>
                  <a:lnTo>
                    <a:pt x="860" y="12516"/>
                  </a:lnTo>
                  <a:lnTo>
                    <a:pt x="1886" y="14706"/>
                  </a:lnTo>
                  <a:lnTo>
                    <a:pt x="1997" y="15556"/>
                  </a:lnTo>
                  <a:lnTo>
                    <a:pt x="1886" y="16438"/>
                  </a:lnTo>
                  <a:lnTo>
                    <a:pt x="1442" y="16438"/>
                  </a:lnTo>
                  <a:lnTo>
                    <a:pt x="1442" y="16765"/>
                  </a:lnTo>
                  <a:lnTo>
                    <a:pt x="1997" y="18105"/>
                  </a:lnTo>
                  <a:lnTo>
                    <a:pt x="1886" y="18954"/>
                  </a:lnTo>
                  <a:lnTo>
                    <a:pt x="1997" y="18954"/>
                  </a:lnTo>
                  <a:lnTo>
                    <a:pt x="1997" y="18627"/>
                  </a:lnTo>
                  <a:lnTo>
                    <a:pt x="2607" y="18627"/>
                  </a:lnTo>
                  <a:lnTo>
                    <a:pt x="2607" y="19118"/>
                  </a:lnTo>
                  <a:lnTo>
                    <a:pt x="2746" y="19118"/>
                  </a:lnTo>
                  <a:lnTo>
                    <a:pt x="3162" y="19641"/>
                  </a:lnTo>
                  <a:lnTo>
                    <a:pt x="3883" y="19967"/>
                  </a:lnTo>
                  <a:lnTo>
                    <a:pt x="4161" y="19444"/>
                  </a:lnTo>
                  <a:lnTo>
                    <a:pt x="4438" y="19118"/>
                  </a:lnTo>
                  <a:lnTo>
                    <a:pt x="5603" y="19118"/>
                  </a:lnTo>
                  <a:lnTo>
                    <a:pt x="6463" y="18954"/>
                  </a:lnTo>
                  <a:lnTo>
                    <a:pt x="6463" y="18627"/>
                  </a:lnTo>
                  <a:lnTo>
                    <a:pt x="7628" y="18627"/>
                  </a:lnTo>
                  <a:lnTo>
                    <a:pt x="8350" y="18627"/>
                  </a:lnTo>
                  <a:lnTo>
                    <a:pt x="9764" y="18954"/>
                  </a:lnTo>
                  <a:lnTo>
                    <a:pt x="9931" y="18627"/>
                  </a:lnTo>
                  <a:lnTo>
                    <a:pt x="10624" y="18627"/>
                  </a:lnTo>
                  <a:lnTo>
                    <a:pt x="10902" y="18301"/>
                  </a:lnTo>
                  <a:lnTo>
                    <a:pt x="11789" y="18301"/>
                  </a:lnTo>
                  <a:lnTo>
                    <a:pt x="14092" y="16438"/>
                  </a:lnTo>
                  <a:lnTo>
                    <a:pt x="15368" y="15098"/>
                  </a:lnTo>
                  <a:lnTo>
                    <a:pt x="16533" y="13889"/>
                  </a:lnTo>
                  <a:lnTo>
                    <a:pt x="16533" y="13366"/>
                  </a:lnTo>
                  <a:lnTo>
                    <a:pt x="17365" y="12353"/>
                  </a:lnTo>
                  <a:lnTo>
                    <a:pt x="17365" y="11830"/>
                  </a:lnTo>
                  <a:lnTo>
                    <a:pt x="18974" y="10163"/>
                  </a:lnTo>
                  <a:lnTo>
                    <a:pt x="19528" y="8824"/>
                  </a:lnTo>
                  <a:lnTo>
                    <a:pt x="19972" y="7484"/>
                  </a:lnTo>
                  <a:lnTo>
                    <a:pt x="19528" y="7484"/>
                  </a:lnTo>
                  <a:lnTo>
                    <a:pt x="18974" y="7092"/>
                  </a:lnTo>
                  <a:lnTo>
                    <a:pt x="18974" y="7614"/>
                  </a:lnTo>
                  <a:lnTo>
                    <a:pt x="18114" y="7614"/>
                  </a:lnTo>
                  <a:lnTo>
                    <a:pt x="17365" y="6601"/>
                  </a:lnTo>
                  <a:lnTo>
                    <a:pt x="18114" y="5752"/>
                  </a:lnTo>
                  <a:lnTo>
                    <a:pt x="18974" y="5752"/>
                  </a:lnTo>
                  <a:lnTo>
                    <a:pt x="18974" y="5425"/>
                  </a:lnTo>
                  <a:lnTo>
                    <a:pt x="18974" y="4412"/>
                  </a:lnTo>
                  <a:lnTo>
                    <a:pt x="18974" y="3235"/>
                  </a:lnTo>
                  <a:lnTo>
                    <a:pt x="18558" y="1863"/>
                  </a:lnTo>
                  <a:lnTo>
                    <a:pt x="18835" y="1373"/>
                  </a:lnTo>
                  <a:lnTo>
                    <a:pt x="18558" y="1209"/>
                  </a:lnTo>
                  <a:lnTo>
                    <a:pt x="18391" y="359"/>
                  </a:lnTo>
                  <a:lnTo>
                    <a:pt x="18114" y="0"/>
                  </a:lnTo>
                  <a:lnTo>
                    <a:pt x="17365" y="359"/>
                  </a:lnTo>
                  <a:lnTo>
                    <a:pt x="16671" y="0"/>
                  </a:lnTo>
                  <a:lnTo>
                    <a:pt x="15950" y="0"/>
                  </a:lnTo>
                  <a:lnTo>
                    <a:pt x="15506"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4" name="Freeform 198">
              <a:extLst>
                <a:ext uri="{FF2B5EF4-FFF2-40B4-BE49-F238E27FC236}">
                  <a16:creationId xmlns:a16="http://schemas.microsoft.com/office/drawing/2014/main" id="{90ED867D-775C-4F23-8B55-FB58914878DB}"/>
                </a:ext>
              </a:extLst>
            </p:cNvPr>
            <p:cNvSpPr>
              <a:spLocks/>
            </p:cNvSpPr>
            <p:nvPr/>
          </p:nvSpPr>
          <p:spPr bwMode="auto">
            <a:xfrm>
              <a:off x="3493" y="3414"/>
              <a:ext cx="40" cy="41"/>
            </a:xfrm>
            <a:custGeom>
              <a:avLst/>
              <a:gdLst>
                <a:gd name="T0" fmla="*/ 37 w 20000"/>
                <a:gd name="T1" fmla="*/ 26 h 20000"/>
                <a:gd name="T2" fmla="*/ 19 w 20000"/>
                <a:gd name="T3" fmla="*/ 30 h 20000"/>
                <a:gd name="T4" fmla="*/ 17 w 20000"/>
                <a:gd name="T5" fmla="*/ 41 h 20000"/>
                <a:gd name="T6" fmla="*/ 6 w 20000"/>
                <a:gd name="T7" fmla="*/ 37 h 20000"/>
                <a:gd name="T8" fmla="*/ 2 w 20000"/>
                <a:gd name="T9" fmla="*/ 24 h 20000"/>
                <a:gd name="T10" fmla="*/ 0 w 20000"/>
                <a:gd name="T11" fmla="*/ 20 h 20000"/>
                <a:gd name="T12" fmla="*/ 2 w 20000"/>
                <a:gd name="T13" fmla="*/ 16 h 20000"/>
                <a:gd name="T14" fmla="*/ 11 w 20000"/>
                <a:gd name="T15" fmla="*/ 6 h 20000"/>
                <a:gd name="T16" fmla="*/ 27 w 20000"/>
                <a:gd name="T17" fmla="*/ 0 h 20000"/>
                <a:gd name="T18" fmla="*/ 33 w 20000"/>
                <a:gd name="T19" fmla="*/ 4 h 20000"/>
                <a:gd name="T20" fmla="*/ 40 w 20000"/>
                <a:gd name="T21" fmla="*/ 14 h 20000"/>
                <a:gd name="T22" fmla="*/ 37 w 20000"/>
                <a:gd name="T23" fmla="*/ 20 h 20000"/>
                <a:gd name="T24" fmla="*/ 37 w 20000"/>
                <a:gd name="T25" fmla="*/ 26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8586" y="12885"/>
                  </a:moveTo>
                  <a:lnTo>
                    <a:pt x="9495" y="14808"/>
                  </a:lnTo>
                  <a:lnTo>
                    <a:pt x="8283" y="19808"/>
                  </a:lnTo>
                  <a:lnTo>
                    <a:pt x="3232" y="17885"/>
                  </a:lnTo>
                  <a:lnTo>
                    <a:pt x="808" y="11923"/>
                  </a:lnTo>
                  <a:lnTo>
                    <a:pt x="0" y="9808"/>
                  </a:lnTo>
                  <a:lnTo>
                    <a:pt x="808" y="7885"/>
                  </a:lnTo>
                  <a:lnTo>
                    <a:pt x="5253" y="3077"/>
                  </a:lnTo>
                  <a:lnTo>
                    <a:pt x="13535" y="0"/>
                  </a:lnTo>
                  <a:lnTo>
                    <a:pt x="16566" y="1923"/>
                  </a:lnTo>
                  <a:lnTo>
                    <a:pt x="19798" y="6923"/>
                  </a:lnTo>
                  <a:lnTo>
                    <a:pt x="18586" y="9808"/>
                  </a:lnTo>
                  <a:lnTo>
                    <a:pt x="18586" y="1288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5" name="Freeform 199">
              <a:extLst>
                <a:ext uri="{FF2B5EF4-FFF2-40B4-BE49-F238E27FC236}">
                  <a16:creationId xmlns:a16="http://schemas.microsoft.com/office/drawing/2014/main" id="{1619AC31-A7DF-47B9-991D-29580172E1BF}"/>
                </a:ext>
              </a:extLst>
            </p:cNvPr>
            <p:cNvSpPr>
              <a:spLocks/>
            </p:cNvSpPr>
            <p:nvPr/>
          </p:nvSpPr>
          <p:spPr bwMode="auto">
            <a:xfrm>
              <a:off x="3417" y="2488"/>
              <a:ext cx="290" cy="338"/>
            </a:xfrm>
            <a:custGeom>
              <a:avLst/>
              <a:gdLst>
                <a:gd name="T0" fmla="*/ 252 w 20000"/>
                <a:gd name="T1" fmla="*/ 2 h 20000"/>
                <a:gd name="T2" fmla="*/ 263 w 20000"/>
                <a:gd name="T3" fmla="*/ 18 h 20000"/>
                <a:gd name="T4" fmla="*/ 269 w 20000"/>
                <a:gd name="T5" fmla="*/ 60 h 20000"/>
                <a:gd name="T6" fmla="*/ 288 w 20000"/>
                <a:gd name="T7" fmla="*/ 72 h 20000"/>
                <a:gd name="T8" fmla="*/ 288 w 20000"/>
                <a:gd name="T9" fmla="*/ 87 h 20000"/>
                <a:gd name="T10" fmla="*/ 273 w 20000"/>
                <a:gd name="T11" fmla="*/ 89 h 20000"/>
                <a:gd name="T12" fmla="*/ 267 w 20000"/>
                <a:gd name="T13" fmla="*/ 93 h 20000"/>
                <a:gd name="T14" fmla="*/ 263 w 20000"/>
                <a:gd name="T15" fmla="*/ 114 h 20000"/>
                <a:gd name="T16" fmla="*/ 252 w 20000"/>
                <a:gd name="T17" fmla="*/ 159 h 20000"/>
                <a:gd name="T18" fmla="*/ 244 w 20000"/>
                <a:gd name="T19" fmla="*/ 174 h 20000"/>
                <a:gd name="T20" fmla="*/ 234 w 20000"/>
                <a:gd name="T21" fmla="*/ 203 h 20000"/>
                <a:gd name="T22" fmla="*/ 224 w 20000"/>
                <a:gd name="T23" fmla="*/ 207 h 20000"/>
                <a:gd name="T24" fmla="*/ 219 w 20000"/>
                <a:gd name="T25" fmla="*/ 220 h 20000"/>
                <a:gd name="T26" fmla="*/ 217 w 20000"/>
                <a:gd name="T27" fmla="*/ 246 h 20000"/>
                <a:gd name="T28" fmla="*/ 197 w 20000"/>
                <a:gd name="T29" fmla="*/ 250 h 20000"/>
                <a:gd name="T30" fmla="*/ 209 w 20000"/>
                <a:gd name="T31" fmla="*/ 267 h 20000"/>
                <a:gd name="T32" fmla="*/ 234 w 20000"/>
                <a:gd name="T33" fmla="*/ 288 h 20000"/>
                <a:gd name="T34" fmla="*/ 240 w 20000"/>
                <a:gd name="T35" fmla="*/ 304 h 20000"/>
                <a:gd name="T36" fmla="*/ 246 w 20000"/>
                <a:gd name="T37" fmla="*/ 317 h 20000"/>
                <a:gd name="T38" fmla="*/ 240 w 20000"/>
                <a:gd name="T39" fmla="*/ 311 h 20000"/>
                <a:gd name="T40" fmla="*/ 219 w 20000"/>
                <a:gd name="T41" fmla="*/ 321 h 20000"/>
                <a:gd name="T42" fmla="*/ 207 w 20000"/>
                <a:gd name="T43" fmla="*/ 334 h 20000"/>
                <a:gd name="T44" fmla="*/ 182 w 20000"/>
                <a:gd name="T45" fmla="*/ 334 h 20000"/>
                <a:gd name="T46" fmla="*/ 174 w 20000"/>
                <a:gd name="T47" fmla="*/ 334 h 20000"/>
                <a:gd name="T48" fmla="*/ 157 w 20000"/>
                <a:gd name="T49" fmla="*/ 334 h 20000"/>
                <a:gd name="T50" fmla="*/ 136 w 20000"/>
                <a:gd name="T51" fmla="*/ 317 h 20000"/>
                <a:gd name="T52" fmla="*/ 132 w 20000"/>
                <a:gd name="T53" fmla="*/ 321 h 20000"/>
                <a:gd name="T54" fmla="*/ 122 w 20000"/>
                <a:gd name="T55" fmla="*/ 317 h 20000"/>
                <a:gd name="T56" fmla="*/ 116 w 20000"/>
                <a:gd name="T57" fmla="*/ 323 h 20000"/>
                <a:gd name="T58" fmla="*/ 103 w 20000"/>
                <a:gd name="T59" fmla="*/ 317 h 20000"/>
                <a:gd name="T60" fmla="*/ 95 w 20000"/>
                <a:gd name="T61" fmla="*/ 307 h 20000"/>
                <a:gd name="T62" fmla="*/ 83 w 20000"/>
                <a:gd name="T63" fmla="*/ 290 h 20000"/>
                <a:gd name="T64" fmla="*/ 77 w 20000"/>
                <a:gd name="T65" fmla="*/ 278 h 20000"/>
                <a:gd name="T66" fmla="*/ 70 w 20000"/>
                <a:gd name="T67" fmla="*/ 272 h 20000"/>
                <a:gd name="T68" fmla="*/ 56 w 20000"/>
                <a:gd name="T69" fmla="*/ 257 h 20000"/>
                <a:gd name="T70" fmla="*/ 39 w 20000"/>
                <a:gd name="T71" fmla="*/ 250 h 20000"/>
                <a:gd name="T72" fmla="*/ 29 w 20000"/>
                <a:gd name="T73" fmla="*/ 244 h 20000"/>
                <a:gd name="T74" fmla="*/ 27 w 20000"/>
                <a:gd name="T75" fmla="*/ 236 h 20000"/>
                <a:gd name="T76" fmla="*/ 29 w 20000"/>
                <a:gd name="T77" fmla="*/ 230 h 20000"/>
                <a:gd name="T78" fmla="*/ 16 w 20000"/>
                <a:gd name="T79" fmla="*/ 207 h 20000"/>
                <a:gd name="T80" fmla="*/ 16 w 20000"/>
                <a:gd name="T81" fmla="*/ 197 h 20000"/>
                <a:gd name="T82" fmla="*/ 8 w 20000"/>
                <a:gd name="T83" fmla="*/ 184 h 20000"/>
                <a:gd name="T84" fmla="*/ 6 w 20000"/>
                <a:gd name="T85" fmla="*/ 174 h 20000"/>
                <a:gd name="T86" fmla="*/ 0 w 20000"/>
                <a:gd name="T87" fmla="*/ 174 h 20000"/>
                <a:gd name="T88" fmla="*/ 6 w 20000"/>
                <a:gd name="T89" fmla="*/ 159 h 20000"/>
                <a:gd name="T90" fmla="*/ 8 w 20000"/>
                <a:gd name="T91" fmla="*/ 143 h 20000"/>
                <a:gd name="T92" fmla="*/ 8 w 20000"/>
                <a:gd name="T93" fmla="*/ 133 h 20000"/>
                <a:gd name="T94" fmla="*/ 12 w 20000"/>
                <a:gd name="T95" fmla="*/ 120 h 20000"/>
                <a:gd name="T96" fmla="*/ 33 w 20000"/>
                <a:gd name="T97" fmla="*/ 114 h 20000"/>
                <a:gd name="T98" fmla="*/ 33 w 20000"/>
                <a:gd name="T99" fmla="*/ 39 h 20000"/>
                <a:gd name="T100" fmla="*/ 50 w 20000"/>
                <a:gd name="T101" fmla="*/ 0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3416" y="0"/>
                  </a:moveTo>
                  <a:lnTo>
                    <a:pt x="17410" y="95"/>
                  </a:lnTo>
                  <a:lnTo>
                    <a:pt x="17686" y="711"/>
                  </a:lnTo>
                  <a:lnTo>
                    <a:pt x="18127" y="1090"/>
                  </a:lnTo>
                  <a:lnTo>
                    <a:pt x="17961" y="1090"/>
                  </a:lnTo>
                  <a:lnTo>
                    <a:pt x="18567" y="3531"/>
                  </a:lnTo>
                  <a:lnTo>
                    <a:pt x="19118" y="3910"/>
                  </a:lnTo>
                  <a:lnTo>
                    <a:pt x="19835" y="4289"/>
                  </a:lnTo>
                  <a:lnTo>
                    <a:pt x="19972" y="4526"/>
                  </a:lnTo>
                  <a:lnTo>
                    <a:pt x="19835" y="5142"/>
                  </a:lnTo>
                  <a:lnTo>
                    <a:pt x="19256" y="4882"/>
                  </a:lnTo>
                  <a:lnTo>
                    <a:pt x="18843" y="5261"/>
                  </a:lnTo>
                  <a:lnTo>
                    <a:pt x="18843" y="5498"/>
                  </a:lnTo>
                  <a:lnTo>
                    <a:pt x="18402" y="5498"/>
                  </a:lnTo>
                  <a:lnTo>
                    <a:pt x="18127" y="6137"/>
                  </a:lnTo>
                  <a:lnTo>
                    <a:pt x="18127" y="6730"/>
                  </a:lnTo>
                  <a:lnTo>
                    <a:pt x="17686" y="8081"/>
                  </a:lnTo>
                  <a:lnTo>
                    <a:pt x="17410" y="9431"/>
                  </a:lnTo>
                  <a:lnTo>
                    <a:pt x="17273" y="10047"/>
                  </a:lnTo>
                  <a:lnTo>
                    <a:pt x="16832" y="10308"/>
                  </a:lnTo>
                  <a:lnTo>
                    <a:pt x="16253" y="11019"/>
                  </a:lnTo>
                  <a:lnTo>
                    <a:pt x="16116" y="12014"/>
                  </a:lnTo>
                  <a:lnTo>
                    <a:pt x="15840" y="12251"/>
                  </a:lnTo>
                  <a:lnTo>
                    <a:pt x="15427" y="12251"/>
                  </a:lnTo>
                  <a:lnTo>
                    <a:pt x="15124" y="12630"/>
                  </a:lnTo>
                  <a:lnTo>
                    <a:pt x="15124" y="13009"/>
                  </a:lnTo>
                  <a:lnTo>
                    <a:pt x="14986" y="13483"/>
                  </a:lnTo>
                  <a:lnTo>
                    <a:pt x="14986" y="14573"/>
                  </a:lnTo>
                  <a:lnTo>
                    <a:pt x="14408" y="14810"/>
                  </a:lnTo>
                  <a:lnTo>
                    <a:pt x="13554" y="14810"/>
                  </a:lnTo>
                  <a:lnTo>
                    <a:pt x="13554" y="15427"/>
                  </a:lnTo>
                  <a:lnTo>
                    <a:pt x="14408" y="15806"/>
                  </a:lnTo>
                  <a:lnTo>
                    <a:pt x="15124" y="16422"/>
                  </a:lnTo>
                  <a:lnTo>
                    <a:pt x="16116" y="17038"/>
                  </a:lnTo>
                  <a:lnTo>
                    <a:pt x="16253" y="17512"/>
                  </a:lnTo>
                  <a:lnTo>
                    <a:pt x="16556" y="18009"/>
                  </a:lnTo>
                  <a:lnTo>
                    <a:pt x="16997" y="18009"/>
                  </a:lnTo>
                  <a:lnTo>
                    <a:pt x="16997" y="18768"/>
                  </a:lnTo>
                  <a:lnTo>
                    <a:pt x="16832" y="18768"/>
                  </a:lnTo>
                  <a:lnTo>
                    <a:pt x="16556" y="18389"/>
                  </a:lnTo>
                  <a:lnTo>
                    <a:pt x="15840" y="18768"/>
                  </a:lnTo>
                  <a:lnTo>
                    <a:pt x="15124" y="19005"/>
                  </a:lnTo>
                  <a:lnTo>
                    <a:pt x="14986" y="19360"/>
                  </a:lnTo>
                  <a:lnTo>
                    <a:pt x="14242" y="19739"/>
                  </a:lnTo>
                  <a:lnTo>
                    <a:pt x="13278" y="19739"/>
                  </a:lnTo>
                  <a:lnTo>
                    <a:pt x="12562" y="19739"/>
                  </a:lnTo>
                  <a:lnTo>
                    <a:pt x="12424" y="19976"/>
                  </a:lnTo>
                  <a:lnTo>
                    <a:pt x="11983" y="19739"/>
                  </a:lnTo>
                  <a:lnTo>
                    <a:pt x="10992" y="19597"/>
                  </a:lnTo>
                  <a:lnTo>
                    <a:pt x="10854" y="19739"/>
                  </a:lnTo>
                  <a:lnTo>
                    <a:pt x="9835" y="19123"/>
                  </a:lnTo>
                  <a:lnTo>
                    <a:pt x="9394" y="18768"/>
                  </a:lnTo>
                  <a:lnTo>
                    <a:pt x="9118" y="18768"/>
                  </a:lnTo>
                  <a:lnTo>
                    <a:pt x="9118" y="19005"/>
                  </a:lnTo>
                  <a:lnTo>
                    <a:pt x="8430" y="19005"/>
                  </a:lnTo>
                  <a:lnTo>
                    <a:pt x="8430" y="18768"/>
                  </a:lnTo>
                  <a:lnTo>
                    <a:pt x="8264" y="19005"/>
                  </a:lnTo>
                  <a:lnTo>
                    <a:pt x="7989" y="19123"/>
                  </a:lnTo>
                  <a:lnTo>
                    <a:pt x="7548" y="19005"/>
                  </a:lnTo>
                  <a:lnTo>
                    <a:pt x="7135" y="18768"/>
                  </a:lnTo>
                  <a:lnTo>
                    <a:pt x="7135" y="18389"/>
                  </a:lnTo>
                  <a:lnTo>
                    <a:pt x="6584" y="18152"/>
                  </a:lnTo>
                  <a:lnTo>
                    <a:pt x="6419" y="17512"/>
                  </a:lnTo>
                  <a:lnTo>
                    <a:pt x="5702" y="17156"/>
                  </a:lnTo>
                  <a:lnTo>
                    <a:pt x="5399" y="16540"/>
                  </a:lnTo>
                  <a:lnTo>
                    <a:pt x="5289" y="16422"/>
                  </a:lnTo>
                  <a:lnTo>
                    <a:pt x="4986" y="16422"/>
                  </a:lnTo>
                  <a:lnTo>
                    <a:pt x="4848" y="16066"/>
                  </a:lnTo>
                  <a:lnTo>
                    <a:pt x="4160" y="16066"/>
                  </a:lnTo>
                  <a:lnTo>
                    <a:pt x="3829" y="15190"/>
                  </a:lnTo>
                  <a:lnTo>
                    <a:pt x="3416" y="14810"/>
                  </a:lnTo>
                  <a:lnTo>
                    <a:pt x="2700" y="14810"/>
                  </a:lnTo>
                  <a:lnTo>
                    <a:pt x="2700" y="14455"/>
                  </a:lnTo>
                  <a:lnTo>
                    <a:pt x="1983" y="14455"/>
                  </a:lnTo>
                  <a:lnTo>
                    <a:pt x="1846" y="14218"/>
                  </a:lnTo>
                  <a:lnTo>
                    <a:pt x="1846" y="13981"/>
                  </a:lnTo>
                  <a:lnTo>
                    <a:pt x="1570" y="13839"/>
                  </a:lnTo>
                  <a:lnTo>
                    <a:pt x="1983" y="13602"/>
                  </a:lnTo>
                  <a:lnTo>
                    <a:pt x="1846" y="13009"/>
                  </a:lnTo>
                  <a:lnTo>
                    <a:pt x="1129" y="12251"/>
                  </a:lnTo>
                  <a:lnTo>
                    <a:pt x="854" y="12014"/>
                  </a:lnTo>
                  <a:lnTo>
                    <a:pt x="1129" y="11659"/>
                  </a:lnTo>
                  <a:lnTo>
                    <a:pt x="551" y="11398"/>
                  </a:lnTo>
                  <a:lnTo>
                    <a:pt x="551" y="10900"/>
                  </a:lnTo>
                  <a:lnTo>
                    <a:pt x="441" y="10403"/>
                  </a:lnTo>
                  <a:lnTo>
                    <a:pt x="441" y="10308"/>
                  </a:lnTo>
                  <a:lnTo>
                    <a:pt x="165" y="10047"/>
                  </a:lnTo>
                  <a:lnTo>
                    <a:pt x="0" y="10308"/>
                  </a:lnTo>
                  <a:lnTo>
                    <a:pt x="0" y="9810"/>
                  </a:lnTo>
                  <a:lnTo>
                    <a:pt x="441" y="9431"/>
                  </a:lnTo>
                  <a:lnTo>
                    <a:pt x="165" y="8815"/>
                  </a:lnTo>
                  <a:lnTo>
                    <a:pt x="551" y="8460"/>
                  </a:lnTo>
                  <a:lnTo>
                    <a:pt x="441" y="8081"/>
                  </a:lnTo>
                  <a:lnTo>
                    <a:pt x="551" y="7844"/>
                  </a:lnTo>
                  <a:lnTo>
                    <a:pt x="1129" y="7204"/>
                  </a:lnTo>
                  <a:lnTo>
                    <a:pt x="854" y="7109"/>
                  </a:lnTo>
                  <a:lnTo>
                    <a:pt x="1295" y="6872"/>
                  </a:lnTo>
                  <a:lnTo>
                    <a:pt x="2287" y="6730"/>
                  </a:lnTo>
                  <a:lnTo>
                    <a:pt x="2287" y="2701"/>
                  </a:lnTo>
                  <a:lnTo>
                    <a:pt x="2287" y="2322"/>
                  </a:lnTo>
                  <a:lnTo>
                    <a:pt x="3416" y="2322"/>
                  </a:lnTo>
                  <a:lnTo>
                    <a:pt x="3416"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6" name="Freeform 200">
              <a:extLst>
                <a:ext uri="{FF2B5EF4-FFF2-40B4-BE49-F238E27FC236}">
                  <a16:creationId xmlns:a16="http://schemas.microsoft.com/office/drawing/2014/main" id="{3CFF8816-9301-439D-BEA1-2C567398D6B2}"/>
                </a:ext>
              </a:extLst>
            </p:cNvPr>
            <p:cNvSpPr>
              <a:spLocks/>
            </p:cNvSpPr>
            <p:nvPr/>
          </p:nvSpPr>
          <p:spPr bwMode="auto">
            <a:xfrm>
              <a:off x="3559" y="3364"/>
              <a:ext cx="28" cy="23"/>
            </a:xfrm>
            <a:custGeom>
              <a:avLst/>
              <a:gdLst>
                <a:gd name="T0" fmla="*/ 24 w 20000"/>
                <a:gd name="T1" fmla="*/ 0 h 20000"/>
                <a:gd name="T2" fmla="*/ 28 w 20000"/>
                <a:gd name="T3" fmla="*/ 6 h 20000"/>
                <a:gd name="T4" fmla="*/ 24 w 20000"/>
                <a:gd name="T5" fmla="*/ 16 h 20000"/>
                <a:gd name="T6" fmla="*/ 24 w 20000"/>
                <a:gd name="T7" fmla="*/ 23 h 20000"/>
                <a:gd name="T8" fmla="*/ 11 w 20000"/>
                <a:gd name="T9" fmla="*/ 23 h 20000"/>
                <a:gd name="T10" fmla="*/ 0 w 20000"/>
                <a:gd name="T11" fmla="*/ 10 h 20000"/>
                <a:gd name="T12" fmla="*/ 11 w 20000"/>
                <a:gd name="T13" fmla="*/ 0 h 20000"/>
                <a:gd name="T14" fmla="*/ 24 w 20000"/>
                <a:gd name="T15" fmla="*/ 0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6812" y="0"/>
                  </a:moveTo>
                  <a:lnTo>
                    <a:pt x="19710" y="5517"/>
                  </a:lnTo>
                  <a:lnTo>
                    <a:pt x="16812" y="14138"/>
                  </a:lnTo>
                  <a:lnTo>
                    <a:pt x="16812" y="19655"/>
                  </a:lnTo>
                  <a:lnTo>
                    <a:pt x="7826" y="19655"/>
                  </a:lnTo>
                  <a:lnTo>
                    <a:pt x="0" y="8966"/>
                  </a:lnTo>
                  <a:lnTo>
                    <a:pt x="7826" y="0"/>
                  </a:lnTo>
                  <a:lnTo>
                    <a:pt x="16812"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7" name="Freeform 201">
              <a:extLst>
                <a:ext uri="{FF2B5EF4-FFF2-40B4-BE49-F238E27FC236}">
                  <a16:creationId xmlns:a16="http://schemas.microsoft.com/office/drawing/2014/main" id="{0A2B0517-8FCC-4FEB-B835-E60275F7BA39}"/>
                </a:ext>
              </a:extLst>
            </p:cNvPr>
            <p:cNvSpPr>
              <a:spLocks/>
            </p:cNvSpPr>
            <p:nvPr/>
          </p:nvSpPr>
          <p:spPr bwMode="auto">
            <a:xfrm>
              <a:off x="3549" y="2906"/>
              <a:ext cx="191" cy="193"/>
            </a:xfrm>
            <a:custGeom>
              <a:avLst/>
              <a:gdLst>
                <a:gd name="T0" fmla="*/ 27 w 20000"/>
                <a:gd name="T1" fmla="*/ 0 h 20000"/>
                <a:gd name="T2" fmla="*/ 81 w 20000"/>
                <a:gd name="T3" fmla="*/ 0 h 20000"/>
                <a:gd name="T4" fmla="*/ 151 w 20000"/>
                <a:gd name="T5" fmla="*/ 39 h 20000"/>
                <a:gd name="T6" fmla="*/ 174 w 20000"/>
                <a:gd name="T7" fmla="*/ 70 h 20000"/>
                <a:gd name="T8" fmla="*/ 168 w 20000"/>
                <a:gd name="T9" fmla="*/ 95 h 20000"/>
                <a:gd name="T10" fmla="*/ 174 w 20000"/>
                <a:gd name="T11" fmla="*/ 105 h 20000"/>
                <a:gd name="T12" fmla="*/ 178 w 20000"/>
                <a:gd name="T13" fmla="*/ 114 h 20000"/>
                <a:gd name="T14" fmla="*/ 178 w 20000"/>
                <a:gd name="T15" fmla="*/ 126 h 20000"/>
                <a:gd name="T16" fmla="*/ 178 w 20000"/>
                <a:gd name="T17" fmla="*/ 149 h 20000"/>
                <a:gd name="T18" fmla="*/ 188 w 20000"/>
                <a:gd name="T19" fmla="*/ 166 h 20000"/>
                <a:gd name="T20" fmla="*/ 191 w 20000"/>
                <a:gd name="T21" fmla="*/ 174 h 20000"/>
                <a:gd name="T22" fmla="*/ 172 w 20000"/>
                <a:gd name="T23" fmla="*/ 184 h 20000"/>
                <a:gd name="T24" fmla="*/ 157 w 20000"/>
                <a:gd name="T25" fmla="*/ 190 h 20000"/>
                <a:gd name="T26" fmla="*/ 151 w 20000"/>
                <a:gd name="T27" fmla="*/ 186 h 20000"/>
                <a:gd name="T28" fmla="*/ 141 w 20000"/>
                <a:gd name="T29" fmla="*/ 193 h 20000"/>
                <a:gd name="T30" fmla="*/ 128 w 20000"/>
                <a:gd name="T31" fmla="*/ 193 h 20000"/>
                <a:gd name="T32" fmla="*/ 114 w 20000"/>
                <a:gd name="T33" fmla="*/ 190 h 20000"/>
                <a:gd name="T34" fmla="*/ 103 w 20000"/>
                <a:gd name="T35" fmla="*/ 190 h 20000"/>
                <a:gd name="T36" fmla="*/ 87 w 20000"/>
                <a:gd name="T37" fmla="*/ 190 h 20000"/>
                <a:gd name="T38" fmla="*/ 77 w 20000"/>
                <a:gd name="T39" fmla="*/ 157 h 20000"/>
                <a:gd name="T40" fmla="*/ 60 w 20000"/>
                <a:gd name="T41" fmla="*/ 149 h 20000"/>
                <a:gd name="T42" fmla="*/ 54 w 20000"/>
                <a:gd name="T43" fmla="*/ 147 h 20000"/>
                <a:gd name="T44" fmla="*/ 42 w 20000"/>
                <a:gd name="T45" fmla="*/ 143 h 20000"/>
                <a:gd name="T46" fmla="*/ 31 w 20000"/>
                <a:gd name="T47" fmla="*/ 141 h 20000"/>
                <a:gd name="T48" fmla="*/ 16 w 20000"/>
                <a:gd name="T49" fmla="*/ 114 h 20000"/>
                <a:gd name="T50" fmla="*/ 0 w 20000"/>
                <a:gd name="T51" fmla="*/ 93 h 20000"/>
                <a:gd name="T52" fmla="*/ 0 w 20000"/>
                <a:gd name="T53" fmla="*/ 70 h 20000"/>
                <a:gd name="T54" fmla="*/ 10 w 20000"/>
                <a:gd name="T55" fmla="*/ 60 h 20000"/>
                <a:gd name="T56" fmla="*/ 27 w 20000"/>
                <a:gd name="T57" fmla="*/ 44 h 20000"/>
                <a:gd name="T58" fmla="*/ 21 w 20000"/>
                <a:gd name="T59" fmla="*/ 34 h 20000"/>
                <a:gd name="T60" fmla="*/ 25 w 20000"/>
                <a:gd name="T61" fmla="*/ 27 h 20000"/>
                <a:gd name="T62" fmla="*/ 25 w 20000"/>
                <a:gd name="T63" fmla="*/ 12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2176" y="248"/>
                  </a:moveTo>
                  <a:lnTo>
                    <a:pt x="2845" y="0"/>
                  </a:lnTo>
                  <a:lnTo>
                    <a:pt x="5649" y="0"/>
                  </a:lnTo>
                  <a:lnTo>
                    <a:pt x="8452" y="0"/>
                  </a:lnTo>
                  <a:lnTo>
                    <a:pt x="9079" y="0"/>
                  </a:lnTo>
                  <a:lnTo>
                    <a:pt x="15816" y="4058"/>
                  </a:lnTo>
                  <a:lnTo>
                    <a:pt x="15816" y="5176"/>
                  </a:lnTo>
                  <a:lnTo>
                    <a:pt x="18201" y="7288"/>
                  </a:lnTo>
                  <a:lnTo>
                    <a:pt x="17573" y="8571"/>
                  </a:lnTo>
                  <a:lnTo>
                    <a:pt x="17573" y="9896"/>
                  </a:lnTo>
                  <a:lnTo>
                    <a:pt x="17992" y="10725"/>
                  </a:lnTo>
                  <a:lnTo>
                    <a:pt x="18201" y="10932"/>
                  </a:lnTo>
                  <a:lnTo>
                    <a:pt x="18661" y="11346"/>
                  </a:lnTo>
                  <a:lnTo>
                    <a:pt x="18661" y="11843"/>
                  </a:lnTo>
                  <a:lnTo>
                    <a:pt x="18201" y="12008"/>
                  </a:lnTo>
                  <a:lnTo>
                    <a:pt x="18661" y="13085"/>
                  </a:lnTo>
                  <a:lnTo>
                    <a:pt x="18201" y="14161"/>
                  </a:lnTo>
                  <a:lnTo>
                    <a:pt x="18661" y="15487"/>
                  </a:lnTo>
                  <a:lnTo>
                    <a:pt x="18828" y="16936"/>
                  </a:lnTo>
                  <a:lnTo>
                    <a:pt x="19707" y="17184"/>
                  </a:lnTo>
                  <a:lnTo>
                    <a:pt x="19958" y="17598"/>
                  </a:lnTo>
                  <a:lnTo>
                    <a:pt x="19958" y="18012"/>
                  </a:lnTo>
                  <a:lnTo>
                    <a:pt x="19289" y="18675"/>
                  </a:lnTo>
                  <a:lnTo>
                    <a:pt x="17992" y="19089"/>
                  </a:lnTo>
                  <a:lnTo>
                    <a:pt x="17113" y="19296"/>
                  </a:lnTo>
                  <a:lnTo>
                    <a:pt x="16444" y="19710"/>
                  </a:lnTo>
                  <a:lnTo>
                    <a:pt x="16444" y="19296"/>
                  </a:lnTo>
                  <a:lnTo>
                    <a:pt x="15816" y="19296"/>
                  </a:lnTo>
                  <a:lnTo>
                    <a:pt x="15397" y="19710"/>
                  </a:lnTo>
                  <a:lnTo>
                    <a:pt x="14728" y="19959"/>
                  </a:lnTo>
                  <a:lnTo>
                    <a:pt x="13640" y="19959"/>
                  </a:lnTo>
                  <a:lnTo>
                    <a:pt x="13431" y="19959"/>
                  </a:lnTo>
                  <a:lnTo>
                    <a:pt x="12594" y="19959"/>
                  </a:lnTo>
                  <a:lnTo>
                    <a:pt x="11925" y="19710"/>
                  </a:lnTo>
                  <a:lnTo>
                    <a:pt x="11297" y="19959"/>
                  </a:lnTo>
                  <a:lnTo>
                    <a:pt x="10795" y="19710"/>
                  </a:lnTo>
                  <a:lnTo>
                    <a:pt x="9540" y="19959"/>
                  </a:lnTo>
                  <a:lnTo>
                    <a:pt x="9079" y="19710"/>
                  </a:lnTo>
                  <a:lnTo>
                    <a:pt x="9079" y="18675"/>
                  </a:lnTo>
                  <a:lnTo>
                    <a:pt x="8033" y="16315"/>
                  </a:lnTo>
                  <a:lnTo>
                    <a:pt x="7364" y="15901"/>
                  </a:lnTo>
                  <a:lnTo>
                    <a:pt x="6276" y="15487"/>
                  </a:lnTo>
                  <a:lnTo>
                    <a:pt x="6067" y="15487"/>
                  </a:lnTo>
                  <a:lnTo>
                    <a:pt x="5649" y="15238"/>
                  </a:lnTo>
                  <a:lnTo>
                    <a:pt x="4979" y="15238"/>
                  </a:lnTo>
                  <a:lnTo>
                    <a:pt x="4351" y="14824"/>
                  </a:lnTo>
                  <a:lnTo>
                    <a:pt x="3933" y="14576"/>
                  </a:lnTo>
                  <a:lnTo>
                    <a:pt x="3264" y="14576"/>
                  </a:lnTo>
                  <a:lnTo>
                    <a:pt x="2594" y="13540"/>
                  </a:lnTo>
                  <a:lnTo>
                    <a:pt x="1715" y="11843"/>
                  </a:lnTo>
                  <a:lnTo>
                    <a:pt x="669" y="10725"/>
                  </a:lnTo>
                  <a:lnTo>
                    <a:pt x="0" y="9648"/>
                  </a:lnTo>
                  <a:lnTo>
                    <a:pt x="0" y="8157"/>
                  </a:lnTo>
                  <a:lnTo>
                    <a:pt x="0" y="7288"/>
                  </a:lnTo>
                  <a:lnTo>
                    <a:pt x="0" y="6460"/>
                  </a:lnTo>
                  <a:lnTo>
                    <a:pt x="1088" y="6253"/>
                  </a:lnTo>
                  <a:lnTo>
                    <a:pt x="2176" y="5176"/>
                  </a:lnTo>
                  <a:lnTo>
                    <a:pt x="2845" y="4513"/>
                  </a:lnTo>
                  <a:lnTo>
                    <a:pt x="2845" y="3644"/>
                  </a:lnTo>
                  <a:lnTo>
                    <a:pt x="2176" y="3478"/>
                  </a:lnTo>
                  <a:lnTo>
                    <a:pt x="2176" y="3023"/>
                  </a:lnTo>
                  <a:lnTo>
                    <a:pt x="2594" y="2816"/>
                  </a:lnTo>
                  <a:lnTo>
                    <a:pt x="2594" y="2360"/>
                  </a:lnTo>
                  <a:lnTo>
                    <a:pt x="2594" y="1284"/>
                  </a:lnTo>
                  <a:lnTo>
                    <a:pt x="2176" y="24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8" name="Freeform 202">
              <a:extLst>
                <a:ext uri="{FF2B5EF4-FFF2-40B4-BE49-F238E27FC236}">
                  <a16:creationId xmlns:a16="http://schemas.microsoft.com/office/drawing/2014/main" id="{B322C3A0-F0D3-44F7-A60C-3B5B8A5FD28E}"/>
                </a:ext>
              </a:extLst>
            </p:cNvPr>
            <p:cNvSpPr>
              <a:spLocks/>
            </p:cNvSpPr>
            <p:nvPr/>
          </p:nvSpPr>
          <p:spPr bwMode="auto">
            <a:xfrm>
              <a:off x="3023" y="2691"/>
              <a:ext cx="31" cy="87"/>
            </a:xfrm>
            <a:custGeom>
              <a:avLst/>
              <a:gdLst>
                <a:gd name="T0" fmla="*/ 4 w 20000"/>
                <a:gd name="T1" fmla="*/ 0 h 20000"/>
                <a:gd name="T2" fmla="*/ 8 w 20000"/>
                <a:gd name="T3" fmla="*/ 0 h 20000"/>
                <a:gd name="T4" fmla="*/ 15 w 20000"/>
                <a:gd name="T5" fmla="*/ 0 h 20000"/>
                <a:gd name="T6" fmla="*/ 18 w 20000"/>
                <a:gd name="T7" fmla="*/ 10 h 20000"/>
                <a:gd name="T8" fmla="*/ 24 w 20000"/>
                <a:gd name="T9" fmla="*/ 16 h 20000"/>
                <a:gd name="T10" fmla="*/ 27 w 20000"/>
                <a:gd name="T11" fmla="*/ 24 h 20000"/>
                <a:gd name="T12" fmla="*/ 31 w 20000"/>
                <a:gd name="T13" fmla="*/ 31 h 20000"/>
                <a:gd name="T14" fmla="*/ 31 w 20000"/>
                <a:gd name="T15" fmla="*/ 75 h 20000"/>
                <a:gd name="T16" fmla="*/ 31 w 20000"/>
                <a:gd name="T17" fmla="*/ 76 h 20000"/>
                <a:gd name="T18" fmla="*/ 31 w 20000"/>
                <a:gd name="T19" fmla="*/ 85 h 20000"/>
                <a:gd name="T20" fmla="*/ 27 w 20000"/>
                <a:gd name="T21" fmla="*/ 85 h 20000"/>
                <a:gd name="T22" fmla="*/ 20 w 20000"/>
                <a:gd name="T23" fmla="*/ 87 h 20000"/>
                <a:gd name="T24" fmla="*/ 15 w 20000"/>
                <a:gd name="T25" fmla="*/ 81 h 20000"/>
                <a:gd name="T26" fmla="*/ 10 w 20000"/>
                <a:gd name="T27" fmla="*/ 68 h 20000"/>
                <a:gd name="T28" fmla="*/ 10 w 20000"/>
                <a:gd name="T29" fmla="*/ 58 h 20000"/>
                <a:gd name="T30" fmla="*/ 10 w 20000"/>
                <a:gd name="T31" fmla="*/ 50 h 20000"/>
                <a:gd name="T32" fmla="*/ 15 w 20000"/>
                <a:gd name="T33" fmla="*/ 43 h 20000"/>
                <a:gd name="T34" fmla="*/ 10 w 20000"/>
                <a:gd name="T35" fmla="*/ 37 h 20000"/>
                <a:gd name="T36" fmla="*/ 10 w 20000"/>
                <a:gd name="T37" fmla="*/ 33 h 20000"/>
                <a:gd name="T38" fmla="*/ 10 w 20000"/>
                <a:gd name="T39" fmla="*/ 27 h 20000"/>
                <a:gd name="T40" fmla="*/ 4 w 20000"/>
                <a:gd name="T41" fmla="*/ 24 h 20000"/>
                <a:gd name="T42" fmla="*/ 8 w 20000"/>
                <a:gd name="T43" fmla="*/ 16 h 20000"/>
                <a:gd name="T44" fmla="*/ 8 w 20000"/>
                <a:gd name="T45" fmla="*/ 10 h 20000"/>
                <a:gd name="T46" fmla="*/ 0 w 20000"/>
                <a:gd name="T47" fmla="*/ 4 h 20000"/>
                <a:gd name="T48" fmla="*/ 4 w 20000"/>
                <a:gd name="T49" fmla="*/ 0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2532" y="0"/>
                  </a:moveTo>
                  <a:lnTo>
                    <a:pt x="5316" y="0"/>
                  </a:lnTo>
                  <a:lnTo>
                    <a:pt x="9367" y="0"/>
                  </a:lnTo>
                  <a:lnTo>
                    <a:pt x="11899" y="2396"/>
                  </a:lnTo>
                  <a:lnTo>
                    <a:pt x="15696" y="3779"/>
                  </a:lnTo>
                  <a:lnTo>
                    <a:pt x="17215" y="5622"/>
                  </a:lnTo>
                  <a:lnTo>
                    <a:pt x="19747" y="7097"/>
                  </a:lnTo>
                  <a:lnTo>
                    <a:pt x="19747" y="17143"/>
                  </a:lnTo>
                  <a:lnTo>
                    <a:pt x="19747" y="17512"/>
                  </a:lnTo>
                  <a:lnTo>
                    <a:pt x="19747" y="19447"/>
                  </a:lnTo>
                  <a:lnTo>
                    <a:pt x="17215" y="19447"/>
                  </a:lnTo>
                  <a:lnTo>
                    <a:pt x="13165" y="19908"/>
                  </a:lnTo>
                  <a:lnTo>
                    <a:pt x="9367" y="18525"/>
                  </a:lnTo>
                  <a:lnTo>
                    <a:pt x="6582" y="15668"/>
                  </a:lnTo>
                  <a:lnTo>
                    <a:pt x="6582" y="13272"/>
                  </a:lnTo>
                  <a:lnTo>
                    <a:pt x="6582" y="11429"/>
                  </a:lnTo>
                  <a:lnTo>
                    <a:pt x="9367" y="9954"/>
                  </a:lnTo>
                  <a:lnTo>
                    <a:pt x="6582" y="8479"/>
                  </a:lnTo>
                  <a:lnTo>
                    <a:pt x="6582" y="7558"/>
                  </a:lnTo>
                  <a:lnTo>
                    <a:pt x="6582" y="6175"/>
                  </a:lnTo>
                  <a:lnTo>
                    <a:pt x="2532" y="5622"/>
                  </a:lnTo>
                  <a:lnTo>
                    <a:pt x="5316" y="3779"/>
                  </a:lnTo>
                  <a:lnTo>
                    <a:pt x="5316" y="2396"/>
                  </a:lnTo>
                  <a:lnTo>
                    <a:pt x="0" y="922"/>
                  </a:lnTo>
                  <a:lnTo>
                    <a:pt x="2532"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89" name="Freeform 203">
              <a:extLst>
                <a:ext uri="{FF2B5EF4-FFF2-40B4-BE49-F238E27FC236}">
                  <a16:creationId xmlns:a16="http://schemas.microsoft.com/office/drawing/2014/main" id="{1DB0490D-87D8-4544-AE17-EB21F824A6A7}"/>
                </a:ext>
              </a:extLst>
            </p:cNvPr>
            <p:cNvSpPr>
              <a:spLocks/>
            </p:cNvSpPr>
            <p:nvPr/>
          </p:nvSpPr>
          <p:spPr bwMode="auto">
            <a:xfrm>
              <a:off x="3266" y="2464"/>
              <a:ext cx="184" cy="292"/>
            </a:xfrm>
            <a:custGeom>
              <a:avLst/>
              <a:gdLst>
                <a:gd name="T0" fmla="*/ 43 w 20000"/>
                <a:gd name="T1" fmla="*/ 0 h 20000"/>
                <a:gd name="T2" fmla="*/ 184 w 20000"/>
                <a:gd name="T3" fmla="*/ 139 h 20000"/>
                <a:gd name="T4" fmla="*/ 163 w 20000"/>
                <a:gd name="T5" fmla="*/ 145 h 20000"/>
                <a:gd name="T6" fmla="*/ 159 w 20000"/>
                <a:gd name="T7" fmla="*/ 157 h 20000"/>
                <a:gd name="T8" fmla="*/ 159 w 20000"/>
                <a:gd name="T9" fmla="*/ 168 h 20000"/>
                <a:gd name="T10" fmla="*/ 157 w 20000"/>
                <a:gd name="T11" fmla="*/ 184 h 20000"/>
                <a:gd name="T12" fmla="*/ 150 w 20000"/>
                <a:gd name="T13" fmla="*/ 199 h 20000"/>
                <a:gd name="T14" fmla="*/ 157 w 20000"/>
                <a:gd name="T15" fmla="*/ 199 h 20000"/>
                <a:gd name="T16" fmla="*/ 159 w 20000"/>
                <a:gd name="T17" fmla="*/ 209 h 20000"/>
                <a:gd name="T18" fmla="*/ 167 w 20000"/>
                <a:gd name="T19" fmla="*/ 222 h 20000"/>
                <a:gd name="T20" fmla="*/ 157 w 20000"/>
                <a:gd name="T21" fmla="*/ 228 h 20000"/>
                <a:gd name="T22" fmla="*/ 142 w 20000"/>
                <a:gd name="T23" fmla="*/ 242 h 20000"/>
                <a:gd name="T24" fmla="*/ 130 w 20000"/>
                <a:gd name="T25" fmla="*/ 252 h 20000"/>
                <a:gd name="T26" fmla="*/ 120 w 20000"/>
                <a:gd name="T27" fmla="*/ 258 h 20000"/>
                <a:gd name="T28" fmla="*/ 97 w 20000"/>
                <a:gd name="T29" fmla="*/ 265 h 20000"/>
                <a:gd name="T30" fmla="*/ 97 w 20000"/>
                <a:gd name="T31" fmla="*/ 275 h 20000"/>
                <a:gd name="T32" fmla="*/ 83 w 20000"/>
                <a:gd name="T33" fmla="*/ 277 h 20000"/>
                <a:gd name="T34" fmla="*/ 72 w 20000"/>
                <a:gd name="T35" fmla="*/ 277 h 20000"/>
                <a:gd name="T36" fmla="*/ 55 w 20000"/>
                <a:gd name="T37" fmla="*/ 285 h 20000"/>
                <a:gd name="T38" fmla="*/ 43 w 20000"/>
                <a:gd name="T39" fmla="*/ 288 h 20000"/>
                <a:gd name="T40" fmla="*/ 37 w 20000"/>
                <a:gd name="T41" fmla="*/ 285 h 20000"/>
                <a:gd name="T42" fmla="*/ 29 w 20000"/>
                <a:gd name="T43" fmla="*/ 269 h 20000"/>
                <a:gd name="T44" fmla="*/ 10 w 20000"/>
                <a:gd name="T45" fmla="*/ 252 h 20000"/>
                <a:gd name="T46" fmla="*/ 20 w 20000"/>
                <a:gd name="T47" fmla="*/ 244 h 20000"/>
                <a:gd name="T48" fmla="*/ 29 w 20000"/>
                <a:gd name="T49" fmla="*/ 238 h 20000"/>
                <a:gd name="T50" fmla="*/ 27 w 20000"/>
                <a:gd name="T51" fmla="*/ 217 h 20000"/>
                <a:gd name="T52" fmla="*/ 23 w 20000"/>
                <a:gd name="T53" fmla="*/ 199 h 20000"/>
                <a:gd name="T54" fmla="*/ 16 w 20000"/>
                <a:gd name="T55" fmla="*/ 188 h 20000"/>
                <a:gd name="T56" fmla="*/ 6 w 20000"/>
                <a:gd name="T57" fmla="*/ 184 h 20000"/>
                <a:gd name="T58" fmla="*/ 0 w 20000"/>
                <a:gd name="T59" fmla="*/ 165 h 20000"/>
                <a:gd name="T60" fmla="*/ 6 w 20000"/>
                <a:gd name="T61" fmla="*/ 151 h 20000"/>
                <a:gd name="T62" fmla="*/ 37 w 20000"/>
                <a:gd name="T63" fmla="*/ 60 h 20000"/>
                <a:gd name="T64" fmla="*/ 33 w 20000"/>
                <a:gd name="T65" fmla="*/ 48 h 20000"/>
                <a:gd name="T66" fmla="*/ 27 w 20000"/>
                <a:gd name="T67" fmla="*/ 35 h 20000"/>
                <a:gd name="T68" fmla="*/ 23 w 20000"/>
                <a:gd name="T69" fmla="*/ 8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2473" y="548"/>
                  </a:moveTo>
                  <a:lnTo>
                    <a:pt x="4685" y="0"/>
                  </a:lnTo>
                  <a:lnTo>
                    <a:pt x="19957" y="4822"/>
                  </a:lnTo>
                  <a:lnTo>
                    <a:pt x="19957" y="9507"/>
                  </a:lnTo>
                  <a:lnTo>
                    <a:pt x="18395" y="9644"/>
                  </a:lnTo>
                  <a:lnTo>
                    <a:pt x="17744" y="9918"/>
                  </a:lnTo>
                  <a:lnTo>
                    <a:pt x="18178" y="10055"/>
                  </a:lnTo>
                  <a:lnTo>
                    <a:pt x="17267" y="10767"/>
                  </a:lnTo>
                  <a:lnTo>
                    <a:pt x="17050" y="11041"/>
                  </a:lnTo>
                  <a:lnTo>
                    <a:pt x="17267" y="11479"/>
                  </a:lnTo>
                  <a:lnTo>
                    <a:pt x="16616" y="11918"/>
                  </a:lnTo>
                  <a:lnTo>
                    <a:pt x="17050" y="12603"/>
                  </a:lnTo>
                  <a:lnTo>
                    <a:pt x="16356" y="13041"/>
                  </a:lnTo>
                  <a:lnTo>
                    <a:pt x="16356" y="13616"/>
                  </a:lnTo>
                  <a:lnTo>
                    <a:pt x="16616" y="13315"/>
                  </a:lnTo>
                  <a:lnTo>
                    <a:pt x="17050" y="13616"/>
                  </a:lnTo>
                  <a:lnTo>
                    <a:pt x="17050" y="13753"/>
                  </a:lnTo>
                  <a:lnTo>
                    <a:pt x="17267" y="14329"/>
                  </a:lnTo>
                  <a:lnTo>
                    <a:pt x="17267" y="14877"/>
                  </a:lnTo>
                  <a:lnTo>
                    <a:pt x="18178" y="15178"/>
                  </a:lnTo>
                  <a:lnTo>
                    <a:pt x="17744" y="15616"/>
                  </a:lnTo>
                  <a:lnTo>
                    <a:pt x="17050" y="15616"/>
                  </a:lnTo>
                  <a:lnTo>
                    <a:pt x="15922" y="15890"/>
                  </a:lnTo>
                  <a:lnTo>
                    <a:pt x="15445" y="16575"/>
                  </a:lnTo>
                  <a:lnTo>
                    <a:pt x="14794" y="16740"/>
                  </a:lnTo>
                  <a:lnTo>
                    <a:pt x="14100" y="17288"/>
                  </a:lnTo>
                  <a:lnTo>
                    <a:pt x="13666" y="17425"/>
                  </a:lnTo>
                  <a:lnTo>
                    <a:pt x="13015" y="17699"/>
                  </a:lnTo>
                  <a:lnTo>
                    <a:pt x="11193" y="17863"/>
                  </a:lnTo>
                  <a:lnTo>
                    <a:pt x="10542" y="18137"/>
                  </a:lnTo>
                  <a:lnTo>
                    <a:pt x="10759" y="18411"/>
                  </a:lnTo>
                  <a:lnTo>
                    <a:pt x="10542" y="18849"/>
                  </a:lnTo>
                  <a:lnTo>
                    <a:pt x="9414" y="18986"/>
                  </a:lnTo>
                  <a:lnTo>
                    <a:pt x="8980" y="18986"/>
                  </a:lnTo>
                  <a:lnTo>
                    <a:pt x="8330" y="19260"/>
                  </a:lnTo>
                  <a:lnTo>
                    <a:pt x="7809" y="18986"/>
                  </a:lnTo>
                  <a:lnTo>
                    <a:pt x="6941" y="19260"/>
                  </a:lnTo>
                  <a:lnTo>
                    <a:pt x="6030" y="19534"/>
                  </a:lnTo>
                  <a:lnTo>
                    <a:pt x="5857" y="19260"/>
                  </a:lnTo>
                  <a:lnTo>
                    <a:pt x="4685" y="19699"/>
                  </a:lnTo>
                  <a:lnTo>
                    <a:pt x="3991" y="19973"/>
                  </a:lnTo>
                  <a:lnTo>
                    <a:pt x="3991" y="19534"/>
                  </a:lnTo>
                  <a:lnTo>
                    <a:pt x="3557" y="19260"/>
                  </a:lnTo>
                  <a:lnTo>
                    <a:pt x="3124" y="18411"/>
                  </a:lnTo>
                  <a:lnTo>
                    <a:pt x="2473" y="18137"/>
                  </a:lnTo>
                  <a:lnTo>
                    <a:pt x="1128" y="17288"/>
                  </a:lnTo>
                  <a:lnTo>
                    <a:pt x="1345" y="16740"/>
                  </a:lnTo>
                  <a:lnTo>
                    <a:pt x="2213" y="16740"/>
                  </a:lnTo>
                  <a:lnTo>
                    <a:pt x="3991" y="16740"/>
                  </a:lnTo>
                  <a:lnTo>
                    <a:pt x="3124" y="16301"/>
                  </a:lnTo>
                  <a:lnTo>
                    <a:pt x="2907" y="15616"/>
                  </a:lnTo>
                  <a:lnTo>
                    <a:pt x="2907" y="14877"/>
                  </a:lnTo>
                  <a:lnTo>
                    <a:pt x="2907" y="14329"/>
                  </a:lnTo>
                  <a:lnTo>
                    <a:pt x="2473" y="13616"/>
                  </a:lnTo>
                  <a:lnTo>
                    <a:pt x="1779" y="13315"/>
                  </a:lnTo>
                  <a:lnTo>
                    <a:pt x="1779" y="12877"/>
                  </a:lnTo>
                  <a:lnTo>
                    <a:pt x="1128" y="12877"/>
                  </a:lnTo>
                  <a:lnTo>
                    <a:pt x="694" y="12603"/>
                  </a:lnTo>
                  <a:lnTo>
                    <a:pt x="0" y="11918"/>
                  </a:lnTo>
                  <a:lnTo>
                    <a:pt x="0" y="11315"/>
                  </a:lnTo>
                  <a:lnTo>
                    <a:pt x="174" y="10767"/>
                  </a:lnTo>
                  <a:lnTo>
                    <a:pt x="694" y="10356"/>
                  </a:lnTo>
                  <a:lnTo>
                    <a:pt x="3557" y="8055"/>
                  </a:lnTo>
                  <a:lnTo>
                    <a:pt x="3991" y="4082"/>
                  </a:lnTo>
                  <a:lnTo>
                    <a:pt x="4252" y="3973"/>
                  </a:lnTo>
                  <a:lnTo>
                    <a:pt x="3557" y="3260"/>
                  </a:lnTo>
                  <a:lnTo>
                    <a:pt x="3557" y="2849"/>
                  </a:lnTo>
                  <a:lnTo>
                    <a:pt x="2907" y="2411"/>
                  </a:lnTo>
                  <a:lnTo>
                    <a:pt x="2907" y="1397"/>
                  </a:lnTo>
                  <a:lnTo>
                    <a:pt x="2473" y="54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0" name="Freeform 204">
              <a:extLst>
                <a:ext uri="{FF2B5EF4-FFF2-40B4-BE49-F238E27FC236}">
                  <a16:creationId xmlns:a16="http://schemas.microsoft.com/office/drawing/2014/main" id="{60D927B6-2527-4C6C-846B-4A287C618E58}"/>
                </a:ext>
              </a:extLst>
            </p:cNvPr>
            <p:cNvSpPr>
              <a:spLocks/>
            </p:cNvSpPr>
            <p:nvPr/>
          </p:nvSpPr>
          <p:spPr bwMode="auto">
            <a:xfrm>
              <a:off x="3156" y="2190"/>
              <a:ext cx="72" cy="141"/>
            </a:xfrm>
            <a:custGeom>
              <a:avLst/>
              <a:gdLst>
                <a:gd name="T0" fmla="*/ 18 w 20000"/>
                <a:gd name="T1" fmla="*/ 10 h 20000"/>
                <a:gd name="T2" fmla="*/ 24 w 20000"/>
                <a:gd name="T3" fmla="*/ 2 h 20000"/>
                <a:gd name="T4" fmla="*/ 34 w 20000"/>
                <a:gd name="T5" fmla="*/ 0 h 20000"/>
                <a:gd name="T6" fmla="*/ 43 w 20000"/>
                <a:gd name="T7" fmla="*/ 2 h 20000"/>
                <a:gd name="T8" fmla="*/ 45 w 20000"/>
                <a:gd name="T9" fmla="*/ 12 h 20000"/>
                <a:gd name="T10" fmla="*/ 55 w 20000"/>
                <a:gd name="T11" fmla="*/ 6 h 20000"/>
                <a:gd name="T12" fmla="*/ 59 w 20000"/>
                <a:gd name="T13" fmla="*/ 10 h 20000"/>
                <a:gd name="T14" fmla="*/ 51 w 20000"/>
                <a:gd name="T15" fmla="*/ 16 h 20000"/>
                <a:gd name="T16" fmla="*/ 49 w 20000"/>
                <a:gd name="T17" fmla="*/ 27 h 20000"/>
                <a:gd name="T18" fmla="*/ 55 w 20000"/>
                <a:gd name="T19" fmla="*/ 33 h 20000"/>
                <a:gd name="T20" fmla="*/ 59 w 20000"/>
                <a:gd name="T21" fmla="*/ 44 h 20000"/>
                <a:gd name="T22" fmla="*/ 51 w 20000"/>
                <a:gd name="T23" fmla="*/ 54 h 20000"/>
                <a:gd name="T24" fmla="*/ 43 w 20000"/>
                <a:gd name="T25" fmla="*/ 64 h 20000"/>
                <a:gd name="T26" fmla="*/ 45 w 20000"/>
                <a:gd name="T27" fmla="*/ 73 h 20000"/>
                <a:gd name="T28" fmla="*/ 51 w 20000"/>
                <a:gd name="T29" fmla="*/ 73 h 20000"/>
                <a:gd name="T30" fmla="*/ 51 w 20000"/>
                <a:gd name="T31" fmla="*/ 77 h 20000"/>
                <a:gd name="T32" fmla="*/ 59 w 20000"/>
                <a:gd name="T33" fmla="*/ 77 h 20000"/>
                <a:gd name="T34" fmla="*/ 61 w 20000"/>
                <a:gd name="T35" fmla="*/ 81 h 20000"/>
                <a:gd name="T36" fmla="*/ 68 w 20000"/>
                <a:gd name="T37" fmla="*/ 87 h 20000"/>
                <a:gd name="T38" fmla="*/ 68 w 20000"/>
                <a:gd name="T39" fmla="*/ 93 h 20000"/>
                <a:gd name="T40" fmla="*/ 72 w 20000"/>
                <a:gd name="T41" fmla="*/ 99 h 20000"/>
                <a:gd name="T42" fmla="*/ 59 w 20000"/>
                <a:gd name="T43" fmla="*/ 103 h 20000"/>
                <a:gd name="T44" fmla="*/ 45 w 20000"/>
                <a:gd name="T45" fmla="*/ 116 h 20000"/>
                <a:gd name="T46" fmla="*/ 49 w 20000"/>
                <a:gd name="T47" fmla="*/ 130 h 20000"/>
                <a:gd name="T48" fmla="*/ 39 w 20000"/>
                <a:gd name="T49" fmla="*/ 141 h 20000"/>
                <a:gd name="T50" fmla="*/ 34 w 20000"/>
                <a:gd name="T51" fmla="*/ 141 h 20000"/>
                <a:gd name="T52" fmla="*/ 29 w 20000"/>
                <a:gd name="T53" fmla="*/ 103 h 20000"/>
                <a:gd name="T54" fmla="*/ 16 w 20000"/>
                <a:gd name="T55" fmla="*/ 97 h 20000"/>
                <a:gd name="T56" fmla="*/ 12 w 20000"/>
                <a:gd name="T57" fmla="*/ 83 h 20000"/>
                <a:gd name="T58" fmla="*/ 6 w 20000"/>
                <a:gd name="T59" fmla="*/ 81 h 20000"/>
                <a:gd name="T60" fmla="*/ 0 w 20000"/>
                <a:gd name="T61" fmla="*/ 66 h 20000"/>
                <a:gd name="T62" fmla="*/ 12 w 20000"/>
                <a:gd name="T63" fmla="*/ 50 h 20000"/>
                <a:gd name="T64" fmla="*/ 12 w 20000"/>
                <a:gd name="T65" fmla="*/ 33 h 20000"/>
                <a:gd name="T66" fmla="*/ 12 w 20000"/>
                <a:gd name="T67" fmla="*/ 21 h 20000"/>
                <a:gd name="T68" fmla="*/ 12 w 20000"/>
                <a:gd name="T69" fmla="*/ 16 h 20000"/>
                <a:gd name="T70" fmla="*/ 18 w 20000"/>
                <a:gd name="T71" fmla="*/ 12 h 20000"/>
                <a:gd name="T72" fmla="*/ 18 w 20000"/>
                <a:gd name="T73" fmla="*/ 10 h 2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000"/>
                <a:gd name="T112" fmla="*/ 0 h 20000"/>
                <a:gd name="T113" fmla="*/ 20000 w 20000"/>
                <a:gd name="T114" fmla="*/ 20000 h 2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000" h="20000">
                  <a:moveTo>
                    <a:pt x="5055" y="1473"/>
                  </a:moveTo>
                  <a:lnTo>
                    <a:pt x="6703" y="340"/>
                  </a:lnTo>
                  <a:lnTo>
                    <a:pt x="9560" y="0"/>
                  </a:lnTo>
                  <a:lnTo>
                    <a:pt x="11868" y="340"/>
                  </a:lnTo>
                  <a:lnTo>
                    <a:pt x="12527" y="1756"/>
                  </a:lnTo>
                  <a:lnTo>
                    <a:pt x="15385" y="907"/>
                  </a:lnTo>
                  <a:lnTo>
                    <a:pt x="16484" y="1473"/>
                  </a:lnTo>
                  <a:lnTo>
                    <a:pt x="14286" y="2323"/>
                  </a:lnTo>
                  <a:lnTo>
                    <a:pt x="13626" y="3796"/>
                  </a:lnTo>
                  <a:lnTo>
                    <a:pt x="15385" y="4646"/>
                  </a:lnTo>
                  <a:lnTo>
                    <a:pt x="16484" y="6176"/>
                  </a:lnTo>
                  <a:lnTo>
                    <a:pt x="14286" y="7649"/>
                  </a:lnTo>
                  <a:lnTo>
                    <a:pt x="11868" y="9065"/>
                  </a:lnTo>
                  <a:lnTo>
                    <a:pt x="12527" y="10312"/>
                  </a:lnTo>
                  <a:lnTo>
                    <a:pt x="14286" y="10312"/>
                  </a:lnTo>
                  <a:lnTo>
                    <a:pt x="14286" y="10878"/>
                  </a:lnTo>
                  <a:lnTo>
                    <a:pt x="16484" y="10878"/>
                  </a:lnTo>
                  <a:lnTo>
                    <a:pt x="17033" y="11445"/>
                  </a:lnTo>
                  <a:lnTo>
                    <a:pt x="18791" y="12295"/>
                  </a:lnTo>
                  <a:lnTo>
                    <a:pt x="18791" y="13201"/>
                  </a:lnTo>
                  <a:lnTo>
                    <a:pt x="19890" y="14051"/>
                  </a:lnTo>
                  <a:lnTo>
                    <a:pt x="16484" y="14618"/>
                  </a:lnTo>
                  <a:lnTo>
                    <a:pt x="12527" y="16431"/>
                  </a:lnTo>
                  <a:lnTo>
                    <a:pt x="13626" y="18470"/>
                  </a:lnTo>
                  <a:lnTo>
                    <a:pt x="10769" y="19943"/>
                  </a:lnTo>
                  <a:lnTo>
                    <a:pt x="9560" y="19943"/>
                  </a:lnTo>
                  <a:lnTo>
                    <a:pt x="8022" y="14618"/>
                  </a:lnTo>
                  <a:lnTo>
                    <a:pt x="4505" y="13768"/>
                  </a:lnTo>
                  <a:lnTo>
                    <a:pt x="3297" y="11728"/>
                  </a:lnTo>
                  <a:lnTo>
                    <a:pt x="1648" y="11445"/>
                  </a:lnTo>
                  <a:lnTo>
                    <a:pt x="0" y="9405"/>
                  </a:lnTo>
                  <a:lnTo>
                    <a:pt x="3297" y="7082"/>
                  </a:lnTo>
                  <a:lnTo>
                    <a:pt x="3297" y="4646"/>
                  </a:lnTo>
                  <a:lnTo>
                    <a:pt x="3297" y="2946"/>
                  </a:lnTo>
                  <a:lnTo>
                    <a:pt x="3297" y="2323"/>
                  </a:lnTo>
                  <a:lnTo>
                    <a:pt x="5055" y="1756"/>
                  </a:lnTo>
                  <a:lnTo>
                    <a:pt x="5055" y="147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1" name="Freeform 205">
              <a:extLst>
                <a:ext uri="{FF2B5EF4-FFF2-40B4-BE49-F238E27FC236}">
                  <a16:creationId xmlns:a16="http://schemas.microsoft.com/office/drawing/2014/main" id="{0D1AB0B3-E36C-4C49-99EB-7216DF893DAF}"/>
                </a:ext>
              </a:extLst>
            </p:cNvPr>
            <p:cNvSpPr>
              <a:spLocks/>
            </p:cNvSpPr>
            <p:nvPr/>
          </p:nvSpPr>
          <p:spPr bwMode="auto">
            <a:xfrm>
              <a:off x="3553" y="2815"/>
              <a:ext cx="98" cy="100"/>
            </a:xfrm>
            <a:custGeom>
              <a:avLst/>
              <a:gdLst>
                <a:gd name="T0" fmla="*/ 21 w 20000"/>
                <a:gd name="T1" fmla="*/ 6 h 20000"/>
                <a:gd name="T2" fmla="*/ 23 w 20000"/>
                <a:gd name="T3" fmla="*/ 4 h 20000"/>
                <a:gd name="T4" fmla="*/ 38 w 20000"/>
                <a:gd name="T5" fmla="*/ 6 h 20000"/>
                <a:gd name="T6" fmla="*/ 44 w 20000"/>
                <a:gd name="T7" fmla="*/ 10 h 20000"/>
                <a:gd name="T8" fmla="*/ 46 w 20000"/>
                <a:gd name="T9" fmla="*/ 6 h 20000"/>
                <a:gd name="T10" fmla="*/ 56 w 20000"/>
                <a:gd name="T11" fmla="*/ 6 h 20000"/>
                <a:gd name="T12" fmla="*/ 70 w 20000"/>
                <a:gd name="T13" fmla="*/ 6 h 20000"/>
                <a:gd name="T14" fmla="*/ 81 w 20000"/>
                <a:gd name="T15" fmla="*/ 0 h 20000"/>
                <a:gd name="T16" fmla="*/ 81 w 20000"/>
                <a:gd name="T17" fmla="*/ 4 h 20000"/>
                <a:gd name="T18" fmla="*/ 87 w 20000"/>
                <a:gd name="T19" fmla="*/ 6 h 20000"/>
                <a:gd name="T20" fmla="*/ 87 w 20000"/>
                <a:gd name="T21" fmla="*/ 12 h 20000"/>
                <a:gd name="T22" fmla="*/ 89 w 20000"/>
                <a:gd name="T23" fmla="*/ 23 h 20000"/>
                <a:gd name="T24" fmla="*/ 98 w 20000"/>
                <a:gd name="T25" fmla="*/ 39 h 20000"/>
                <a:gd name="T26" fmla="*/ 89 w 20000"/>
                <a:gd name="T27" fmla="*/ 50 h 20000"/>
                <a:gd name="T28" fmla="*/ 77 w 20000"/>
                <a:gd name="T29" fmla="*/ 70 h 20000"/>
                <a:gd name="T30" fmla="*/ 77 w 20000"/>
                <a:gd name="T31" fmla="*/ 91 h 20000"/>
                <a:gd name="T32" fmla="*/ 50 w 20000"/>
                <a:gd name="T33" fmla="*/ 91 h 20000"/>
                <a:gd name="T34" fmla="*/ 23 w 20000"/>
                <a:gd name="T35" fmla="*/ 91 h 20000"/>
                <a:gd name="T36" fmla="*/ 17 w 20000"/>
                <a:gd name="T37" fmla="*/ 93 h 20000"/>
                <a:gd name="T38" fmla="*/ 6 w 20000"/>
                <a:gd name="T39" fmla="*/ 100 h 20000"/>
                <a:gd name="T40" fmla="*/ 6 w 20000"/>
                <a:gd name="T41" fmla="*/ 97 h 20000"/>
                <a:gd name="T42" fmla="*/ 0 w 20000"/>
                <a:gd name="T43" fmla="*/ 97 h 20000"/>
                <a:gd name="T44" fmla="*/ 2 w 20000"/>
                <a:gd name="T45" fmla="*/ 74 h 20000"/>
                <a:gd name="T46" fmla="*/ 6 w 20000"/>
                <a:gd name="T47" fmla="*/ 64 h 20000"/>
                <a:gd name="T48" fmla="*/ 12 w 20000"/>
                <a:gd name="T49" fmla="*/ 54 h 20000"/>
                <a:gd name="T50" fmla="*/ 23 w 20000"/>
                <a:gd name="T51" fmla="*/ 44 h 20000"/>
                <a:gd name="T52" fmla="*/ 30 w 20000"/>
                <a:gd name="T53" fmla="*/ 38 h 20000"/>
                <a:gd name="T54" fmla="*/ 23 w 20000"/>
                <a:gd name="T55" fmla="*/ 27 h 20000"/>
                <a:gd name="T56" fmla="*/ 23 w 20000"/>
                <a:gd name="T57" fmla="*/ 20 h 20000"/>
                <a:gd name="T58" fmla="*/ 23 w 20000"/>
                <a:gd name="T59" fmla="*/ 12 h 20000"/>
                <a:gd name="T60" fmla="*/ 21 w 20000"/>
                <a:gd name="T61" fmla="*/ 6 h 2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000"/>
                <a:gd name="T94" fmla="*/ 0 h 20000"/>
                <a:gd name="T95" fmla="*/ 20000 w 20000"/>
                <a:gd name="T96" fmla="*/ 20000 h 2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000" h="20000">
                  <a:moveTo>
                    <a:pt x="4245" y="1280"/>
                  </a:moveTo>
                  <a:lnTo>
                    <a:pt x="4735" y="800"/>
                  </a:lnTo>
                  <a:lnTo>
                    <a:pt x="7673" y="1280"/>
                  </a:lnTo>
                  <a:lnTo>
                    <a:pt x="8898" y="2080"/>
                  </a:lnTo>
                  <a:lnTo>
                    <a:pt x="9388" y="1280"/>
                  </a:lnTo>
                  <a:lnTo>
                    <a:pt x="11429" y="1280"/>
                  </a:lnTo>
                  <a:lnTo>
                    <a:pt x="14367" y="1280"/>
                  </a:lnTo>
                  <a:lnTo>
                    <a:pt x="16571" y="0"/>
                  </a:lnTo>
                  <a:lnTo>
                    <a:pt x="16571" y="800"/>
                  </a:lnTo>
                  <a:lnTo>
                    <a:pt x="17796" y="1280"/>
                  </a:lnTo>
                  <a:lnTo>
                    <a:pt x="17796" y="2480"/>
                  </a:lnTo>
                  <a:lnTo>
                    <a:pt x="18204" y="4560"/>
                  </a:lnTo>
                  <a:lnTo>
                    <a:pt x="19918" y="7840"/>
                  </a:lnTo>
                  <a:lnTo>
                    <a:pt x="18204" y="9920"/>
                  </a:lnTo>
                  <a:lnTo>
                    <a:pt x="15673" y="14080"/>
                  </a:lnTo>
                  <a:lnTo>
                    <a:pt x="15673" y="18240"/>
                  </a:lnTo>
                  <a:lnTo>
                    <a:pt x="10204" y="18240"/>
                  </a:lnTo>
                  <a:lnTo>
                    <a:pt x="4735" y="18240"/>
                  </a:lnTo>
                  <a:lnTo>
                    <a:pt x="3429" y="18640"/>
                  </a:lnTo>
                  <a:lnTo>
                    <a:pt x="1306" y="19920"/>
                  </a:lnTo>
                  <a:lnTo>
                    <a:pt x="1306" y="19440"/>
                  </a:lnTo>
                  <a:lnTo>
                    <a:pt x="0" y="19440"/>
                  </a:lnTo>
                  <a:lnTo>
                    <a:pt x="490" y="14880"/>
                  </a:lnTo>
                  <a:lnTo>
                    <a:pt x="1306" y="12880"/>
                  </a:lnTo>
                  <a:lnTo>
                    <a:pt x="2531" y="10800"/>
                  </a:lnTo>
                  <a:lnTo>
                    <a:pt x="4735" y="8720"/>
                  </a:lnTo>
                  <a:lnTo>
                    <a:pt x="6041" y="7520"/>
                  </a:lnTo>
                  <a:lnTo>
                    <a:pt x="4735" y="5360"/>
                  </a:lnTo>
                  <a:lnTo>
                    <a:pt x="4735" y="4080"/>
                  </a:lnTo>
                  <a:lnTo>
                    <a:pt x="4735" y="2480"/>
                  </a:lnTo>
                  <a:lnTo>
                    <a:pt x="4245" y="128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2" name="Freeform 206">
              <a:extLst>
                <a:ext uri="{FF2B5EF4-FFF2-40B4-BE49-F238E27FC236}">
                  <a16:creationId xmlns:a16="http://schemas.microsoft.com/office/drawing/2014/main" id="{080C6230-161D-4F7F-85E0-34A8263847CF}"/>
                </a:ext>
              </a:extLst>
            </p:cNvPr>
            <p:cNvSpPr>
              <a:spLocks/>
            </p:cNvSpPr>
            <p:nvPr/>
          </p:nvSpPr>
          <p:spPr bwMode="auto">
            <a:xfrm>
              <a:off x="3243" y="2792"/>
              <a:ext cx="340" cy="338"/>
            </a:xfrm>
            <a:custGeom>
              <a:avLst/>
              <a:gdLst>
                <a:gd name="T0" fmla="*/ 112 w 20000"/>
                <a:gd name="T1" fmla="*/ 16 h 20000"/>
                <a:gd name="T2" fmla="*/ 142 w 20000"/>
                <a:gd name="T3" fmla="*/ 12 h 20000"/>
                <a:gd name="T4" fmla="*/ 174 w 20000"/>
                <a:gd name="T5" fmla="*/ 19 h 20000"/>
                <a:gd name="T6" fmla="*/ 190 w 20000"/>
                <a:gd name="T7" fmla="*/ 12 h 20000"/>
                <a:gd name="T8" fmla="*/ 217 w 20000"/>
                <a:gd name="T9" fmla="*/ 6 h 20000"/>
                <a:gd name="T10" fmla="*/ 234 w 20000"/>
                <a:gd name="T11" fmla="*/ 2 h 20000"/>
                <a:gd name="T12" fmla="*/ 250 w 20000"/>
                <a:gd name="T13" fmla="*/ 2 h 20000"/>
                <a:gd name="T14" fmla="*/ 263 w 20000"/>
                <a:gd name="T15" fmla="*/ 2 h 20000"/>
                <a:gd name="T16" fmla="*/ 277 w 20000"/>
                <a:gd name="T17" fmla="*/ 12 h 20000"/>
                <a:gd name="T18" fmla="*/ 294 w 20000"/>
                <a:gd name="T19" fmla="*/ 16 h 20000"/>
                <a:gd name="T20" fmla="*/ 306 w 20000"/>
                <a:gd name="T21" fmla="*/ 16 h 20000"/>
                <a:gd name="T22" fmla="*/ 316 w 20000"/>
                <a:gd name="T23" fmla="*/ 19 h 20000"/>
                <a:gd name="T24" fmla="*/ 333 w 20000"/>
                <a:gd name="T25" fmla="*/ 43 h 20000"/>
                <a:gd name="T26" fmla="*/ 333 w 20000"/>
                <a:gd name="T27" fmla="*/ 66 h 20000"/>
                <a:gd name="T28" fmla="*/ 312 w 20000"/>
                <a:gd name="T29" fmla="*/ 97 h 20000"/>
                <a:gd name="T30" fmla="*/ 304 w 20000"/>
                <a:gd name="T31" fmla="*/ 126 h 20000"/>
                <a:gd name="T32" fmla="*/ 296 w 20000"/>
                <a:gd name="T33" fmla="*/ 143 h 20000"/>
                <a:gd name="T34" fmla="*/ 304 w 20000"/>
                <a:gd name="T35" fmla="*/ 158 h 20000"/>
                <a:gd name="T36" fmla="*/ 306 w 20000"/>
                <a:gd name="T37" fmla="*/ 176 h 20000"/>
                <a:gd name="T38" fmla="*/ 306 w 20000"/>
                <a:gd name="T39" fmla="*/ 207 h 20000"/>
                <a:gd name="T40" fmla="*/ 331 w 20000"/>
                <a:gd name="T41" fmla="*/ 244 h 20000"/>
                <a:gd name="T42" fmla="*/ 294 w 20000"/>
                <a:gd name="T43" fmla="*/ 261 h 20000"/>
                <a:gd name="T44" fmla="*/ 290 w 20000"/>
                <a:gd name="T45" fmla="*/ 284 h 20000"/>
                <a:gd name="T46" fmla="*/ 284 w 20000"/>
                <a:gd name="T47" fmla="*/ 306 h 20000"/>
                <a:gd name="T48" fmla="*/ 304 w 20000"/>
                <a:gd name="T49" fmla="*/ 321 h 20000"/>
                <a:gd name="T50" fmla="*/ 306 w 20000"/>
                <a:gd name="T51" fmla="*/ 338 h 20000"/>
                <a:gd name="T52" fmla="*/ 294 w 20000"/>
                <a:gd name="T53" fmla="*/ 331 h 20000"/>
                <a:gd name="T54" fmla="*/ 263 w 20000"/>
                <a:gd name="T55" fmla="*/ 304 h 20000"/>
                <a:gd name="T56" fmla="*/ 252 w 20000"/>
                <a:gd name="T57" fmla="*/ 310 h 20000"/>
                <a:gd name="T58" fmla="*/ 230 w 20000"/>
                <a:gd name="T59" fmla="*/ 294 h 20000"/>
                <a:gd name="T60" fmla="*/ 207 w 20000"/>
                <a:gd name="T61" fmla="*/ 290 h 20000"/>
                <a:gd name="T62" fmla="*/ 190 w 20000"/>
                <a:gd name="T63" fmla="*/ 294 h 20000"/>
                <a:gd name="T64" fmla="*/ 176 w 20000"/>
                <a:gd name="T65" fmla="*/ 294 h 20000"/>
                <a:gd name="T66" fmla="*/ 174 w 20000"/>
                <a:gd name="T67" fmla="*/ 271 h 20000"/>
                <a:gd name="T68" fmla="*/ 170 w 20000"/>
                <a:gd name="T69" fmla="*/ 240 h 20000"/>
                <a:gd name="T70" fmla="*/ 149 w 20000"/>
                <a:gd name="T71" fmla="*/ 217 h 20000"/>
                <a:gd name="T72" fmla="*/ 130 w 20000"/>
                <a:gd name="T73" fmla="*/ 230 h 20000"/>
                <a:gd name="T74" fmla="*/ 112 w 20000"/>
                <a:gd name="T75" fmla="*/ 236 h 20000"/>
                <a:gd name="T76" fmla="*/ 82 w 20000"/>
                <a:gd name="T77" fmla="*/ 224 h 20000"/>
                <a:gd name="T78" fmla="*/ 78 w 20000"/>
                <a:gd name="T79" fmla="*/ 209 h 20000"/>
                <a:gd name="T80" fmla="*/ 33 w 20000"/>
                <a:gd name="T81" fmla="*/ 201 h 20000"/>
                <a:gd name="T82" fmla="*/ 12 w 20000"/>
                <a:gd name="T83" fmla="*/ 201 h 20000"/>
                <a:gd name="T84" fmla="*/ 6 w 20000"/>
                <a:gd name="T85" fmla="*/ 197 h 20000"/>
                <a:gd name="T86" fmla="*/ 12 w 20000"/>
                <a:gd name="T87" fmla="*/ 176 h 20000"/>
                <a:gd name="T88" fmla="*/ 24 w 20000"/>
                <a:gd name="T89" fmla="*/ 180 h 20000"/>
                <a:gd name="T90" fmla="*/ 39 w 20000"/>
                <a:gd name="T91" fmla="*/ 176 h 20000"/>
                <a:gd name="T92" fmla="*/ 52 w 20000"/>
                <a:gd name="T93" fmla="*/ 174 h 20000"/>
                <a:gd name="T94" fmla="*/ 68 w 20000"/>
                <a:gd name="T95" fmla="*/ 153 h 20000"/>
                <a:gd name="T96" fmla="*/ 77 w 20000"/>
                <a:gd name="T97" fmla="*/ 126 h 20000"/>
                <a:gd name="T98" fmla="*/ 89 w 20000"/>
                <a:gd name="T99" fmla="*/ 114 h 20000"/>
                <a:gd name="T100" fmla="*/ 99 w 20000"/>
                <a:gd name="T101" fmla="*/ 89 h 20000"/>
                <a:gd name="T102" fmla="*/ 103 w 20000"/>
                <a:gd name="T103" fmla="*/ 60 h 20000"/>
                <a:gd name="T104" fmla="*/ 112 w 20000"/>
                <a:gd name="T105" fmla="*/ 29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6565" y="1704"/>
                  </a:moveTo>
                  <a:lnTo>
                    <a:pt x="6565" y="1112"/>
                  </a:lnTo>
                  <a:lnTo>
                    <a:pt x="6565" y="970"/>
                  </a:lnTo>
                  <a:lnTo>
                    <a:pt x="7059" y="615"/>
                  </a:lnTo>
                  <a:lnTo>
                    <a:pt x="7647" y="142"/>
                  </a:lnTo>
                  <a:lnTo>
                    <a:pt x="8376" y="734"/>
                  </a:lnTo>
                  <a:lnTo>
                    <a:pt x="8988" y="970"/>
                  </a:lnTo>
                  <a:lnTo>
                    <a:pt x="9624" y="1112"/>
                  </a:lnTo>
                  <a:lnTo>
                    <a:pt x="10212" y="1112"/>
                  </a:lnTo>
                  <a:lnTo>
                    <a:pt x="10588" y="1349"/>
                  </a:lnTo>
                  <a:lnTo>
                    <a:pt x="10965" y="734"/>
                  </a:lnTo>
                  <a:lnTo>
                    <a:pt x="11200" y="734"/>
                  </a:lnTo>
                  <a:lnTo>
                    <a:pt x="11788" y="734"/>
                  </a:lnTo>
                  <a:lnTo>
                    <a:pt x="12165" y="615"/>
                  </a:lnTo>
                  <a:lnTo>
                    <a:pt x="12776" y="379"/>
                  </a:lnTo>
                  <a:lnTo>
                    <a:pt x="13129" y="379"/>
                  </a:lnTo>
                  <a:lnTo>
                    <a:pt x="13506" y="379"/>
                  </a:lnTo>
                  <a:lnTo>
                    <a:pt x="13765" y="142"/>
                  </a:lnTo>
                  <a:lnTo>
                    <a:pt x="13859" y="0"/>
                  </a:lnTo>
                  <a:lnTo>
                    <a:pt x="14353" y="142"/>
                  </a:lnTo>
                  <a:lnTo>
                    <a:pt x="14729" y="142"/>
                  </a:lnTo>
                  <a:lnTo>
                    <a:pt x="14847" y="379"/>
                  </a:lnTo>
                  <a:lnTo>
                    <a:pt x="15341" y="379"/>
                  </a:lnTo>
                  <a:lnTo>
                    <a:pt x="15459" y="142"/>
                  </a:lnTo>
                  <a:lnTo>
                    <a:pt x="15835" y="142"/>
                  </a:lnTo>
                  <a:lnTo>
                    <a:pt x="16306" y="379"/>
                  </a:lnTo>
                  <a:lnTo>
                    <a:pt x="16306" y="734"/>
                  </a:lnTo>
                  <a:lnTo>
                    <a:pt x="16682" y="970"/>
                  </a:lnTo>
                  <a:lnTo>
                    <a:pt x="17035" y="1112"/>
                  </a:lnTo>
                  <a:lnTo>
                    <a:pt x="17271" y="970"/>
                  </a:lnTo>
                  <a:lnTo>
                    <a:pt x="17412" y="734"/>
                  </a:lnTo>
                  <a:lnTo>
                    <a:pt x="17412" y="970"/>
                  </a:lnTo>
                  <a:lnTo>
                    <a:pt x="18000" y="970"/>
                  </a:lnTo>
                  <a:lnTo>
                    <a:pt x="18000" y="734"/>
                  </a:lnTo>
                  <a:lnTo>
                    <a:pt x="18235" y="734"/>
                  </a:lnTo>
                  <a:lnTo>
                    <a:pt x="18612" y="1112"/>
                  </a:lnTo>
                  <a:lnTo>
                    <a:pt x="19482" y="1704"/>
                  </a:lnTo>
                  <a:lnTo>
                    <a:pt x="19600" y="2083"/>
                  </a:lnTo>
                  <a:lnTo>
                    <a:pt x="19600" y="2556"/>
                  </a:lnTo>
                  <a:lnTo>
                    <a:pt x="19600" y="2935"/>
                  </a:lnTo>
                  <a:lnTo>
                    <a:pt x="19976" y="3550"/>
                  </a:lnTo>
                  <a:lnTo>
                    <a:pt x="19600" y="3929"/>
                  </a:lnTo>
                  <a:lnTo>
                    <a:pt x="18988" y="4544"/>
                  </a:lnTo>
                  <a:lnTo>
                    <a:pt x="18612" y="5136"/>
                  </a:lnTo>
                  <a:lnTo>
                    <a:pt x="18376" y="5751"/>
                  </a:lnTo>
                  <a:lnTo>
                    <a:pt x="18235" y="7101"/>
                  </a:lnTo>
                  <a:lnTo>
                    <a:pt x="18235" y="7219"/>
                  </a:lnTo>
                  <a:lnTo>
                    <a:pt x="17906" y="7456"/>
                  </a:lnTo>
                  <a:lnTo>
                    <a:pt x="17647" y="8071"/>
                  </a:lnTo>
                  <a:lnTo>
                    <a:pt x="17412" y="8331"/>
                  </a:lnTo>
                  <a:lnTo>
                    <a:pt x="17412" y="8450"/>
                  </a:lnTo>
                  <a:lnTo>
                    <a:pt x="17647" y="8805"/>
                  </a:lnTo>
                  <a:lnTo>
                    <a:pt x="17906" y="9041"/>
                  </a:lnTo>
                  <a:lnTo>
                    <a:pt x="17906" y="9325"/>
                  </a:lnTo>
                  <a:lnTo>
                    <a:pt x="17906" y="9680"/>
                  </a:lnTo>
                  <a:lnTo>
                    <a:pt x="18000" y="10296"/>
                  </a:lnTo>
                  <a:lnTo>
                    <a:pt x="18000" y="10414"/>
                  </a:lnTo>
                  <a:lnTo>
                    <a:pt x="18000" y="10888"/>
                  </a:lnTo>
                  <a:lnTo>
                    <a:pt x="18000" y="11408"/>
                  </a:lnTo>
                  <a:lnTo>
                    <a:pt x="18000" y="12237"/>
                  </a:lnTo>
                  <a:lnTo>
                    <a:pt x="18376" y="12852"/>
                  </a:lnTo>
                  <a:lnTo>
                    <a:pt x="18988" y="13491"/>
                  </a:lnTo>
                  <a:lnTo>
                    <a:pt x="19482" y="14462"/>
                  </a:lnTo>
                  <a:lnTo>
                    <a:pt x="17412" y="14556"/>
                  </a:lnTo>
                  <a:lnTo>
                    <a:pt x="17412" y="14840"/>
                  </a:lnTo>
                  <a:lnTo>
                    <a:pt x="17271" y="15432"/>
                  </a:lnTo>
                  <a:lnTo>
                    <a:pt x="16918" y="15811"/>
                  </a:lnTo>
                  <a:lnTo>
                    <a:pt x="17035" y="16047"/>
                  </a:lnTo>
                  <a:lnTo>
                    <a:pt x="17035" y="16781"/>
                  </a:lnTo>
                  <a:lnTo>
                    <a:pt x="16918" y="17160"/>
                  </a:lnTo>
                  <a:lnTo>
                    <a:pt x="16918" y="17633"/>
                  </a:lnTo>
                  <a:lnTo>
                    <a:pt x="16682" y="18130"/>
                  </a:lnTo>
                  <a:lnTo>
                    <a:pt x="16918" y="18367"/>
                  </a:lnTo>
                  <a:lnTo>
                    <a:pt x="17412" y="18722"/>
                  </a:lnTo>
                  <a:lnTo>
                    <a:pt x="17906" y="19006"/>
                  </a:lnTo>
                  <a:lnTo>
                    <a:pt x="17906" y="18722"/>
                  </a:lnTo>
                  <a:lnTo>
                    <a:pt x="18235" y="18722"/>
                  </a:lnTo>
                  <a:lnTo>
                    <a:pt x="18000" y="19976"/>
                  </a:lnTo>
                  <a:lnTo>
                    <a:pt x="18000" y="19716"/>
                  </a:lnTo>
                  <a:lnTo>
                    <a:pt x="17412" y="19976"/>
                  </a:lnTo>
                  <a:lnTo>
                    <a:pt x="17271" y="19598"/>
                  </a:lnTo>
                  <a:lnTo>
                    <a:pt x="16682" y="18722"/>
                  </a:lnTo>
                  <a:lnTo>
                    <a:pt x="16071" y="18722"/>
                  </a:lnTo>
                  <a:lnTo>
                    <a:pt x="15459" y="17988"/>
                  </a:lnTo>
                  <a:lnTo>
                    <a:pt x="15341" y="17988"/>
                  </a:lnTo>
                  <a:lnTo>
                    <a:pt x="15341" y="18367"/>
                  </a:lnTo>
                  <a:lnTo>
                    <a:pt x="14847" y="18367"/>
                  </a:lnTo>
                  <a:lnTo>
                    <a:pt x="14471" y="18367"/>
                  </a:lnTo>
                  <a:lnTo>
                    <a:pt x="13765" y="17988"/>
                  </a:lnTo>
                  <a:lnTo>
                    <a:pt x="13506" y="17396"/>
                  </a:lnTo>
                  <a:lnTo>
                    <a:pt x="12776" y="17988"/>
                  </a:lnTo>
                  <a:lnTo>
                    <a:pt x="12541" y="17396"/>
                  </a:lnTo>
                  <a:lnTo>
                    <a:pt x="12165" y="17160"/>
                  </a:lnTo>
                  <a:lnTo>
                    <a:pt x="12165" y="17396"/>
                  </a:lnTo>
                  <a:lnTo>
                    <a:pt x="11788" y="17160"/>
                  </a:lnTo>
                  <a:lnTo>
                    <a:pt x="11200" y="17396"/>
                  </a:lnTo>
                  <a:lnTo>
                    <a:pt x="10706" y="17396"/>
                  </a:lnTo>
                  <a:lnTo>
                    <a:pt x="10588" y="17633"/>
                  </a:lnTo>
                  <a:lnTo>
                    <a:pt x="10353" y="17396"/>
                  </a:lnTo>
                  <a:lnTo>
                    <a:pt x="10353" y="17018"/>
                  </a:lnTo>
                  <a:lnTo>
                    <a:pt x="10353" y="16166"/>
                  </a:lnTo>
                  <a:lnTo>
                    <a:pt x="10212" y="16047"/>
                  </a:lnTo>
                  <a:lnTo>
                    <a:pt x="9718" y="15574"/>
                  </a:lnTo>
                  <a:lnTo>
                    <a:pt x="10212" y="14840"/>
                  </a:lnTo>
                  <a:lnTo>
                    <a:pt x="9976" y="14201"/>
                  </a:lnTo>
                  <a:lnTo>
                    <a:pt x="9718" y="13491"/>
                  </a:lnTo>
                  <a:lnTo>
                    <a:pt x="8753" y="13491"/>
                  </a:lnTo>
                  <a:lnTo>
                    <a:pt x="8753" y="12852"/>
                  </a:lnTo>
                  <a:lnTo>
                    <a:pt x="8141" y="12970"/>
                  </a:lnTo>
                  <a:lnTo>
                    <a:pt x="7647" y="13231"/>
                  </a:lnTo>
                  <a:lnTo>
                    <a:pt x="7647" y="13586"/>
                  </a:lnTo>
                  <a:lnTo>
                    <a:pt x="7412" y="13586"/>
                  </a:lnTo>
                  <a:lnTo>
                    <a:pt x="7412" y="13964"/>
                  </a:lnTo>
                  <a:lnTo>
                    <a:pt x="6565" y="13964"/>
                  </a:lnTo>
                  <a:lnTo>
                    <a:pt x="6447" y="14201"/>
                  </a:lnTo>
                  <a:lnTo>
                    <a:pt x="5482" y="14201"/>
                  </a:lnTo>
                  <a:lnTo>
                    <a:pt x="4847" y="13231"/>
                  </a:lnTo>
                  <a:lnTo>
                    <a:pt x="4847" y="12970"/>
                  </a:lnTo>
                  <a:lnTo>
                    <a:pt x="4612" y="12615"/>
                  </a:lnTo>
                  <a:lnTo>
                    <a:pt x="4612" y="12379"/>
                  </a:lnTo>
                  <a:lnTo>
                    <a:pt x="4518" y="11882"/>
                  </a:lnTo>
                  <a:lnTo>
                    <a:pt x="3882" y="11882"/>
                  </a:lnTo>
                  <a:lnTo>
                    <a:pt x="1929" y="11882"/>
                  </a:lnTo>
                  <a:lnTo>
                    <a:pt x="1435" y="12000"/>
                  </a:lnTo>
                  <a:lnTo>
                    <a:pt x="1082" y="11882"/>
                  </a:lnTo>
                  <a:lnTo>
                    <a:pt x="729" y="11882"/>
                  </a:lnTo>
                  <a:lnTo>
                    <a:pt x="94" y="11882"/>
                  </a:lnTo>
                  <a:lnTo>
                    <a:pt x="0" y="11645"/>
                  </a:lnTo>
                  <a:lnTo>
                    <a:pt x="376" y="11645"/>
                  </a:lnTo>
                  <a:lnTo>
                    <a:pt x="376" y="11030"/>
                  </a:lnTo>
                  <a:lnTo>
                    <a:pt x="729" y="10651"/>
                  </a:lnTo>
                  <a:lnTo>
                    <a:pt x="729" y="10414"/>
                  </a:lnTo>
                  <a:lnTo>
                    <a:pt x="965" y="10414"/>
                  </a:lnTo>
                  <a:lnTo>
                    <a:pt x="1082" y="10651"/>
                  </a:lnTo>
                  <a:lnTo>
                    <a:pt x="1435" y="10651"/>
                  </a:lnTo>
                  <a:lnTo>
                    <a:pt x="1694" y="10296"/>
                  </a:lnTo>
                  <a:lnTo>
                    <a:pt x="2071" y="10296"/>
                  </a:lnTo>
                  <a:lnTo>
                    <a:pt x="2306" y="10414"/>
                  </a:lnTo>
                  <a:lnTo>
                    <a:pt x="2541" y="10888"/>
                  </a:lnTo>
                  <a:lnTo>
                    <a:pt x="2918" y="10414"/>
                  </a:lnTo>
                  <a:lnTo>
                    <a:pt x="3035" y="10296"/>
                  </a:lnTo>
                  <a:lnTo>
                    <a:pt x="3506" y="10059"/>
                  </a:lnTo>
                  <a:lnTo>
                    <a:pt x="3882" y="9680"/>
                  </a:lnTo>
                  <a:lnTo>
                    <a:pt x="4000" y="9041"/>
                  </a:lnTo>
                  <a:lnTo>
                    <a:pt x="4000" y="8450"/>
                  </a:lnTo>
                  <a:lnTo>
                    <a:pt x="4000" y="7834"/>
                  </a:lnTo>
                  <a:lnTo>
                    <a:pt x="4518" y="7456"/>
                  </a:lnTo>
                  <a:lnTo>
                    <a:pt x="4612" y="7219"/>
                  </a:lnTo>
                  <a:lnTo>
                    <a:pt x="4847" y="6722"/>
                  </a:lnTo>
                  <a:lnTo>
                    <a:pt x="5224" y="6722"/>
                  </a:lnTo>
                  <a:lnTo>
                    <a:pt x="5835" y="6130"/>
                  </a:lnTo>
                  <a:lnTo>
                    <a:pt x="5835" y="5751"/>
                  </a:lnTo>
                  <a:lnTo>
                    <a:pt x="5835" y="5278"/>
                  </a:lnTo>
                  <a:lnTo>
                    <a:pt x="5835" y="4639"/>
                  </a:lnTo>
                  <a:lnTo>
                    <a:pt x="6071" y="4166"/>
                  </a:lnTo>
                  <a:lnTo>
                    <a:pt x="6071" y="3550"/>
                  </a:lnTo>
                  <a:lnTo>
                    <a:pt x="6447" y="2698"/>
                  </a:lnTo>
                  <a:lnTo>
                    <a:pt x="6565" y="2320"/>
                  </a:lnTo>
                  <a:lnTo>
                    <a:pt x="6565" y="170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3" name="Freeform 207">
              <a:extLst>
                <a:ext uri="{FF2B5EF4-FFF2-40B4-BE49-F238E27FC236}">
                  <a16:creationId xmlns:a16="http://schemas.microsoft.com/office/drawing/2014/main" id="{046BA3EC-9D2D-41F0-834F-2CCC4D4C57FF}"/>
                </a:ext>
              </a:extLst>
            </p:cNvPr>
            <p:cNvSpPr>
              <a:spLocks/>
            </p:cNvSpPr>
            <p:nvPr/>
          </p:nvSpPr>
          <p:spPr bwMode="auto">
            <a:xfrm>
              <a:off x="3286" y="2691"/>
              <a:ext cx="226" cy="156"/>
            </a:xfrm>
            <a:custGeom>
              <a:avLst/>
              <a:gdLst>
                <a:gd name="T0" fmla="*/ 23 w 20000"/>
                <a:gd name="T1" fmla="*/ 60 h 20000"/>
                <a:gd name="T2" fmla="*/ 35 w 20000"/>
                <a:gd name="T3" fmla="*/ 58 h 20000"/>
                <a:gd name="T4" fmla="*/ 52 w 20000"/>
                <a:gd name="T5" fmla="*/ 50 h 20000"/>
                <a:gd name="T6" fmla="*/ 62 w 20000"/>
                <a:gd name="T7" fmla="*/ 50 h 20000"/>
                <a:gd name="T8" fmla="*/ 77 w 20000"/>
                <a:gd name="T9" fmla="*/ 47 h 20000"/>
                <a:gd name="T10" fmla="*/ 77 w 20000"/>
                <a:gd name="T11" fmla="*/ 37 h 20000"/>
                <a:gd name="T12" fmla="*/ 99 w 20000"/>
                <a:gd name="T13" fmla="*/ 31 h 20000"/>
                <a:gd name="T14" fmla="*/ 109 w 20000"/>
                <a:gd name="T15" fmla="*/ 24 h 20000"/>
                <a:gd name="T16" fmla="*/ 122 w 20000"/>
                <a:gd name="T17" fmla="*/ 14 h 20000"/>
                <a:gd name="T18" fmla="*/ 137 w 20000"/>
                <a:gd name="T19" fmla="*/ 0 h 20000"/>
                <a:gd name="T20" fmla="*/ 147 w 20000"/>
                <a:gd name="T21" fmla="*/ 4 h 20000"/>
                <a:gd name="T22" fmla="*/ 159 w 20000"/>
                <a:gd name="T23" fmla="*/ 27 h 20000"/>
                <a:gd name="T24" fmla="*/ 157 w 20000"/>
                <a:gd name="T25" fmla="*/ 33 h 20000"/>
                <a:gd name="T26" fmla="*/ 159 w 20000"/>
                <a:gd name="T27" fmla="*/ 41 h 20000"/>
                <a:gd name="T28" fmla="*/ 170 w 20000"/>
                <a:gd name="T29" fmla="*/ 47 h 20000"/>
                <a:gd name="T30" fmla="*/ 186 w 20000"/>
                <a:gd name="T31" fmla="*/ 54 h 20000"/>
                <a:gd name="T32" fmla="*/ 200 w 20000"/>
                <a:gd name="T33" fmla="*/ 69 h 20000"/>
                <a:gd name="T34" fmla="*/ 207 w 20000"/>
                <a:gd name="T35" fmla="*/ 75 h 20000"/>
                <a:gd name="T36" fmla="*/ 213 w 20000"/>
                <a:gd name="T37" fmla="*/ 87 h 20000"/>
                <a:gd name="T38" fmla="*/ 226 w 20000"/>
                <a:gd name="T39" fmla="*/ 104 h 20000"/>
                <a:gd name="T40" fmla="*/ 217 w 20000"/>
                <a:gd name="T41" fmla="*/ 108 h 20000"/>
                <a:gd name="T42" fmla="*/ 207 w 20000"/>
                <a:gd name="T43" fmla="*/ 104 h 20000"/>
                <a:gd name="T44" fmla="*/ 192 w 20000"/>
                <a:gd name="T45" fmla="*/ 101 h 20000"/>
                <a:gd name="T46" fmla="*/ 186 w 20000"/>
                <a:gd name="T47" fmla="*/ 108 h 20000"/>
                <a:gd name="T48" fmla="*/ 174 w 20000"/>
                <a:gd name="T49" fmla="*/ 108 h 20000"/>
                <a:gd name="T50" fmla="*/ 157 w 20000"/>
                <a:gd name="T51" fmla="*/ 114 h 20000"/>
                <a:gd name="T52" fmla="*/ 143 w 20000"/>
                <a:gd name="T53" fmla="*/ 114 h 20000"/>
                <a:gd name="T54" fmla="*/ 130 w 20000"/>
                <a:gd name="T55" fmla="*/ 120 h 20000"/>
                <a:gd name="T56" fmla="*/ 109 w 20000"/>
                <a:gd name="T57" fmla="*/ 118 h 20000"/>
                <a:gd name="T58" fmla="*/ 87 w 20000"/>
                <a:gd name="T59" fmla="*/ 104 h 20000"/>
                <a:gd name="T60" fmla="*/ 68 w 20000"/>
                <a:gd name="T61" fmla="*/ 118 h 20000"/>
                <a:gd name="T62" fmla="*/ 68 w 20000"/>
                <a:gd name="T63" fmla="*/ 130 h 20000"/>
                <a:gd name="T64" fmla="*/ 50 w 20000"/>
                <a:gd name="T65" fmla="*/ 130 h 20000"/>
                <a:gd name="T66" fmla="*/ 34 w 20000"/>
                <a:gd name="T67" fmla="*/ 145 h 20000"/>
                <a:gd name="T68" fmla="*/ 23 w 20000"/>
                <a:gd name="T69" fmla="*/ 151 h 20000"/>
                <a:gd name="T70" fmla="*/ 23 w 20000"/>
                <a:gd name="T71" fmla="*/ 141 h 20000"/>
                <a:gd name="T72" fmla="*/ 8 w 20000"/>
                <a:gd name="T73" fmla="*/ 118 h 20000"/>
                <a:gd name="T74" fmla="*/ 2 w 20000"/>
                <a:gd name="T75" fmla="*/ 104 h 20000"/>
                <a:gd name="T76" fmla="*/ 0 w 20000"/>
                <a:gd name="T77" fmla="*/ 87 h 20000"/>
                <a:gd name="T78" fmla="*/ 8 w 20000"/>
                <a:gd name="T79" fmla="*/ 69 h 200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00"/>
                <a:gd name="T121" fmla="*/ 0 h 20000"/>
                <a:gd name="T122" fmla="*/ 20000 w 20000"/>
                <a:gd name="T123" fmla="*/ 20000 h 200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00" h="20000">
                  <a:moveTo>
                    <a:pt x="1449" y="8175"/>
                  </a:moveTo>
                  <a:lnTo>
                    <a:pt x="2014" y="7661"/>
                  </a:lnTo>
                  <a:lnTo>
                    <a:pt x="2968" y="6889"/>
                  </a:lnTo>
                  <a:lnTo>
                    <a:pt x="3110" y="7404"/>
                  </a:lnTo>
                  <a:lnTo>
                    <a:pt x="3852" y="6889"/>
                  </a:lnTo>
                  <a:lnTo>
                    <a:pt x="4558" y="6375"/>
                  </a:lnTo>
                  <a:lnTo>
                    <a:pt x="4947" y="6889"/>
                  </a:lnTo>
                  <a:lnTo>
                    <a:pt x="5512" y="6375"/>
                  </a:lnTo>
                  <a:lnTo>
                    <a:pt x="5866" y="6375"/>
                  </a:lnTo>
                  <a:lnTo>
                    <a:pt x="6784" y="6067"/>
                  </a:lnTo>
                  <a:lnTo>
                    <a:pt x="6961" y="5296"/>
                  </a:lnTo>
                  <a:lnTo>
                    <a:pt x="6784" y="4781"/>
                  </a:lnTo>
                  <a:lnTo>
                    <a:pt x="7314" y="4216"/>
                  </a:lnTo>
                  <a:lnTo>
                    <a:pt x="8763" y="3959"/>
                  </a:lnTo>
                  <a:lnTo>
                    <a:pt x="9329" y="3445"/>
                  </a:lnTo>
                  <a:lnTo>
                    <a:pt x="9682" y="3136"/>
                  </a:lnTo>
                  <a:lnTo>
                    <a:pt x="10247" y="2108"/>
                  </a:lnTo>
                  <a:lnTo>
                    <a:pt x="10777" y="1851"/>
                  </a:lnTo>
                  <a:lnTo>
                    <a:pt x="11166" y="514"/>
                  </a:lnTo>
                  <a:lnTo>
                    <a:pt x="12085" y="0"/>
                  </a:lnTo>
                  <a:lnTo>
                    <a:pt x="12650" y="0"/>
                  </a:lnTo>
                  <a:lnTo>
                    <a:pt x="13004" y="514"/>
                  </a:lnTo>
                  <a:lnTo>
                    <a:pt x="13887" y="2108"/>
                  </a:lnTo>
                  <a:lnTo>
                    <a:pt x="14099" y="3445"/>
                  </a:lnTo>
                  <a:lnTo>
                    <a:pt x="13534" y="3959"/>
                  </a:lnTo>
                  <a:lnTo>
                    <a:pt x="13887" y="4216"/>
                  </a:lnTo>
                  <a:lnTo>
                    <a:pt x="13887" y="4781"/>
                  </a:lnTo>
                  <a:lnTo>
                    <a:pt x="14099" y="5296"/>
                  </a:lnTo>
                  <a:lnTo>
                    <a:pt x="15018" y="5296"/>
                  </a:lnTo>
                  <a:lnTo>
                    <a:pt x="15018" y="6067"/>
                  </a:lnTo>
                  <a:lnTo>
                    <a:pt x="15901" y="6067"/>
                  </a:lnTo>
                  <a:lnTo>
                    <a:pt x="16466" y="6889"/>
                  </a:lnTo>
                  <a:lnTo>
                    <a:pt x="16855" y="8792"/>
                  </a:lnTo>
                  <a:lnTo>
                    <a:pt x="17739" y="8792"/>
                  </a:lnTo>
                  <a:lnTo>
                    <a:pt x="17915" y="9563"/>
                  </a:lnTo>
                  <a:lnTo>
                    <a:pt x="18304" y="9563"/>
                  </a:lnTo>
                  <a:lnTo>
                    <a:pt x="18481" y="9820"/>
                  </a:lnTo>
                  <a:lnTo>
                    <a:pt x="18869" y="11105"/>
                  </a:lnTo>
                  <a:lnTo>
                    <a:pt x="19753" y="11928"/>
                  </a:lnTo>
                  <a:lnTo>
                    <a:pt x="19965" y="13316"/>
                  </a:lnTo>
                  <a:lnTo>
                    <a:pt x="19399" y="13316"/>
                  </a:lnTo>
                  <a:lnTo>
                    <a:pt x="19223" y="13830"/>
                  </a:lnTo>
                  <a:lnTo>
                    <a:pt x="18481" y="13830"/>
                  </a:lnTo>
                  <a:lnTo>
                    <a:pt x="18304" y="13316"/>
                  </a:lnTo>
                  <a:lnTo>
                    <a:pt x="17739" y="13316"/>
                  </a:lnTo>
                  <a:lnTo>
                    <a:pt x="16996" y="13008"/>
                  </a:lnTo>
                  <a:lnTo>
                    <a:pt x="16855" y="13316"/>
                  </a:lnTo>
                  <a:lnTo>
                    <a:pt x="16466" y="13830"/>
                  </a:lnTo>
                  <a:lnTo>
                    <a:pt x="15901" y="13830"/>
                  </a:lnTo>
                  <a:lnTo>
                    <a:pt x="15371" y="13830"/>
                  </a:lnTo>
                  <a:lnTo>
                    <a:pt x="14452" y="14344"/>
                  </a:lnTo>
                  <a:lnTo>
                    <a:pt x="13887" y="14602"/>
                  </a:lnTo>
                  <a:lnTo>
                    <a:pt x="13004" y="14602"/>
                  </a:lnTo>
                  <a:lnTo>
                    <a:pt x="12650" y="14602"/>
                  </a:lnTo>
                  <a:lnTo>
                    <a:pt x="12085" y="15938"/>
                  </a:lnTo>
                  <a:lnTo>
                    <a:pt x="11519" y="15424"/>
                  </a:lnTo>
                  <a:lnTo>
                    <a:pt x="10636" y="15424"/>
                  </a:lnTo>
                  <a:lnTo>
                    <a:pt x="9682" y="15116"/>
                  </a:lnTo>
                  <a:lnTo>
                    <a:pt x="8763" y="14602"/>
                  </a:lnTo>
                  <a:lnTo>
                    <a:pt x="7668" y="13316"/>
                  </a:lnTo>
                  <a:lnTo>
                    <a:pt x="6784" y="14344"/>
                  </a:lnTo>
                  <a:lnTo>
                    <a:pt x="6007" y="15116"/>
                  </a:lnTo>
                  <a:lnTo>
                    <a:pt x="6007" y="15424"/>
                  </a:lnTo>
                  <a:lnTo>
                    <a:pt x="6007" y="16710"/>
                  </a:lnTo>
                  <a:lnTo>
                    <a:pt x="5300" y="16710"/>
                  </a:lnTo>
                  <a:lnTo>
                    <a:pt x="4417" y="16710"/>
                  </a:lnTo>
                  <a:lnTo>
                    <a:pt x="3110" y="16710"/>
                  </a:lnTo>
                  <a:lnTo>
                    <a:pt x="2968" y="18560"/>
                  </a:lnTo>
                  <a:lnTo>
                    <a:pt x="2191" y="19949"/>
                  </a:lnTo>
                  <a:lnTo>
                    <a:pt x="2014" y="19383"/>
                  </a:lnTo>
                  <a:lnTo>
                    <a:pt x="2191" y="18046"/>
                  </a:lnTo>
                  <a:lnTo>
                    <a:pt x="2014" y="18046"/>
                  </a:lnTo>
                  <a:lnTo>
                    <a:pt x="742" y="16452"/>
                  </a:lnTo>
                  <a:lnTo>
                    <a:pt x="742" y="15116"/>
                  </a:lnTo>
                  <a:lnTo>
                    <a:pt x="212" y="14602"/>
                  </a:lnTo>
                  <a:lnTo>
                    <a:pt x="212" y="13316"/>
                  </a:lnTo>
                  <a:lnTo>
                    <a:pt x="0" y="13008"/>
                  </a:lnTo>
                  <a:lnTo>
                    <a:pt x="0" y="11105"/>
                  </a:lnTo>
                  <a:lnTo>
                    <a:pt x="212" y="10900"/>
                  </a:lnTo>
                  <a:lnTo>
                    <a:pt x="742" y="8792"/>
                  </a:lnTo>
                  <a:lnTo>
                    <a:pt x="1449" y="81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4" name="Freeform 208">
              <a:extLst>
                <a:ext uri="{FF2B5EF4-FFF2-40B4-BE49-F238E27FC236}">
                  <a16:creationId xmlns:a16="http://schemas.microsoft.com/office/drawing/2014/main" id="{057B4A2A-F4A5-4DE6-B334-00595E54FD9C}"/>
                </a:ext>
              </a:extLst>
            </p:cNvPr>
            <p:cNvSpPr>
              <a:spLocks/>
            </p:cNvSpPr>
            <p:nvPr/>
          </p:nvSpPr>
          <p:spPr bwMode="auto">
            <a:xfrm>
              <a:off x="3493" y="3414"/>
              <a:ext cx="40" cy="41"/>
            </a:xfrm>
            <a:custGeom>
              <a:avLst/>
              <a:gdLst>
                <a:gd name="T0" fmla="*/ 11 w 20000"/>
                <a:gd name="T1" fmla="*/ 6 h 20000"/>
                <a:gd name="T2" fmla="*/ 27 w 20000"/>
                <a:gd name="T3" fmla="*/ 0 h 20000"/>
                <a:gd name="T4" fmla="*/ 33 w 20000"/>
                <a:gd name="T5" fmla="*/ 4 h 20000"/>
                <a:gd name="T6" fmla="*/ 40 w 20000"/>
                <a:gd name="T7" fmla="*/ 14 h 20000"/>
                <a:gd name="T8" fmla="*/ 37 w 20000"/>
                <a:gd name="T9" fmla="*/ 20 h 20000"/>
                <a:gd name="T10" fmla="*/ 37 w 20000"/>
                <a:gd name="T11" fmla="*/ 26 h 20000"/>
                <a:gd name="T12" fmla="*/ 19 w 20000"/>
                <a:gd name="T13" fmla="*/ 30 h 20000"/>
                <a:gd name="T14" fmla="*/ 17 w 20000"/>
                <a:gd name="T15" fmla="*/ 41 h 20000"/>
                <a:gd name="T16" fmla="*/ 6 w 20000"/>
                <a:gd name="T17" fmla="*/ 37 h 20000"/>
                <a:gd name="T18" fmla="*/ 2 w 20000"/>
                <a:gd name="T19" fmla="*/ 24 h 20000"/>
                <a:gd name="T20" fmla="*/ 0 w 20000"/>
                <a:gd name="T21" fmla="*/ 20 h 20000"/>
                <a:gd name="T22" fmla="*/ 2 w 20000"/>
                <a:gd name="T23" fmla="*/ 16 h 20000"/>
                <a:gd name="T24" fmla="*/ 11 w 20000"/>
                <a:gd name="T25" fmla="*/ 6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5253" y="3077"/>
                  </a:moveTo>
                  <a:lnTo>
                    <a:pt x="13535" y="0"/>
                  </a:lnTo>
                  <a:lnTo>
                    <a:pt x="16566" y="1923"/>
                  </a:lnTo>
                  <a:lnTo>
                    <a:pt x="19798" y="6923"/>
                  </a:lnTo>
                  <a:lnTo>
                    <a:pt x="18586" y="9808"/>
                  </a:lnTo>
                  <a:lnTo>
                    <a:pt x="18586" y="12885"/>
                  </a:lnTo>
                  <a:lnTo>
                    <a:pt x="9495" y="14808"/>
                  </a:lnTo>
                  <a:lnTo>
                    <a:pt x="8283" y="19808"/>
                  </a:lnTo>
                  <a:lnTo>
                    <a:pt x="3232" y="17885"/>
                  </a:lnTo>
                  <a:lnTo>
                    <a:pt x="808" y="11923"/>
                  </a:lnTo>
                  <a:lnTo>
                    <a:pt x="0" y="9808"/>
                  </a:lnTo>
                  <a:lnTo>
                    <a:pt x="808" y="7885"/>
                  </a:lnTo>
                  <a:lnTo>
                    <a:pt x="5253" y="307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5" name="Freeform 209">
              <a:extLst>
                <a:ext uri="{FF2B5EF4-FFF2-40B4-BE49-F238E27FC236}">
                  <a16:creationId xmlns:a16="http://schemas.microsoft.com/office/drawing/2014/main" id="{6134C460-2212-4087-BE32-57F2DF59830C}"/>
                </a:ext>
              </a:extLst>
            </p:cNvPr>
            <p:cNvSpPr>
              <a:spLocks/>
            </p:cNvSpPr>
            <p:nvPr/>
          </p:nvSpPr>
          <p:spPr bwMode="auto">
            <a:xfrm>
              <a:off x="1805" y="3281"/>
              <a:ext cx="282" cy="669"/>
            </a:xfrm>
            <a:custGeom>
              <a:avLst/>
              <a:gdLst>
                <a:gd name="T0" fmla="*/ 54 w 20000"/>
                <a:gd name="T1" fmla="*/ 2 h 20000"/>
                <a:gd name="T2" fmla="*/ 81 w 20000"/>
                <a:gd name="T3" fmla="*/ 6 h 20000"/>
                <a:gd name="T4" fmla="*/ 114 w 20000"/>
                <a:gd name="T5" fmla="*/ 2 h 20000"/>
                <a:gd name="T6" fmla="*/ 172 w 20000"/>
                <a:gd name="T7" fmla="*/ 43 h 20000"/>
                <a:gd name="T8" fmla="*/ 216 w 20000"/>
                <a:gd name="T9" fmla="*/ 62 h 20000"/>
                <a:gd name="T10" fmla="*/ 199 w 20000"/>
                <a:gd name="T11" fmla="*/ 104 h 20000"/>
                <a:gd name="T12" fmla="*/ 251 w 20000"/>
                <a:gd name="T13" fmla="*/ 105 h 20000"/>
                <a:gd name="T14" fmla="*/ 265 w 20000"/>
                <a:gd name="T15" fmla="*/ 60 h 20000"/>
                <a:gd name="T16" fmla="*/ 282 w 20000"/>
                <a:gd name="T17" fmla="*/ 86 h 20000"/>
                <a:gd name="T18" fmla="*/ 251 w 20000"/>
                <a:gd name="T19" fmla="*/ 126 h 20000"/>
                <a:gd name="T20" fmla="*/ 226 w 20000"/>
                <a:gd name="T21" fmla="*/ 163 h 20000"/>
                <a:gd name="T22" fmla="*/ 216 w 20000"/>
                <a:gd name="T23" fmla="*/ 197 h 20000"/>
                <a:gd name="T24" fmla="*/ 216 w 20000"/>
                <a:gd name="T25" fmla="*/ 226 h 20000"/>
                <a:gd name="T26" fmla="*/ 217 w 20000"/>
                <a:gd name="T27" fmla="*/ 260 h 20000"/>
                <a:gd name="T28" fmla="*/ 238 w 20000"/>
                <a:gd name="T29" fmla="*/ 277 h 20000"/>
                <a:gd name="T30" fmla="*/ 251 w 20000"/>
                <a:gd name="T31" fmla="*/ 300 h 20000"/>
                <a:gd name="T32" fmla="*/ 211 w 20000"/>
                <a:gd name="T33" fmla="*/ 343 h 20000"/>
                <a:gd name="T34" fmla="*/ 168 w 20000"/>
                <a:gd name="T35" fmla="*/ 356 h 20000"/>
                <a:gd name="T36" fmla="*/ 168 w 20000"/>
                <a:gd name="T37" fmla="*/ 387 h 20000"/>
                <a:gd name="T38" fmla="*/ 120 w 20000"/>
                <a:gd name="T39" fmla="*/ 391 h 20000"/>
                <a:gd name="T40" fmla="*/ 131 w 20000"/>
                <a:gd name="T41" fmla="*/ 420 h 20000"/>
                <a:gd name="T42" fmla="*/ 151 w 20000"/>
                <a:gd name="T43" fmla="*/ 435 h 20000"/>
                <a:gd name="T44" fmla="*/ 131 w 20000"/>
                <a:gd name="T45" fmla="*/ 431 h 20000"/>
                <a:gd name="T46" fmla="*/ 129 w 20000"/>
                <a:gd name="T47" fmla="*/ 451 h 20000"/>
                <a:gd name="T48" fmla="*/ 118 w 20000"/>
                <a:gd name="T49" fmla="*/ 489 h 20000"/>
                <a:gd name="T50" fmla="*/ 120 w 20000"/>
                <a:gd name="T51" fmla="*/ 538 h 20000"/>
                <a:gd name="T52" fmla="*/ 114 w 20000"/>
                <a:gd name="T53" fmla="*/ 582 h 20000"/>
                <a:gd name="T54" fmla="*/ 97 w 20000"/>
                <a:gd name="T55" fmla="*/ 631 h 20000"/>
                <a:gd name="T56" fmla="*/ 97 w 20000"/>
                <a:gd name="T57" fmla="*/ 662 h 20000"/>
                <a:gd name="T58" fmla="*/ 44 w 20000"/>
                <a:gd name="T59" fmla="*/ 648 h 20000"/>
                <a:gd name="T60" fmla="*/ 21 w 20000"/>
                <a:gd name="T61" fmla="*/ 615 h 20000"/>
                <a:gd name="T62" fmla="*/ 31 w 20000"/>
                <a:gd name="T63" fmla="*/ 567 h 20000"/>
                <a:gd name="T64" fmla="*/ 31 w 20000"/>
                <a:gd name="T65" fmla="*/ 528 h 20000"/>
                <a:gd name="T66" fmla="*/ 27 w 20000"/>
                <a:gd name="T67" fmla="*/ 489 h 20000"/>
                <a:gd name="T68" fmla="*/ 31 w 20000"/>
                <a:gd name="T69" fmla="*/ 474 h 20000"/>
                <a:gd name="T70" fmla="*/ 17 w 20000"/>
                <a:gd name="T71" fmla="*/ 451 h 20000"/>
                <a:gd name="T72" fmla="*/ 15 w 20000"/>
                <a:gd name="T73" fmla="*/ 424 h 20000"/>
                <a:gd name="T74" fmla="*/ 6 w 20000"/>
                <a:gd name="T75" fmla="*/ 350 h 20000"/>
                <a:gd name="T76" fmla="*/ 4 w 20000"/>
                <a:gd name="T77" fmla="*/ 296 h 20000"/>
                <a:gd name="T78" fmla="*/ 17 w 20000"/>
                <a:gd name="T79" fmla="*/ 246 h 20000"/>
                <a:gd name="T80" fmla="*/ 0 w 20000"/>
                <a:gd name="T81" fmla="*/ 186 h 20000"/>
                <a:gd name="T82" fmla="*/ 15 w 20000"/>
                <a:gd name="T83" fmla="*/ 120 h 20000"/>
                <a:gd name="T84" fmla="*/ 21 w 20000"/>
                <a:gd name="T85" fmla="*/ 89 h 20000"/>
                <a:gd name="T86" fmla="*/ 21 w 20000"/>
                <a:gd name="T87" fmla="*/ 56 h 20000"/>
                <a:gd name="T88" fmla="*/ 44 w 20000"/>
                <a:gd name="T89" fmla="*/ 18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3088" y="550"/>
                  </a:moveTo>
                  <a:lnTo>
                    <a:pt x="3371" y="167"/>
                  </a:lnTo>
                  <a:lnTo>
                    <a:pt x="3824" y="48"/>
                  </a:lnTo>
                  <a:lnTo>
                    <a:pt x="3824" y="0"/>
                  </a:lnTo>
                  <a:lnTo>
                    <a:pt x="4561" y="167"/>
                  </a:lnTo>
                  <a:lnTo>
                    <a:pt x="5751" y="167"/>
                  </a:lnTo>
                  <a:lnTo>
                    <a:pt x="6487" y="490"/>
                  </a:lnTo>
                  <a:lnTo>
                    <a:pt x="6912" y="48"/>
                  </a:lnTo>
                  <a:lnTo>
                    <a:pt x="8102" y="48"/>
                  </a:lnTo>
                  <a:lnTo>
                    <a:pt x="9547" y="682"/>
                  </a:lnTo>
                  <a:lnTo>
                    <a:pt x="10737" y="1172"/>
                  </a:lnTo>
                  <a:lnTo>
                    <a:pt x="12210" y="1292"/>
                  </a:lnTo>
                  <a:lnTo>
                    <a:pt x="13371" y="1543"/>
                  </a:lnTo>
                  <a:lnTo>
                    <a:pt x="14703" y="1663"/>
                  </a:lnTo>
                  <a:lnTo>
                    <a:pt x="15297" y="1854"/>
                  </a:lnTo>
                  <a:lnTo>
                    <a:pt x="14986" y="2285"/>
                  </a:lnTo>
                  <a:lnTo>
                    <a:pt x="14533" y="2584"/>
                  </a:lnTo>
                  <a:lnTo>
                    <a:pt x="14079" y="3098"/>
                  </a:lnTo>
                  <a:lnTo>
                    <a:pt x="15411" y="3146"/>
                  </a:lnTo>
                  <a:lnTo>
                    <a:pt x="16601" y="3397"/>
                  </a:lnTo>
                  <a:lnTo>
                    <a:pt x="17790" y="3146"/>
                  </a:lnTo>
                  <a:lnTo>
                    <a:pt x="18810" y="2775"/>
                  </a:lnTo>
                  <a:lnTo>
                    <a:pt x="19093" y="2285"/>
                  </a:lnTo>
                  <a:lnTo>
                    <a:pt x="18810" y="1782"/>
                  </a:lnTo>
                  <a:lnTo>
                    <a:pt x="19093" y="1292"/>
                  </a:lnTo>
                  <a:lnTo>
                    <a:pt x="19235" y="2093"/>
                  </a:lnTo>
                  <a:lnTo>
                    <a:pt x="19972" y="2584"/>
                  </a:lnTo>
                  <a:lnTo>
                    <a:pt x="19688" y="3098"/>
                  </a:lnTo>
                  <a:lnTo>
                    <a:pt x="18810" y="3397"/>
                  </a:lnTo>
                  <a:lnTo>
                    <a:pt x="17790" y="3768"/>
                  </a:lnTo>
                  <a:lnTo>
                    <a:pt x="17195" y="4151"/>
                  </a:lnTo>
                  <a:lnTo>
                    <a:pt x="16459" y="4569"/>
                  </a:lnTo>
                  <a:lnTo>
                    <a:pt x="16006" y="4880"/>
                  </a:lnTo>
                  <a:lnTo>
                    <a:pt x="15411" y="4952"/>
                  </a:lnTo>
                  <a:lnTo>
                    <a:pt x="15411" y="5371"/>
                  </a:lnTo>
                  <a:lnTo>
                    <a:pt x="15297" y="5885"/>
                  </a:lnTo>
                  <a:lnTo>
                    <a:pt x="15297" y="6376"/>
                  </a:lnTo>
                  <a:lnTo>
                    <a:pt x="15297" y="6675"/>
                  </a:lnTo>
                  <a:lnTo>
                    <a:pt x="15297" y="6746"/>
                  </a:lnTo>
                  <a:lnTo>
                    <a:pt x="15297" y="7297"/>
                  </a:lnTo>
                  <a:lnTo>
                    <a:pt x="15297" y="7476"/>
                  </a:lnTo>
                  <a:lnTo>
                    <a:pt x="15411" y="7787"/>
                  </a:lnTo>
                  <a:lnTo>
                    <a:pt x="16176" y="7859"/>
                  </a:lnTo>
                  <a:lnTo>
                    <a:pt x="16912" y="8158"/>
                  </a:lnTo>
                  <a:lnTo>
                    <a:pt x="16912" y="8289"/>
                  </a:lnTo>
                  <a:lnTo>
                    <a:pt x="16912" y="8600"/>
                  </a:lnTo>
                  <a:lnTo>
                    <a:pt x="17790" y="8792"/>
                  </a:lnTo>
                  <a:lnTo>
                    <a:pt x="17790" y="8971"/>
                  </a:lnTo>
                  <a:lnTo>
                    <a:pt x="17337" y="9462"/>
                  </a:lnTo>
                  <a:lnTo>
                    <a:pt x="16912" y="9964"/>
                  </a:lnTo>
                  <a:lnTo>
                    <a:pt x="14986" y="10263"/>
                  </a:lnTo>
                  <a:lnTo>
                    <a:pt x="13088" y="10383"/>
                  </a:lnTo>
                  <a:lnTo>
                    <a:pt x="11190" y="10383"/>
                  </a:lnTo>
                  <a:lnTo>
                    <a:pt x="11898" y="10646"/>
                  </a:lnTo>
                  <a:lnTo>
                    <a:pt x="11898" y="10945"/>
                  </a:lnTo>
                  <a:lnTo>
                    <a:pt x="11586" y="11388"/>
                  </a:lnTo>
                  <a:lnTo>
                    <a:pt x="11898" y="11579"/>
                  </a:lnTo>
                  <a:lnTo>
                    <a:pt x="11473" y="11878"/>
                  </a:lnTo>
                  <a:lnTo>
                    <a:pt x="9858" y="11878"/>
                  </a:lnTo>
                  <a:lnTo>
                    <a:pt x="8527" y="11699"/>
                  </a:lnTo>
                  <a:lnTo>
                    <a:pt x="8527" y="11998"/>
                  </a:lnTo>
                  <a:lnTo>
                    <a:pt x="8810" y="12249"/>
                  </a:lnTo>
                  <a:lnTo>
                    <a:pt x="9263" y="12560"/>
                  </a:lnTo>
                  <a:lnTo>
                    <a:pt x="10425" y="12560"/>
                  </a:lnTo>
                  <a:lnTo>
                    <a:pt x="10737" y="12679"/>
                  </a:lnTo>
                  <a:lnTo>
                    <a:pt x="10737" y="12990"/>
                  </a:lnTo>
                  <a:lnTo>
                    <a:pt x="10312" y="13050"/>
                  </a:lnTo>
                  <a:lnTo>
                    <a:pt x="9972" y="12871"/>
                  </a:lnTo>
                  <a:lnTo>
                    <a:pt x="9263" y="12871"/>
                  </a:lnTo>
                  <a:lnTo>
                    <a:pt x="9263" y="13050"/>
                  </a:lnTo>
                  <a:lnTo>
                    <a:pt x="9858" y="13301"/>
                  </a:lnTo>
                  <a:lnTo>
                    <a:pt x="9122" y="13493"/>
                  </a:lnTo>
                  <a:lnTo>
                    <a:pt x="9263" y="13983"/>
                  </a:lnTo>
                  <a:lnTo>
                    <a:pt x="9263" y="14605"/>
                  </a:lnTo>
                  <a:lnTo>
                    <a:pt x="8385" y="14605"/>
                  </a:lnTo>
                  <a:lnTo>
                    <a:pt x="7365" y="15096"/>
                  </a:lnTo>
                  <a:lnTo>
                    <a:pt x="7195" y="15586"/>
                  </a:lnTo>
                  <a:lnTo>
                    <a:pt x="8527" y="16077"/>
                  </a:lnTo>
                  <a:lnTo>
                    <a:pt x="9858" y="16148"/>
                  </a:lnTo>
                  <a:lnTo>
                    <a:pt x="9263" y="16890"/>
                  </a:lnTo>
                  <a:lnTo>
                    <a:pt x="8102" y="17392"/>
                  </a:lnTo>
                  <a:lnTo>
                    <a:pt x="8102" y="17883"/>
                  </a:lnTo>
                  <a:lnTo>
                    <a:pt x="7195" y="18373"/>
                  </a:lnTo>
                  <a:lnTo>
                    <a:pt x="6912" y="18864"/>
                  </a:lnTo>
                  <a:lnTo>
                    <a:pt x="7365" y="19378"/>
                  </a:lnTo>
                  <a:lnTo>
                    <a:pt x="8102" y="19988"/>
                  </a:lnTo>
                  <a:lnTo>
                    <a:pt x="6912" y="19797"/>
                  </a:lnTo>
                  <a:lnTo>
                    <a:pt x="5439" y="19797"/>
                  </a:lnTo>
                  <a:lnTo>
                    <a:pt x="4278" y="19797"/>
                  </a:lnTo>
                  <a:lnTo>
                    <a:pt x="3088" y="19378"/>
                  </a:lnTo>
                  <a:lnTo>
                    <a:pt x="3088" y="18744"/>
                  </a:lnTo>
                  <a:lnTo>
                    <a:pt x="2210" y="18744"/>
                  </a:lnTo>
                  <a:lnTo>
                    <a:pt x="1473" y="18373"/>
                  </a:lnTo>
                  <a:lnTo>
                    <a:pt x="1190" y="17763"/>
                  </a:lnTo>
                  <a:lnTo>
                    <a:pt x="1926" y="17452"/>
                  </a:lnTo>
                  <a:lnTo>
                    <a:pt x="2210" y="16950"/>
                  </a:lnTo>
                  <a:lnTo>
                    <a:pt x="1926" y="16639"/>
                  </a:lnTo>
                  <a:lnTo>
                    <a:pt x="2210" y="16268"/>
                  </a:lnTo>
                  <a:lnTo>
                    <a:pt x="2210" y="15778"/>
                  </a:lnTo>
                  <a:lnTo>
                    <a:pt x="2210" y="15347"/>
                  </a:lnTo>
                  <a:lnTo>
                    <a:pt x="2210" y="14976"/>
                  </a:lnTo>
                  <a:lnTo>
                    <a:pt x="1926" y="14605"/>
                  </a:lnTo>
                  <a:lnTo>
                    <a:pt x="1473" y="14486"/>
                  </a:lnTo>
                  <a:lnTo>
                    <a:pt x="2210" y="14486"/>
                  </a:lnTo>
                  <a:lnTo>
                    <a:pt x="2210" y="14175"/>
                  </a:lnTo>
                  <a:lnTo>
                    <a:pt x="1473" y="14175"/>
                  </a:lnTo>
                  <a:lnTo>
                    <a:pt x="1473" y="13672"/>
                  </a:lnTo>
                  <a:lnTo>
                    <a:pt x="1190" y="13493"/>
                  </a:lnTo>
                  <a:lnTo>
                    <a:pt x="453" y="13301"/>
                  </a:lnTo>
                  <a:lnTo>
                    <a:pt x="453" y="12560"/>
                  </a:lnTo>
                  <a:lnTo>
                    <a:pt x="1048" y="12679"/>
                  </a:lnTo>
                  <a:lnTo>
                    <a:pt x="312" y="11998"/>
                  </a:lnTo>
                  <a:lnTo>
                    <a:pt x="312" y="11256"/>
                  </a:lnTo>
                  <a:lnTo>
                    <a:pt x="453" y="10455"/>
                  </a:lnTo>
                  <a:lnTo>
                    <a:pt x="1048" y="10383"/>
                  </a:lnTo>
                  <a:lnTo>
                    <a:pt x="312" y="9653"/>
                  </a:lnTo>
                  <a:lnTo>
                    <a:pt x="312" y="8840"/>
                  </a:lnTo>
                  <a:lnTo>
                    <a:pt x="1048" y="8648"/>
                  </a:lnTo>
                  <a:lnTo>
                    <a:pt x="765" y="8038"/>
                  </a:lnTo>
                  <a:lnTo>
                    <a:pt x="1190" y="7356"/>
                  </a:lnTo>
                  <a:lnTo>
                    <a:pt x="765" y="6675"/>
                  </a:lnTo>
                  <a:lnTo>
                    <a:pt x="453" y="6053"/>
                  </a:lnTo>
                  <a:lnTo>
                    <a:pt x="0" y="5562"/>
                  </a:lnTo>
                  <a:lnTo>
                    <a:pt x="312" y="4952"/>
                  </a:lnTo>
                  <a:lnTo>
                    <a:pt x="312" y="4079"/>
                  </a:lnTo>
                  <a:lnTo>
                    <a:pt x="1048" y="3589"/>
                  </a:lnTo>
                  <a:lnTo>
                    <a:pt x="1473" y="3146"/>
                  </a:lnTo>
                  <a:lnTo>
                    <a:pt x="1926" y="2955"/>
                  </a:lnTo>
                  <a:lnTo>
                    <a:pt x="1473" y="2656"/>
                  </a:lnTo>
                  <a:lnTo>
                    <a:pt x="1756" y="2464"/>
                  </a:lnTo>
                  <a:lnTo>
                    <a:pt x="1473" y="1974"/>
                  </a:lnTo>
                  <a:lnTo>
                    <a:pt x="1473" y="1663"/>
                  </a:lnTo>
                  <a:lnTo>
                    <a:pt x="1756" y="1483"/>
                  </a:lnTo>
                  <a:lnTo>
                    <a:pt x="2946" y="1292"/>
                  </a:lnTo>
                  <a:lnTo>
                    <a:pt x="3088" y="55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6" name="Freeform 210">
              <a:extLst>
                <a:ext uri="{FF2B5EF4-FFF2-40B4-BE49-F238E27FC236}">
                  <a16:creationId xmlns:a16="http://schemas.microsoft.com/office/drawing/2014/main" id="{A3EACF65-F6C2-417C-9E87-B53FB4BC95BE}"/>
                </a:ext>
              </a:extLst>
            </p:cNvPr>
            <p:cNvSpPr>
              <a:spLocks/>
            </p:cNvSpPr>
            <p:nvPr/>
          </p:nvSpPr>
          <p:spPr bwMode="auto">
            <a:xfrm>
              <a:off x="1919" y="3960"/>
              <a:ext cx="71" cy="60"/>
            </a:xfrm>
            <a:custGeom>
              <a:avLst/>
              <a:gdLst>
                <a:gd name="T0" fmla="*/ 15 w 20000"/>
                <a:gd name="T1" fmla="*/ 55 h 20000"/>
                <a:gd name="T2" fmla="*/ 6 w 20000"/>
                <a:gd name="T3" fmla="*/ 29 h 20000"/>
                <a:gd name="T4" fmla="*/ 0 w 20000"/>
                <a:gd name="T5" fmla="*/ 0 h 20000"/>
                <a:gd name="T6" fmla="*/ 10 w 20000"/>
                <a:gd name="T7" fmla="*/ 8 h 20000"/>
                <a:gd name="T8" fmla="*/ 15 w 20000"/>
                <a:gd name="T9" fmla="*/ 19 h 20000"/>
                <a:gd name="T10" fmla="*/ 38 w 20000"/>
                <a:gd name="T11" fmla="*/ 33 h 20000"/>
                <a:gd name="T12" fmla="*/ 54 w 20000"/>
                <a:gd name="T13" fmla="*/ 45 h 20000"/>
                <a:gd name="T14" fmla="*/ 71 w 20000"/>
                <a:gd name="T15" fmla="*/ 49 h 20000"/>
                <a:gd name="T16" fmla="*/ 50 w 20000"/>
                <a:gd name="T17" fmla="*/ 60 h 20000"/>
                <a:gd name="T18" fmla="*/ 31 w 20000"/>
                <a:gd name="T19" fmla="*/ 55 h 20000"/>
                <a:gd name="T20" fmla="*/ 15 w 20000"/>
                <a:gd name="T21" fmla="*/ 55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4181" y="18421"/>
                  </a:moveTo>
                  <a:lnTo>
                    <a:pt x="1808" y="9605"/>
                  </a:lnTo>
                  <a:lnTo>
                    <a:pt x="0" y="0"/>
                  </a:lnTo>
                  <a:lnTo>
                    <a:pt x="2938" y="2763"/>
                  </a:lnTo>
                  <a:lnTo>
                    <a:pt x="4181" y="6184"/>
                  </a:lnTo>
                  <a:lnTo>
                    <a:pt x="10621" y="10921"/>
                  </a:lnTo>
                  <a:lnTo>
                    <a:pt x="15254" y="15000"/>
                  </a:lnTo>
                  <a:lnTo>
                    <a:pt x="19887" y="16447"/>
                  </a:lnTo>
                  <a:lnTo>
                    <a:pt x="14011" y="19868"/>
                  </a:lnTo>
                  <a:lnTo>
                    <a:pt x="8814" y="18421"/>
                  </a:lnTo>
                  <a:lnTo>
                    <a:pt x="4181" y="1842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7" name="Freeform 211">
              <a:extLst>
                <a:ext uri="{FF2B5EF4-FFF2-40B4-BE49-F238E27FC236}">
                  <a16:creationId xmlns:a16="http://schemas.microsoft.com/office/drawing/2014/main" id="{308A006D-EDF0-4EAA-88C8-CE0146B0A5A2}"/>
                </a:ext>
              </a:extLst>
            </p:cNvPr>
            <p:cNvSpPr>
              <a:spLocks/>
            </p:cNvSpPr>
            <p:nvPr/>
          </p:nvSpPr>
          <p:spPr bwMode="auto">
            <a:xfrm>
              <a:off x="1668" y="2370"/>
              <a:ext cx="13" cy="28"/>
            </a:xfrm>
            <a:custGeom>
              <a:avLst/>
              <a:gdLst>
                <a:gd name="T0" fmla="*/ 10 w 20000"/>
                <a:gd name="T1" fmla="*/ 28 h 20000"/>
                <a:gd name="T2" fmla="*/ 6 w 20000"/>
                <a:gd name="T3" fmla="*/ 21 h 20000"/>
                <a:gd name="T4" fmla="*/ 6 w 20000"/>
                <a:gd name="T5" fmla="*/ 17 h 20000"/>
                <a:gd name="T6" fmla="*/ 6 w 20000"/>
                <a:gd name="T7" fmla="*/ 7 h 20000"/>
                <a:gd name="T8" fmla="*/ 0 w 20000"/>
                <a:gd name="T9" fmla="*/ 4 h 20000"/>
                <a:gd name="T10" fmla="*/ 0 w 20000"/>
                <a:gd name="T11" fmla="*/ 0 h 20000"/>
                <a:gd name="T12" fmla="*/ 6 w 20000"/>
                <a:gd name="T13" fmla="*/ 4 h 20000"/>
                <a:gd name="T14" fmla="*/ 13 w 20000"/>
                <a:gd name="T15" fmla="*/ 17 h 20000"/>
                <a:gd name="T16" fmla="*/ 10 w 20000"/>
                <a:gd name="T17" fmla="*/ 28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5625" y="19706"/>
                  </a:moveTo>
                  <a:lnTo>
                    <a:pt x="9375" y="15000"/>
                  </a:lnTo>
                  <a:lnTo>
                    <a:pt x="9375" y="12059"/>
                  </a:lnTo>
                  <a:lnTo>
                    <a:pt x="9375" y="4706"/>
                  </a:lnTo>
                  <a:lnTo>
                    <a:pt x="0" y="2941"/>
                  </a:lnTo>
                  <a:lnTo>
                    <a:pt x="0" y="0"/>
                  </a:lnTo>
                  <a:lnTo>
                    <a:pt x="9375" y="2941"/>
                  </a:lnTo>
                  <a:lnTo>
                    <a:pt x="19375" y="12059"/>
                  </a:lnTo>
                  <a:lnTo>
                    <a:pt x="15625" y="1970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8" name="Freeform 212">
              <a:extLst>
                <a:ext uri="{FF2B5EF4-FFF2-40B4-BE49-F238E27FC236}">
                  <a16:creationId xmlns:a16="http://schemas.microsoft.com/office/drawing/2014/main" id="{C69DABFD-0074-45AD-8F52-BDA29B52B951}"/>
                </a:ext>
              </a:extLst>
            </p:cNvPr>
            <p:cNvSpPr>
              <a:spLocks/>
            </p:cNvSpPr>
            <p:nvPr/>
          </p:nvSpPr>
          <p:spPr bwMode="auto">
            <a:xfrm>
              <a:off x="1656" y="2412"/>
              <a:ext cx="9" cy="12"/>
            </a:xfrm>
            <a:custGeom>
              <a:avLst/>
              <a:gdLst>
                <a:gd name="T0" fmla="*/ 2 w 20000"/>
                <a:gd name="T1" fmla="*/ 12 h 20000"/>
                <a:gd name="T2" fmla="*/ 0 w 20000"/>
                <a:gd name="T3" fmla="*/ 7 h 20000"/>
                <a:gd name="T4" fmla="*/ 2 w 20000"/>
                <a:gd name="T5" fmla="*/ 6 h 20000"/>
                <a:gd name="T6" fmla="*/ 2 w 20000"/>
                <a:gd name="T7" fmla="*/ 0 h 20000"/>
                <a:gd name="T8" fmla="*/ 9 w 20000"/>
                <a:gd name="T9" fmla="*/ 0 h 20000"/>
                <a:gd name="T10" fmla="*/ 9 w 20000"/>
                <a:gd name="T11" fmla="*/ 7 h 20000"/>
                <a:gd name="T12" fmla="*/ 2 w 20000"/>
                <a:gd name="T13" fmla="*/ 12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5455" y="19375"/>
                  </a:moveTo>
                  <a:lnTo>
                    <a:pt x="0" y="12500"/>
                  </a:lnTo>
                  <a:lnTo>
                    <a:pt x="5455" y="9375"/>
                  </a:lnTo>
                  <a:lnTo>
                    <a:pt x="5455" y="0"/>
                  </a:lnTo>
                  <a:lnTo>
                    <a:pt x="19091" y="0"/>
                  </a:lnTo>
                  <a:lnTo>
                    <a:pt x="19091" y="12500"/>
                  </a:lnTo>
                  <a:lnTo>
                    <a:pt x="5455"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599" name="Freeform 213">
              <a:extLst>
                <a:ext uri="{FF2B5EF4-FFF2-40B4-BE49-F238E27FC236}">
                  <a16:creationId xmlns:a16="http://schemas.microsoft.com/office/drawing/2014/main" id="{D3FE1306-EAB7-4722-B586-C2E13C54C0D1}"/>
                </a:ext>
              </a:extLst>
            </p:cNvPr>
            <p:cNvSpPr>
              <a:spLocks/>
            </p:cNvSpPr>
            <p:nvPr/>
          </p:nvSpPr>
          <p:spPr bwMode="auto">
            <a:xfrm>
              <a:off x="1681" y="2402"/>
              <a:ext cx="15" cy="18"/>
            </a:xfrm>
            <a:custGeom>
              <a:avLst/>
              <a:gdLst>
                <a:gd name="T0" fmla="*/ 15 w 20000"/>
                <a:gd name="T1" fmla="*/ 18 h 20000"/>
                <a:gd name="T2" fmla="*/ 8 w 20000"/>
                <a:gd name="T3" fmla="*/ 16 h 20000"/>
                <a:gd name="T4" fmla="*/ 11 w 20000"/>
                <a:gd name="T5" fmla="*/ 10 h 20000"/>
                <a:gd name="T6" fmla="*/ 0 w 20000"/>
                <a:gd name="T7" fmla="*/ 2 h 20000"/>
                <a:gd name="T8" fmla="*/ 4 w 20000"/>
                <a:gd name="T9" fmla="*/ 0 h 20000"/>
                <a:gd name="T10" fmla="*/ 15 w 20000"/>
                <a:gd name="T11" fmla="*/ 10 h 20000"/>
                <a:gd name="T12" fmla="*/ 15 w 20000"/>
                <a:gd name="T13" fmla="*/ 18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459" y="19574"/>
                  </a:moveTo>
                  <a:lnTo>
                    <a:pt x="10811" y="17447"/>
                  </a:lnTo>
                  <a:lnTo>
                    <a:pt x="14054" y="11064"/>
                  </a:lnTo>
                  <a:lnTo>
                    <a:pt x="0" y="1702"/>
                  </a:lnTo>
                  <a:lnTo>
                    <a:pt x="5405" y="0"/>
                  </a:lnTo>
                  <a:lnTo>
                    <a:pt x="19459" y="11064"/>
                  </a:lnTo>
                  <a:lnTo>
                    <a:pt x="19459" y="1957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0" name="Freeform 214">
              <a:extLst>
                <a:ext uri="{FF2B5EF4-FFF2-40B4-BE49-F238E27FC236}">
                  <a16:creationId xmlns:a16="http://schemas.microsoft.com/office/drawing/2014/main" id="{7E0BCAF2-F3CB-411A-968D-D131E4A0FC42}"/>
                </a:ext>
              </a:extLst>
            </p:cNvPr>
            <p:cNvSpPr>
              <a:spLocks/>
            </p:cNvSpPr>
            <p:nvPr/>
          </p:nvSpPr>
          <p:spPr bwMode="auto">
            <a:xfrm>
              <a:off x="1647" y="2376"/>
              <a:ext cx="22" cy="9"/>
            </a:xfrm>
            <a:custGeom>
              <a:avLst/>
              <a:gdLst>
                <a:gd name="T0" fmla="*/ 4 w 20000"/>
                <a:gd name="T1" fmla="*/ 9 h 20000"/>
                <a:gd name="T2" fmla="*/ 0 w 20000"/>
                <a:gd name="T3" fmla="*/ 0 h 20000"/>
                <a:gd name="T4" fmla="*/ 9 w 20000"/>
                <a:gd name="T5" fmla="*/ 0 h 20000"/>
                <a:gd name="T6" fmla="*/ 18 w 20000"/>
                <a:gd name="T7" fmla="*/ 0 h 20000"/>
                <a:gd name="T8" fmla="*/ 22 w 20000"/>
                <a:gd name="T9" fmla="*/ 0 h 20000"/>
                <a:gd name="T10" fmla="*/ 4 w 20000"/>
                <a:gd name="T11" fmla="*/ 9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4074" y="19048"/>
                  </a:moveTo>
                  <a:lnTo>
                    <a:pt x="0" y="0"/>
                  </a:lnTo>
                  <a:lnTo>
                    <a:pt x="7778" y="0"/>
                  </a:lnTo>
                  <a:lnTo>
                    <a:pt x="15926" y="0"/>
                  </a:lnTo>
                  <a:lnTo>
                    <a:pt x="19630" y="0"/>
                  </a:lnTo>
                  <a:lnTo>
                    <a:pt x="4074" y="1904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1" name="Freeform 215">
              <a:extLst>
                <a:ext uri="{FF2B5EF4-FFF2-40B4-BE49-F238E27FC236}">
                  <a16:creationId xmlns:a16="http://schemas.microsoft.com/office/drawing/2014/main" id="{8FC787C1-4A3D-4CA9-A588-5443A0076B49}"/>
                </a:ext>
              </a:extLst>
            </p:cNvPr>
            <p:cNvSpPr>
              <a:spLocks/>
            </p:cNvSpPr>
            <p:nvPr/>
          </p:nvSpPr>
          <p:spPr bwMode="auto">
            <a:xfrm>
              <a:off x="1728" y="2488"/>
              <a:ext cx="15" cy="7"/>
            </a:xfrm>
            <a:custGeom>
              <a:avLst/>
              <a:gdLst>
                <a:gd name="T0" fmla="*/ 4 w 20000"/>
                <a:gd name="T1" fmla="*/ 7 h 20000"/>
                <a:gd name="T2" fmla="*/ 0 w 20000"/>
                <a:gd name="T3" fmla="*/ 2 h 20000"/>
                <a:gd name="T4" fmla="*/ 6 w 20000"/>
                <a:gd name="T5" fmla="*/ 0 h 20000"/>
                <a:gd name="T6" fmla="*/ 15 w 20000"/>
                <a:gd name="T7" fmla="*/ 0 h 20000"/>
                <a:gd name="T8" fmla="*/ 11 w 20000"/>
                <a:gd name="T9" fmla="*/ 7 h 20000"/>
                <a:gd name="T10" fmla="*/ 4 w 20000"/>
                <a:gd name="T11" fmla="*/ 7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5405" y="18824"/>
                  </a:moveTo>
                  <a:lnTo>
                    <a:pt x="0" y="5882"/>
                  </a:lnTo>
                  <a:lnTo>
                    <a:pt x="8649" y="0"/>
                  </a:lnTo>
                  <a:lnTo>
                    <a:pt x="19459" y="0"/>
                  </a:lnTo>
                  <a:lnTo>
                    <a:pt x="14054" y="18824"/>
                  </a:lnTo>
                  <a:lnTo>
                    <a:pt x="5405"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2" name="Freeform 216">
              <a:extLst>
                <a:ext uri="{FF2B5EF4-FFF2-40B4-BE49-F238E27FC236}">
                  <a16:creationId xmlns:a16="http://schemas.microsoft.com/office/drawing/2014/main" id="{2BE7B33A-6979-4660-8359-969A6C0ACEA9}"/>
                </a:ext>
              </a:extLst>
            </p:cNvPr>
            <p:cNvSpPr>
              <a:spLocks/>
            </p:cNvSpPr>
            <p:nvPr/>
          </p:nvSpPr>
          <p:spPr bwMode="auto">
            <a:xfrm>
              <a:off x="1700" y="2418"/>
              <a:ext cx="8" cy="13"/>
            </a:xfrm>
            <a:custGeom>
              <a:avLst/>
              <a:gdLst>
                <a:gd name="T0" fmla="*/ 2 w 20000"/>
                <a:gd name="T1" fmla="*/ 13 h 20000"/>
                <a:gd name="T2" fmla="*/ 2 w 20000"/>
                <a:gd name="T3" fmla="*/ 10 h 20000"/>
                <a:gd name="T4" fmla="*/ 0 w 20000"/>
                <a:gd name="T5" fmla="*/ 2 h 20000"/>
                <a:gd name="T6" fmla="*/ 2 w 20000"/>
                <a:gd name="T7" fmla="*/ 0 h 20000"/>
                <a:gd name="T8" fmla="*/ 8 w 20000"/>
                <a:gd name="T9" fmla="*/ 13 h 20000"/>
                <a:gd name="T10" fmla="*/ 2 w 20000"/>
                <a:gd name="T11" fmla="*/ 13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3810" y="19375"/>
                  </a:moveTo>
                  <a:lnTo>
                    <a:pt x="3810" y="15625"/>
                  </a:lnTo>
                  <a:lnTo>
                    <a:pt x="0" y="2500"/>
                  </a:lnTo>
                  <a:lnTo>
                    <a:pt x="3810" y="0"/>
                  </a:lnTo>
                  <a:lnTo>
                    <a:pt x="19048" y="19375"/>
                  </a:lnTo>
                  <a:lnTo>
                    <a:pt x="3810"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3" name="Freeform 217">
              <a:extLst>
                <a:ext uri="{FF2B5EF4-FFF2-40B4-BE49-F238E27FC236}">
                  <a16:creationId xmlns:a16="http://schemas.microsoft.com/office/drawing/2014/main" id="{725010A0-8FA2-4872-B66C-E7FDC9C8B32F}"/>
                </a:ext>
              </a:extLst>
            </p:cNvPr>
            <p:cNvSpPr>
              <a:spLocks/>
            </p:cNvSpPr>
            <p:nvPr/>
          </p:nvSpPr>
          <p:spPr bwMode="auto">
            <a:xfrm>
              <a:off x="1705" y="2441"/>
              <a:ext cx="7" cy="17"/>
            </a:xfrm>
            <a:custGeom>
              <a:avLst/>
              <a:gdLst>
                <a:gd name="T0" fmla="*/ 7 w 20000"/>
                <a:gd name="T1" fmla="*/ 17 h 20000"/>
                <a:gd name="T2" fmla="*/ 0 w 20000"/>
                <a:gd name="T3" fmla="*/ 0 h 20000"/>
                <a:gd name="T4" fmla="*/ 7 w 20000"/>
                <a:gd name="T5" fmla="*/ 14 h 20000"/>
                <a:gd name="T6" fmla="*/ 7 w 20000"/>
                <a:gd name="T7" fmla="*/ 17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9524"/>
                  </a:moveTo>
                  <a:lnTo>
                    <a:pt x="0" y="0"/>
                  </a:lnTo>
                  <a:lnTo>
                    <a:pt x="18824" y="16667"/>
                  </a:lnTo>
                  <a:lnTo>
                    <a:pt x="18824"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4" name="Freeform 218">
              <a:extLst>
                <a:ext uri="{FF2B5EF4-FFF2-40B4-BE49-F238E27FC236}">
                  <a16:creationId xmlns:a16="http://schemas.microsoft.com/office/drawing/2014/main" id="{F7146A00-55A3-4520-9597-A2942C31E7A8}"/>
                </a:ext>
              </a:extLst>
            </p:cNvPr>
            <p:cNvSpPr>
              <a:spLocks/>
            </p:cNvSpPr>
            <p:nvPr/>
          </p:nvSpPr>
          <p:spPr bwMode="auto">
            <a:xfrm>
              <a:off x="1664" y="2430"/>
              <a:ext cx="5" cy="7"/>
            </a:xfrm>
            <a:custGeom>
              <a:avLst/>
              <a:gdLst>
                <a:gd name="T0" fmla="*/ 0 w 20000"/>
                <a:gd name="T1" fmla="*/ 7 h 20000"/>
                <a:gd name="T2" fmla="*/ 0 w 20000"/>
                <a:gd name="T3" fmla="*/ 4 h 20000"/>
                <a:gd name="T4" fmla="*/ 5 w 20000"/>
                <a:gd name="T5" fmla="*/ 0 h 20000"/>
                <a:gd name="T6" fmla="*/ 5 w 20000"/>
                <a:gd name="T7" fmla="*/ 7 h 20000"/>
                <a:gd name="T8" fmla="*/ 0 w 20000"/>
                <a:gd name="T9" fmla="*/ 7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8824"/>
                  </a:moveTo>
                  <a:lnTo>
                    <a:pt x="0" y="11765"/>
                  </a:lnTo>
                  <a:lnTo>
                    <a:pt x="18182" y="0"/>
                  </a:lnTo>
                  <a:lnTo>
                    <a:pt x="18182" y="18824"/>
                  </a:lnTo>
                  <a:lnTo>
                    <a:pt x="0"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5" name="Freeform 219">
              <a:extLst>
                <a:ext uri="{FF2B5EF4-FFF2-40B4-BE49-F238E27FC236}">
                  <a16:creationId xmlns:a16="http://schemas.microsoft.com/office/drawing/2014/main" id="{0997B61B-4D2E-4BCC-B1C7-DB7BDF3B6C52}"/>
                </a:ext>
              </a:extLst>
            </p:cNvPr>
            <p:cNvSpPr>
              <a:spLocks/>
            </p:cNvSpPr>
            <p:nvPr/>
          </p:nvSpPr>
          <p:spPr bwMode="auto">
            <a:xfrm>
              <a:off x="1743" y="2464"/>
              <a:ext cx="7" cy="4"/>
            </a:xfrm>
            <a:custGeom>
              <a:avLst/>
              <a:gdLst>
                <a:gd name="T0" fmla="*/ 7 w 20000"/>
                <a:gd name="T1" fmla="*/ 4 h 20000"/>
                <a:gd name="T2" fmla="*/ 0 w 20000"/>
                <a:gd name="T3" fmla="*/ 4 h 20000"/>
                <a:gd name="T4" fmla="*/ 0 w 20000"/>
                <a:gd name="T5" fmla="*/ 0 h 20000"/>
                <a:gd name="T6" fmla="*/ 7 w 20000"/>
                <a:gd name="T7" fmla="*/ 4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8824" y="18182"/>
                  </a:moveTo>
                  <a:lnTo>
                    <a:pt x="0" y="18182"/>
                  </a:lnTo>
                  <a:lnTo>
                    <a:pt x="0" y="0"/>
                  </a:lnTo>
                  <a:lnTo>
                    <a:pt x="18824" y="1818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6" name="Freeform 220">
              <a:extLst>
                <a:ext uri="{FF2B5EF4-FFF2-40B4-BE49-F238E27FC236}">
                  <a16:creationId xmlns:a16="http://schemas.microsoft.com/office/drawing/2014/main" id="{16261411-173B-4B53-AC95-747B95ABE71B}"/>
                </a:ext>
              </a:extLst>
            </p:cNvPr>
            <p:cNvSpPr>
              <a:spLocks/>
            </p:cNvSpPr>
            <p:nvPr/>
          </p:nvSpPr>
          <p:spPr bwMode="auto">
            <a:xfrm>
              <a:off x="1967" y="2641"/>
              <a:ext cx="7" cy="11"/>
            </a:xfrm>
            <a:custGeom>
              <a:avLst/>
              <a:gdLst>
                <a:gd name="T0" fmla="*/ 2 w 20000"/>
                <a:gd name="T1" fmla="*/ 11 h 20000"/>
                <a:gd name="T2" fmla="*/ 0 w 20000"/>
                <a:gd name="T3" fmla="*/ 0 h 20000"/>
                <a:gd name="T4" fmla="*/ 2 w 20000"/>
                <a:gd name="T5" fmla="*/ 0 h 20000"/>
                <a:gd name="T6" fmla="*/ 7 w 20000"/>
                <a:gd name="T7" fmla="*/ 7 h 20000"/>
                <a:gd name="T8" fmla="*/ 2 w 20000"/>
                <a:gd name="T9" fmla="*/ 1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5882" y="19259"/>
                  </a:moveTo>
                  <a:lnTo>
                    <a:pt x="0" y="0"/>
                  </a:lnTo>
                  <a:lnTo>
                    <a:pt x="5882" y="0"/>
                  </a:lnTo>
                  <a:lnTo>
                    <a:pt x="18824" y="11852"/>
                  </a:lnTo>
                  <a:lnTo>
                    <a:pt x="5882"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7" name="Freeform 221">
              <a:extLst>
                <a:ext uri="{FF2B5EF4-FFF2-40B4-BE49-F238E27FC236}">
                  <a16:creationId xmlns:a16="http://schemas.microsoft.com/office/drawing/2014/main" id="{F46D6AC8-FCD6-49E7-BC40-0A0E6CDC8C13}"/>
                </a:ext>
              </a:extLst>
            </p:cNvPr>
            <p:cNvSpPr>
              <a:spLocks/>
            </p:cNvSpPr>
            <p:nvPr/>
          </p:nvSpPr>
          <p:spPr bwMode="auto">
            <a:xfrm>
              <a:off x="1447" y="2538"/>
              <a:ext cx="25" cy="48"/>
            </a:xfrm>
            <a:custGeom>
              <a:avLst/>
              <a:gdLst>
                <a:gd name="T0" fmla="*/ 4 w 20000"/>
                <a:gd name="T1" fmla="*/ 10 h 20000"/>
                <a:gd name="T2" fmla="*/ 14 w 20000"/>
                <a:gd name="T3" fmla="*/ 0 h 20000"/>
                <a:gd name="T4" fmla="*/ 20 w 20000"/>
                <a:gd name="T5" fmla="*/ 0 h 20000"/>
                <a:gd name="T6" fmla="*/ 25 w 20000"/>
                <a:gd name="T7" fmla="*/ 4 h 20000"/>
                <a:gd name="T8" fmla="*/ 20 w 20000"/>
                <a:gd name="T9" fmla="*/ 20 h 20000"/>
                <a:gd name="T10" fmla="*/ 16 w 20000"/>
                <a:gd name="T11" fmla="*/ 33 h 20000"/>
                <a:gd name="T12" fmla="*/ 10 w 20000"/>
                <a:gd name="T13" fmla="*/ 39 h 20000"/>
                <a:gd name="T14" fmla="*/ 4 w 20000"/>
                <a:gd name="T15" fmla="*/ 48 h 20000"/>
                <a:gd name="T16" fmla="*/ 0 w 20000"/>
                <a:gd name="T17" fmla="*/ 43 h 20000"/>
                <a:gd name="T18" fmla="*/ 4 w 20000"/>
                <a:gd name="T19" fmla="*/ 10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3125" y="4333"/>
                  </a:moveTo>
                  <a:lnTo>
                    <a:pt x="11250" y="0"/>
                  </a:lnTo>
                  <a:lnTo>
                    <a:pt x="16250" y="0"/>
                  </a:lnTo>
                  <a:lnTo>
                    <a:pt x="19688" y="1667"/>
                  </a:lnTo>
                  <a:lnTo>
                    <a:pt x="16250" y="8500"/>
                  </a:lnTo>
                  <a:lnTo>
                    <a:pt x="13125" y="13667"/>
                  </a:lnTo>
                  <a:lnTo>
                    <a:pt x="8125" y="16333"/>
                  </a:lnTo>
                  <a:lnTo>
                    <a:pt x="3125" y="19833"/>
                  </a:lnTo>
                  <a:lnTo>
                    <a:pt x="0" y="18000"/>
                  </a:lnTo>
                  <a:lnTo>
                    <a:pt x="3125" y="433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8" name="Freeform 222">
              <a:extLst>
                <a:ext uri="{FF2B5EF4-FFF2-40B4-BE49-F238E27FC236}">
                  <a16:creationId xmlns:a16="http://schemas.microsoft.com/office/drawing/2014/main" id="{901102D4-5B81-47CD-968C-73FB41E74594}"/>
                </a:ext>
              </a:extLst>
            </p:cNvPr>
            <p:cNvSpPr>
              <a:spLocks/>
            </p:cNvSpPr>
            <p:nvPr/>
          </p:nvSpPr>
          <p:spPr bwMode="auto">
            <a:xfrm>
              <a:off x="1788" y="3056"/>
              <a:ext cx="218" cy="244"/>
            </a:xfrm>
            <a:custGeom>
              <a:avLst/>
              <a:gdLst>
                <a:gd name="T0" fmla="*/ 6 w 20000"/>
                <a:gd name="T1" fmla="*/ 103 h 20000"/>
                <a:gd name="T2" fmla="*/ 11 w 20000"/>
                <a:gd name="T3" fmla="*/ 85 h 20000"/>
                <a:gd name="T4" fmla="*/ 11 w 20000"/>
                <a:gd name="T5" fmla="*/ 70 h 20000"/>
                <a:gd name="T6" fmla="*/ 16 w 20000"/>
                <a:gd name="T7" fmla="*/ 47 h 20000"/>
                <a:gd name="T8" fmla="*/ 0 w 20000"/>
                <a:gd name="T9" fmla="*/ 20 h 20000"/>
                <a:gd name="T10" fmla="*/ 21 w 20000"/>
                <a:gd name="T11" fmla="*/ 24 h 20000"/>
                <a:gd name="T12" fmla="*/ 31 w 20000"/>
                <a:gd name="T13" fmla="*/ 16 h 20000"/>
                <a:gd name="T14" fmla="*/ 54 w 20000"/>
                <a:gd name="T15" fmla="*/ 0 h 20000"/>
                <a:gd name="T16" fmla="*/ 75 w 20000"/>
                <a:gd name="T17" fmla="*/ 0 h 20000"/>
                <a:gd name="T18" fmla="*/ 77 w 20000"/>
                <a:gd name="T19" fmla="*/ 24 h 20000"/>
                <a:gd name="T20" fmla="*/ 85 w 20000"/>
                <a:gd name="T21" fmla="*/ 41 h 20000"/>
                <a:gd name="T22" fmla="*/ 102 w 20000"/>
                <a:gd name="T23" fmla="*/ 52 h 20000"/>
                <a:gd name="T24" fmla="*/ 131 w 20000"/>
                <a:gd name="T25" fmla="*/ 59 h 20000"/>
                <a:gd name="T26" fmla="*/ 164 w 20000"/>
                <a:gd name="T27" fmla="*/ 74 h 20000"/>
                <a:gd name="T28" fmla="*/ 168 w 20000"/>
                <a:gd name="T29" fmla="*/ 97 h 20000"/>
                <a:gd name="T30" fmla="*/ 168 w 20000"/>
                <a:gd name="T31" fmla="*/ 117 h 20000"/>
                <a:gd name="T32" fmla="*/ 205 w 20000"/>
                <a:gd name="T33" fmla="*/ 121 h 20000"/>
                <a:gd name="T34" fmla="*/ 218 w 20000"/>
                <a:gd name="T35" fmla="*/ 147 h 20000"/>
                <a:gd name="T36" fmla="*/ 218 w 20000"/>
                <a:gd name="T37" fmla="*/ 171 h 20000"/>
                <a:gd name="T38" fmla="*/ 211 w 20000"/>
                <a:gd name="T39" fmla="*/ 194 h 20000"/>
                <a:gd name="T40" fmla="*/ 199 w 20000"/>
                <a:gd name="T41" fmla="*/ 182 h 20000"/>
                <a:gd name="T42" fmla="*/ 147 w 20000"/>
                <a:gd name="T43" fmla="*/ 182 h 20000"/>
                <a:gd name="T44" fmla="*/ 147 w 20000"/>
                <a:gd name="T45" fmla="*/ 188 h 20000"/>
                <a:gd name="T46" fmla="*/ 137 w 20000"/>
                <a:gd name="T47" fmla="*/ 198 h 20000"/>
                <a:gd name="T48" fmla="*/ 141 w 20000"/>
                <a:gd name="T49" fmla="*/ 210 h 20000"/>
                <a:gd name="T50" fmla="*/ 131 w 20000"/>
                <a:gd name="T51" fmla="*/ 227 h 20000"/>
                <a:gd name="T52" fmla="*/ 114 w 20000"/>
                <a:gd name="T53" fmla="*/ 227 h 20000"/>
                <a:gd name="T54" fmla="*/ 108 w 20000"/>
                <a:gd name="T55" fmla="*/ 242 h 20000"/>
                <a:gd name="T56" fmla="*/ 98 w 20000"/>
                <a:gd name="T57" fmla="*/ 231 h 20000"/>
                <a:gd name="T58" fmla="*/ 81 w 20000"/>
                <a:gd name="T59" fmla="*/ 231 h 20000"/>
                <a:gd name="T60" fmla="*/ 70 w 20000"/>
                <a:gd name="T61" fmla="*/ 225 h 20000"/>
                <a:gd name="T62" fmla="*/ 70 w 20000"/>
                <a:gd name="T63" fmla="*/ 227 h 20000"/>
                <a:gd name="T64" fmla="*/ 64 w 20000"/>
                <a:gd name="T65" fmla="*/ 231 h 20000"/>
                <a:gd name="T66" fmla="*/ 60 w 20000"/>
                <a:gd name="T67" fmla="*/ 244 h 20000"/>
                <a:gd name="T68" fmla="*/ 48 w 20000"/>
                <a:gd name="T69" fmla="*/ 244 h 20000"/>
                <a:gd name="T70" fmla="*/ 42 w 20000"/>
                <a:gd name="T71" fmla="*/ 225 h 20000"/>
                <a:gd name="T72" fmla="*/ 34 w 20000"/>
                <a:gd name="T73" fmla="*/ 204 h 20000"/>
                <a:gd name="T74" fmla="*/ 27 w 20000"/>
                <a:gd name="T75" fmla="*/ 178 h 20000"/>
                <a:gd name="T76" fmla="*/ 16 w 20000"/>
                <a:gd name="T77" fmla="*/ 157 h 20000"/>
                <a:gd name="T78" fmla="*/ 6 w 20000"/>
                <a:gd name="T79" fmla="*/ 144 h 20000"/>
                <a:gd name="T80" fmla="*/ 11 w 20000"/>
                <a:gd name="T81" fmla="*/ 130 h 20000"/>
                <a:gd name="T82" fmla="*/ 15 w 20000"/>
                <a:gd name="T83" fmla="*/ 121 h 20000"/>
                <a:gd name="T84" fmla="*/ 16 w 20000"/>
                <a:gd name="T85" fmla="*/ 124 h 20000"/>
                <a:gd name="T86" fmla="*/ 23 w 20000"/>
                <a:gd name="T87" fmla="*/ 117 h 20000"/>
                <a:gd name="T88" fmla="*/ 6 w 20000"/>
                <a:gd name="T89" fmla="*/ 103 h 20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00"/>
                <a:gd name="T136" fmla="*/ 0 h 20000"/>
                <a:gd name="T137" fmla="*/ 20000 w 20000"/>
                <a:gd name="T138" fmla="*/ 20000 h 200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00" h="20000">
                  <a:moveTo>
                    <a:pt x="587" y="8478"/>
                  </a:moveTo>
                  <a:lnTo>
                    <a:pt x="991" y="6939"/>
                  </a:lnTo>
                  <a:lnTo>
                    <a:pt x="991" y="5728"/>
                  </a:lnTo>
                  <a:lnTo>
                    <a:pt x="1505" y="3863"/>
                  </a:lnTo>
                  <a:lnTo>
                    <a:pt x="0" y="1669"/>
                  </a:lnTo>
                  <a:lnTo>
                    <a:pt x="1908" y="1997"/>
                  </a:lnTo>
                  <a:lnTo>
                    <a:pt x="2862" y="1342"/>
                  </a:lnTo>
                  <a:lnTo>
                    <a:pt x="4954" y="0"/>
                  </a:lnTo>
                  <a:lnTo>
                    <a:pt x="6862" y="0"/>
                  </a:lnTo>
                  <a:lnTo>
                    <a:pt x="7046" y="1997"/>
                  </a:lnTo>
                  <a:lnTo>
                    <a:pt x="7817" y="3372"/>
                  </a:lnTo>
                  <a:lnTo>
                    <a:pt x="9321" y="4223"/>
                  </a:lnTo>
                  <a:lnTo>
                    <a:pt x="12000" y="4877"/>
                  </a:lnTo>
                  <a:lnTo>
                    <a:pt x="15009" y="6088"/>
                  </a:lnTo>
                  <a:lnTo>
                    <a:pt x="15413" y="7954"/>
                  </a:lnTo>
                  <a:lnTo>
                    <a:pt x="15413" y="9624"/>
                  </a:lnTo>
                  <a:lnTo>
                    <a:pt x="18826" y="9951"/>
                  </a:lnTo>
                  <a:lnTo>
                    <a:pt x="19963" y="12013"/>
                  </a:lnTo>
                  <a:lnTo>
                    <a:pt x="19963" y="14043"/>
                  </a:lnTo>
                  <a:lnTo>
                    <a:pt x="19376" y="15908"/>
                  </a:lnTo>
                  <a:lnTo>
                    <a:pt x="18239" y="14894"/>
                  </a:lnTo>
                  <a:lnTo>
                    <a:pt x="13505" y="14894"/>
                  </a:lnTo>
                  <a:lnTo>
                    <a:pt x="13505" y="15417"/>
                  </a:lnTo>
                  <a:lnTo>
                    <a:pt x="12550" y="16236"/>
                  </a:lnTo>
                  <a:lnTo>
                    <a:pt x="12917" y="17250"/>
                  </a:lnTo>
                  <a:lnTo>
                    <a:pt x="12000" y="18625"/>
                  </a:lnTo>
                  <a:lnTo>
                    <a:pt x="10459" y="18625"/>
                  </a:lnTo>
                  <a:lnTo>
                    <a:pt x="9908" y="19804"/>
                  </a:lnTo>
                  <a:lnTo>
                    <a:pt x="8954" y="18953"/>
                  </a:lnTo>
                  <a:lnTo>
                    <a:pt x="7413" y="18953"/>
                  </a:lnTo>
                  <a:lnTo>
                    <a:pt x="6459" y="18462"/>
                  </a:lnTo>
                  <a:lnTo>
                    <a:pt x="6459" y="18625"/>
                  </a:lnTo>
                  <a:lnTo>
                    <a:pt x="5872" y="18953"/>
                  </a:lnTo>
                  <a:lnTo>
                    <a:pt x="5505" y="19967"/>
                  </a:lnTo>
                  <a:lnTo>
                    <a:pt x="4367" y="19967"/>
                  </a:lnTo>
                  <a:lnTo>
                    <a:pt x="3817" y="18462"/>
                  </a:lnTo>
                  <a:lnTo>
                    <a:pt x="3083" y="16759"/>
                  </a:lnTo>
                  <a:lnTo>
                    <a:pt x="2495" y="14566"/>
                  </a:lnTo>
                  <a:lnTo>
                    <a:pt x="1505" y="12831"/>
                  </a:lnTo>
                  <a:lnTo>
                    <a:pt x="587" y="11817"/>
                  </a:lnTo>
                  <a:lnTo>
                    <a:pt x="991" y="10671"/>
                  </a:lnTo>
                  <a:lnTo>
                    <a:pt x="1358" y="9951"/>
                  </a:lnTo>
                  <a:lnTo>
                    <a:pt x="1505" y="10147"/>
                  </a:lnTo>
                  <a:lnTo>
                    <a:pt x="2092" y="9624"/>
                  </a:lnTo>
                  <a:lnTo>
                    <a:pt x="587" y="847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09" name="Freeform 223">
              <a:extLst>
                <a:ext uri="{FF2B5EF4-FFF2-40B4-BE49-F238E27FC236}">
                  <a16:creationId xmlns:a16="http://schemas.microsoft.com/office/drawing/2014/main" id="{2253EA64-7880-4E8D-B574-0A16B3E4A680}"/>
                </a:ext>
              </a:extLst>
            </p:cNvPr>
            <p:cNvSpPr>
              <a:spLocks/>
            </p:cNvSpPr>
            <p:nvPr/>
          </p:nvSpPr>
          <p:spPr bwMode="auto">
            <a:xfrm>
              <a:off x="1712" y="2784"/>
              <a:ext cx="694" cy="731"/>
            </a:xfrm>
            <a:custGeom>
              <a:avLst/>
              <a:gdLst>
                <a:gd name="T0" fmla="*/ 375 w 20000"/>
                <a:gd name="T1" fmla="*/ 58 h 20000"/>
                <a:gd name="T2" fmla="*/ 396 w 20000"/>
                <a:gd name="T3" fmla="*/ 21 h 20000"/>
                <a:gd name="T4" fmla="*/ 424 w 20000"/>
                <a:gd name="T5" fmla="*/ 64 h 20000"/>
                <a:gd name="T6" fmla="*/ 391 w 20000"/>
                <a:gd name="T7" fmla="*/ 108 h 20000"/>
                <a:gd name="T8" fmla="*/ 414 w 20000"/>
                <a:gd name="T9" fmla="*/ 102 h 20000"/>
                <a:gd name="T10" fmla="*/ 412 w 20000"/>
                <a:gd name="T11" fmla="*/ 131 h 20000"/>
                <a:gd name="T12" fmla="*/ 482 w 20000"/>
                <a:gd name="T13" fmla="*/ 114 h 20000"/>
                <a:gd name="T14" fmla="*/ 518 w 20000"/>
                <a:gd name="T15" fmla="*/ 149 h 20000"/>
                <a:gd name="T16" fmla="*/ 596 w 20000"/>
                <a:gd name="T17" fmla="*/ 149 h 20000"/>
                <a:gd name="T18" fmla="*/ 675 w 20000"/>
                <a:gd name="T19" fmla="*/ 188 h 20000"/>
                <a:gd name="T20" fmla="*/ 685 w 20000"/>
                <a:gd name="T21" fmla="*/ 259 h 20000"/>
                <a:gd name="T22" fmla="*/ 646 w 20000"/>
                <a:gd name="T23" fmla="*/ 319 h 20000"/>
                <a:gd name="T24" fmla="*/ 623 w 20000"/>
                <a:gd name="T25" fmla="*/ 362 h 20000"/>
                <a:gd name="T26" fmla="*/ 615 w 20000"/>
                <a:gd name="T27" fmla="*/ 428 h 20000"/>
                <a:gd name="T28" fmla="*/ 592 w 20000"/>
                <a:gd name="T29" fmla="*/ 499 h 20000"/>
                <a:gd name="T30" fmla="*/ 536 w 20000"/>
                <a:gd name="T31" fmla="*/ 524 h 20000"/>
                <a:gd name="T32" fmla="*/ 468 w 20000"/>
                <a:gd name="T33" fmla="*/ 567 h 20000"/>
                <a:gd name="T34" fmla="*/ 457 w 20000"/>
                <a:gd name="T35" fmla="*/ 629 h 20000"/>
                <a:gd name="T36" fmla="*/ 429 w 20000"/>
                <a:gd name="T37" fmla="*/ 683 h 20000"/>
                <a:gd name="T38" fmla="*/ 396 w 20000"/>
                <a:gd name="T39" fmla="*/ 731 h 20000"/>
                <a:gd name="T40" fmla="*/ 375 w 20000"/>
                <a:gd name="T41" fmla="*/ 689 h 20000"/>
                <a:gd name="T42" fmla="*/ 325 w 20000"/>
                <a:gd name="T43" fmla="*/ 660 h 20000"/>
                <a:gd name="T44" fmla="*/ 336 w 20000"/>
                <a:gd name="T45" fmla="*/ 635 h 20000"/>
                <a:gd name="T46" fmla="*/ 371 w 20000"/>
                <a:gd name="T47" fmla="*/ 600 h 20000"/>
                <a:gd name="T48" fmla="*/ 362 w 20000"/>
                <a:gd name="T49" fmla="*/ 540 h 20000"/>
                <a:gd name="T50" fmla="*/ 336 w 20000"/>
                <a:gd name="T51" fmla="*/ 505 h 20000"/>
                <a:gd name="T52" fmla="*/ 294 w 20000"/>
                <a:gd name="T53" fmla="*/ 443 h 20000"/>
                <a:gd name="T54" fmla="*/ 245 w 20000"/>
                <a:gd name="T55" fmla="*/ 389 h 20000"/>
                <a:gd name="T56" fmla="*/ 207 w 20000"/>
                <a:gd name="T57" fmla="*/ 331 h 20000"/>
                <a:gd name="T58" fmla="*/ 153 w 20000"/>
                <a:gd name="T59" fmla="*/ 296 h 20000"/>
                <a:gd name="T60" fmla="*/ 108 w 20000"/>
                <a:gd name="T61" fmla="*/ 288 h 20000"/>
                <a:gd name="T62" fmla="*/ 66 w 20000"/>
                <a:gd name="T63" fmla="*/ 292 h 20000"/>
                <a:gd name="T64" fmla="*/ 50 w 20000"/>
                <a:gd name="T65" fmla="*/ 272 h 20000"/>
                <a:gd name="T66" fmla="*/ 11 w 20000"/>
                <a:gd name="T67" fmla="*/ 254 h 20000"/>
                <a:gd name="T68" fmla="*/ 11 w 20000"/>
                <a:gd name="T69" fmla="*/ 211 h 20000"/>
                <a:gd name="T70" fmla="*/ 50 w 20000"/>
                <a:gd name="T71" fmla="*/ 168 h 20000"/>
                <a:gd name="T72" fmla="*/ 77 w 20000"/>
                <a:gd name="T73" fmla="*/ 114 h 20000"/>
                <a:gd name="T74" fmla="*/ 66 w 20000"/>
                <a:gd name="T75" fmla="*/ 85 h 20000"/>
                <a:gd name="T76" fmla="*/ 66 w 20000"/>
                <a:gd name="T77" fmla="*/ 75 h 20000"/>
                <a:gd name="T78" fmla="*/ 97 w 20000"/>
                <a:gd name="T79" fmla="*/ 64 h 20000"/>
                <a:gd name="T80" fmla="*/ 118 w 20000"/>
                <a:gd name="T81" fmla="*/ 70 h 20000"/>
                <a:gd name="T82" fmla="*/ 143 w 20000"/>
                <a:gd name="T83" fmla="*/ 79 h 20000"/>
                <a:gd name="T84" fmla="*/ 185 w 20000"/>
                <a:gd name="T85" fmla="*/ 52 h 20000"/>
                <a:gd name="T86" fmla="*/ 157 w 20000"/>
                <a:gd name="T87" fmla="*/ 21 h 20000"/>
                <a:gd name="T88" fmla="*/ 201 w 20000"/>
                <a:gd name="T89" fmla="*/ 21 h 20000"/>
                <a:gd name="T90" fmla="*/ 240 w 20000"/>
                <a:gd name="T91" fmla="*/ 0 h 20000"/>
                <a:gd name="T92" fmla="*/ 245 w 20000"/>
                <a:gd name="T93" fmla="*/ 48 h 20000"/>
                <a:gd name="T94" fmla="*/ 292 w 20000"/>
                <a:gd name="T95" fmla="*/ 64 h 20000"/>
                <a:gd name="T96" fmla="*/ 319 w 20000"/>
                <a:gd name="T97" fmla="*/ 52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9845" y="1477"/>
                  </a:moveTo>
                  <a:lnTo>
                    <a:pt x="10201" y="1707"/>
                  </a:lnTo>
                  <a:lnTo>
                    <a:pt x="10800" y="1586"/>
                  </a:lnTo>
                  <a:lnTo>
                    <a:pt x="11100" y="1138"/>
                  </a:lnTo>
                  <a:lnTo>
                    <a:pt x="11272" y="678"/>
                  </a:lnTo>
                  <a:lnTo>
                    <a:pt x="11399" y="569"/>
                  </a:lnTo>
                  <a:lnTo>
                    <a:pt x="11583" y="744"/>
                  </a:lnTo>
                  <a:lnTo>
                    <a:pt x="11871" y="1707"/>
                  </a:lnTo>
                  <a:lnTo>
                    <a:pt x="12228" y="1761"/>
                  </a:lnTo>
                  <a:lnTo>
                    <a:pt x="12170" y="2155"/>
                  </a:lnTo>
                  <a:lnTo>
                    <a:pt x="11583" y="2615"/>
                  </a:lnTo>
                  <a:lnTo>
                    <a:pt x="11272" y="2954"/>
                  </a:lnTo>
                  <a:lnTo>
                    <a:pt x="10927" y="3403"/>
                  </a:lnTo>
                  <a:lnTo>
                    <a:pt x="11583" y="3228"/>
                  </a:lnTo>
                  <a:lnTo>
                    <a:pt x="11940" y="2779"/>
                  </a:lnTo>
                  <a:lnTo>
                    <a:pt x="12999" y="2888"/>
                  </a:lnTo>
                  <a:lnTo>
                    <a:pt x="12712" y="3403"/>
                  </a:lnTo>
                  <a:lnTo>
                    <a:pt x="11871" y="3578"/>
                  </a:lnTo>
                  <a:lnTo>
                    <a:pt x="12527" y="3687"/>
                  </a:lnTo>
                  <a:lnTo>
                    <a:pt x="13299" y="2954"/>
                  </a:lnTo>
                  <a:lnTo>
                    <a:pt x="13898" y="3118"/>
                  </a:lnTo>
                  <a:lnTo>
                    <a:pt x="14554" y="3337"/>
                  </a:lnTo>
                  <a:lnTo>
                    <a:pt x="15037" y="3687"/>
                  </a:lnTo>
                  <a:lnTo>
                    <a:pt x="14922" y="4081"/>
                  </a:lnTo>
                  <a:lnTo>
                    <a:pt x="15636" y="3851"/>
                  </a:lnTo>
                  <a:lnTo>
                    <a:pt x="16408" y="4081"/>
                  </a:lnTo>
                  <a:lnTo>
                    <a:pt x="17179" y="4081"/>
                  </a:lnTo>
                  <a:lnTo>
                    <a:pt x="18008" y="4540"/>
                  </a:lnTo>
                  <a:lnTo>
                    <a:pt x="18733" y="5044"/>
                  </a:lnTo>
                  <a:lnTo>
                    <a:pt x="19447" y="5153"/>
                  </a:lnTo>
                  <a:lnTo>
                    <a:pt x="19747" y="5613"/>
                  </a:lnTo>
                  <a:lnTo>
                    <a:pt x="19988" y="6171"/>
                  </a:lnTo>
                  <a:lnTo>
                    <a:pt x="19747" y="7090"/>
                  </a:lnTo>
                  <a:lnTo>
                    <a:pt x="19378" y="7538"/>
                  </a:lnTo>
                  <a:lnTo>
                    <a:pt x="18975" y="8096"/>
                  </a:lnTo>
                  <a:lnTo>
                    <a:pt x="18618" y="8720"/>
                  </a:lnTo>
                  <a:lnTo>
                    <a:pt x="18192" y="8895"/>
                  </a:lnTo>
                  <a:lnTo>
                    <a:pt x="17962" y="9289"/>
                  </a:lnTo>
                  <a:lnTo>
                    <a:pt x="17962" y="9912"/>
                  </a:lnTo>
                  <a:lnTo>
                    <a:pt x="18008" y="10470"/>
                  </a:lnTo>
                  <a:lnTo>
                    <a:pt x="17962" y="11379"/>
                  </a:lnTo>
                  <a:lnTo>
                    <a:pt x="17720" y="11718"/>
                  </a:lnTo>
                  <a:lnTo>
                    <a:pt x="17663" y="12298"/>
                  </a:lnTo>
                  <a:lnTo>
                    <a:pt x="17179" y="13195"/>
                  </a:lnTo>
                  <a:lnTo>
                    <a:pt x="17064" y="13643"/>
                  </a:lnTo>
                  <a:lnTo>
                    <a:pt x="16695" y="14103"/>
                  </a:lnTo>
                  <a:lnTo>
                    <a:pt x="16166" y="14103"/>
                  </a:lnTo>
                  <a:lnTo>
                    <a:pt x="15452" y="14333"/>
                  </a:lnTo>
                  <a:lnTo>
                    <a:pt x="14669" y="14672"/>
                  </a:lnTo>
                  <a:lnTo>
                    <a:pt x="13967" y="15011"/>
                  </a:lnTo>
                  <a:lnTo>
                    <a:pt x="13483" y="15514"/>
                  </a:lnTo>
                  <a:lnTo>
                    <a:pt x="13425" y="16193"/>
                  </a:lnTo>
                  <a:lnTo>
                    <a:pt x="13425" y="16882"/>
                  </a:lnTo>
                  <a:lnTo>
                    <a:pt x="13184" y="17221"/>
                  </a:lnTo>
                  <a:lnTo>
                    <a:pt x="12827" y="17779"/>
                  </a:lnTo>
                  <a:lnTo>
                    <a:pt x="12642" y="18228"/>
                  </a:lnTo>
                  <a:lnTo>
                    <a:pt x="12355" y="18687"/>
                  </a:lnTo>
                  <a:lnTo>
                    <a:pt x="11940" y="19081"/>
                  </a:lnTo>
                  <a:lnTo>
                    <a:pt x="11756" y="19540"/>
                  </a:lnTo>
                  <a:lnTo>
                    <a:pt x="11399" y="19989"/>
                  </a:lnTo>
                  <a:lnTo>
                    <a:pt x="11272" y="19595"/>
                  </a:lnTo>
                  <a:lnTo>
                    <a:pt x="11399" y="19300"/>
                  </a:lnTo>
                  <a:lnTo>
                    <a:pt x="10800" y="18851"/>
                  </a:lnTo>
                  <a:lnTo>
                    <a:pt x="10317" y="18512"/>
                  </a:lnTo>
                  <a:lnTo>
                    <a:pt x="10029" y="18512"/>
                  </a:lnTo>
                  <a:lnTo>
                    <a:pt x="9372" y="18063"/>
                  </a:lnTo>
                  <a:lnTo>
                    <a:pt x="9188" y="18063"/>
                  </a:lnTo>
                  <a:lnTo>
                    <a:pt x="9372" y="17779"/>
                  </a:lnTo>
                  <a:lnTo>
                    <a:pt x="9672" y="17385"/>
                  </a:lnTo>
                  <a:lnTo>
                    <a:pt x="9914" y="17046"/>
                  </a:lnTo>
                  <a:lnTo>
                    <a:pt x="10317" y="16707"/>
                  </a:lnTo>
                  <a:lnTo>
                    <a:pt x="10685" y="16422"/>
                  </a:lnTo>
                  <a:lnTo>
                    <a:pt x="10800" y="15963"/>
                  </a:lnTo>
                  <a:lnTo>
                    <a:pt x="10501" y="15514"/>
                  </a:lnTo>
                  <a:lnTo>
                    <a:pt x="10432" y="14781"/>
                  </a:lnTo>
                  <a:lnTo>
                    <a:pt x="10201" y="14551"/>
                  </a:lnTo>
                  <a:lnTo>
                    <a:pt x="10029" y="14672"/>
                  </a:lnTo>
                  <a:lnTo>
                    <a:pt x="9672" y="13818"/>
                  </a:lnTo>
                  <a:lnTo>
                    <a:pt x="8590" y="13753"/>
                  </a:lnTo>
                  <a:lnTo>
                    <a:pt x="8290" y="12746"/>
                  </a:lnTo>
                  <a:lnTo>
                    <a:pt x="8474" y="12123"/>
                  </a:lnTo>
                  <a:lnTo>
                    <a:pt x="8474" y="11444"/>
                  </a:lnTo>
                  <a:lnTo>
                    <a:pt x="8117" y="10755"/>
                  </a:lnTo>
                  <a:lnTo>
                    <a:pt x="7047" y="10646"/>
                  </a:lnTo>
                  <a:lnTo>
                    <a:pt x="7047" y="10088"/>
                  </a:lnTo>
                  <a:lnTo>
                    <a:pt x="6920" y="9464"/>
                  </a:lnTo>
                  <a:lnTo>
                    <a:pt x="5964" y="9059"/>
                  </a:lnTo>
                  <a:lnTo>
                    <a:pt x="5135" y="8840"/>
                  </a:lnTo>
                  <a:lnTo>
                    <a:pt x="4663" y="8545"/>
                  </a:lnTo>
                  <a:lnTo>
                    <a:pt x="4421" y="8096"/>
                  </a:lnTo>
                  <a:lnTo>
                    <a:pt x="4364" y="7429"/>
                  </a:lnTo>
                  <a:lnTo>
                    <a:pt x="3765" y="7429"/>
                  </a:lnTo>
                  <a:lnTo>
                    <a:pt x="3109" y="7877"/>
                  </a:lnTo>
                  <a:lnTo>
                    <a:pt x="2809" y="8096"/>
                  </a:lnTo>
                  <a:lnTo>
                    <a:pt x="2211" y="7987"/>
                  </a:lnTo>
                  <a:lnTo>
                    <a:pt x="1911" y="7987"/>
                  </a:lnTo>
                  <a:lnTo>
                    <a:pt x="1739" y="7987"/>
                  </a:lnTo>
                  <a:lnTo>
                    <a:pt x="1739" y="7254"/>
                  </a:lnTo>
                  <a:lnTo>
                    <a:pt x="1439" y="7429"/>
                  </a:lnTo>
                  <a:lnTo>
                    <a:pt x="967" y="7429"/>
                  </a:lnTo>
                  <a:lnTo>
                    <a:pt x="599" y="7254"/>
                  </a:lnTo>
                  <a:lnTo>
                    <a:pt x="311" y="6958"/>
                  </a:lnTo>
                  <a:lnTo>
                    <a:pt x="0" y="6510"/>
                  </a:lnTo>
                  <a:lnTo>
                    <a:pt x="0" y="5952"/>
                  </a:lnTo>
                  <a:lnTo>
                    <a:pt x="311" y="5777"/>
                  </a:lnTo>
                  <a:lnTo>
                    <a:pt x="357" y="5328"/>
                  </a:lnTo>
                  <a:lnTo>
                    <a:pt x="599" y="4989"/>
                  </a:lnTo>
                  <a:lnTo>
                    <a:pt x="1439" y="4584"/>
                  </a:lnTo>
                  <a:lnTo>
                    <a:pt x="1854" y="4584"/>
                  </a:lnTo>
                  <a:lnTo>
                    <a:pt x="1911" y="4584"/>
                  </a:lnTo>
                  <a:lnTo>
                    <a:pt x="2211" y="3118"/>
                  </a:lnTo>
                  <a:lnTo>
                    <a:pt x="2153" y="2779"/>
                  </a:lnTo>
                  <a:lnTo>
                    <a:pt x="1854" y="2615"/>
                  </a:lnTo>
                  <a:lnTo>
                    <a:pt x="1911" y="2330"/>
                  </a:lnTo>
                  <a:lnTo>
                    <a:pt x="2211" y="2330"/>
                  </a:lnTo>
                  <a:lnTo>
                    <a:pt x="2211" y="2155"/>
                  </a:lnTo>
                  <a:lnTo>
                    <a:pt x="1911" y="2046"/>
                  </a:lnTo>
                  <a:lnTo>
                    <a:pt x="1911" y="1761"/>
                  </a:lnTo>
                  <a:lnTo>
                    <a:pt x="2153" y="1707"/>
                  </a:lnTo>
                  <a:lnTo>
                    <a:pt x="2809" y="1761"/>
                  </a:lnTo>
                  <a:lnTo>
                    <a:pt x="2809" y="1586"/>
                  </a:lnTo>
                  <a:lnTo>
                    <a:pt x="3166" y="1586"/>
                  </a:lnTo>
                  <a:lnTo>
                    <a:pt x="3397" y="1926"/>
                  </a:lnTo>
                  <a:lnTo>
                    <a:pt x="3466" y="2046"/>
                  </a:lnTo>
                  <a:lnTo>
                    <a:pt x="3765" y="2210"/>
                  </a:lnTo>
                  <a:lnTo>
                    <a:pt x="4122" y="2155"/>
                  </a:lnTo>
                  <a:lnTo>
                    <a:pt x="4893" y="1882"/>
                  </a:lnTo>
                  <a:lnTo>
                    <a:pt x="5377" y="1586"/>
                  </a:lnTo>
                  <a:lnTo>
                    <a:pt x="5320" y="1411"/>
                  </a:lnTo>
                  <a:lnTo>
                    <a:pt x="4836" y="1302"/>
                  </a:lnTo>
                  <a:lnTo>
                    <a:pt x="4893" y="853"/>
                  </a:lnTo>
                  <a:lnTo>
                    <a:pt x="4537" y="569"/>
                  </a:lnTo>
                  <a:lnTo>
                    <a:pt x="5020" y="569"/>
                  </a:lnTo>
                  <a:lnTo>
                    <a:pt x="5607" y="744"/>
                  </a:lnTo>
                  <a:lnTo>
                    <a:pt x="5792" y="569"/>
                  </a:lnTo>
                  <a:lnTo>
                    <a:pt x="6390" y="405"/>
                  </a:lnTo>
                  <a:lnTo>
                    <a:pt x="6736" y="120"/>
                  </a:lnTo>
                  <a:lnTo>
                    <a:pt x="6920" y="0"/>
                  </a:lnTo>
                  <a:lnTo>
                    <a:pt x="7047" y="405"/>
                  </a:lnTo>
                  <a:lnTo>
                    <a:pt x="7231" y="678"/>
                  </a:lnTo>
                  <a:lnTo>
                    <a:pt x="7047" y="1302"/>
                  </a:lnTo>
                  <a:lnTo>
                    <a:pt x="7231" y="1761"/>
                  </a:lnTo>
                  <a:lnTo>
                    <a:pt x="7818" y="1926"/>
                  </a:lnTo>
                  <a:lnTo>
                    <a:pt x="8405" y="1761"/>
                  </a:lnTo>
                  <a:lnTo>
                    <a:pt x="8762" y="1707"/>
                  </a:lnTo>
                  <a:lnTo>
                    <a:pt x="9073" y="1761"/>
                  </a:lnTo>
                  <a:lnTo>
                    <a:pt x="9188" y="1411"/>
                  </a:lnTo>
                  <a:lnTo>
                    <a:pt x="9672" y="1302"/>
                  </a:lnTo>
                  <a:lnTo>
                    <a:pt x="9845" y="147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0" name="Freeform 224">
              <a:extLst>
                <a:ext uri="{FF2B5EF4-FFF2-40B4-BE49-F238E27FC236}">
                  <a16:creationId xmlns:a16="http://schemas.microsoft.com/office/drawing/2014/main" id="{3A8889BE-AFC8-455E-A879-DDD6E0D0D02B}"/>
                </a:ext>
              </a:extLst>
            </p:cNvPr>
            <p:cNvSpPr>
              <a:spLocks/>
            </p:cNvSpPr>
            <p:nvPr/>
          </p:nvSpPr>
          <p:spPr bwMode="auto">
            <a:xfrm>
              <a:off x="1768" y="3200"/>
              <a:ext cx="151" cy="796"/>
            </a:xfrm>
            <a:custGeom>
              <a:avLst/>
              <a:gdLst>
                <a:gd name="T0" fmla="*/ 27 w 20000"/>
                <a:gd name="T1" fmla="*/ 0 h 20000"/>
                <a:gd name="T2" fmla="*/ 54 w 20000"/>
                <a:gd name="T3" fmla="*/ 60 h 20000"/>
                <a:gd name="T4" fmla="*/ 80 w 20000"/>
                <a:gd name="T5" fmla="*/ 100 h 20000"/>
                <a:gd name="T6" fmla="*/ 58 w 20000"/>
                <a:gd name="T7" fmla="*/ 137 h 20000"/>
                <a:gd name="T8" fmla="*/ 58 w 20000"/>
                <a:gd name="T9" fmla="*/ 170 h 20000"/>
                <a:gd name="T10" fmla="*/ 51 w 20000"/>
                <a:gd name="T11" fmla="*/ 201 h 20000"/>
                <a:gd name="T12" fmla="*/ 37 w 20000"/>
                <a:gd name="T13" fmla="*/ 267 h 20000"/>
                <a:gd name="T14" fmla="*/ 54 w 20000"/>
                <a:gd name="T15" fmla="*/ 327 h 20000"/>
                <a:gd name="T16" fmla="*/ 41 w 20000"/>
                <a:gd name="T17" fmla="*/ 377 h 20000"/>
                <a:gd name="T18" fmla="*/ 43 w 20000"/>
                <a:gd name="T19" fmla="*/ 431 h 20000"/>
                <a:gd name="T20" fmla="*/ 51 w 20000"/>
                <a:gd name="T21" fmla="*/ 505 h 20000"/>
                <a:gd name="T22" fmla="*/ 54 w 20000"/>
                <a:gd name="T23" fmla="*/ 533 h 20000"/>
                <a:gd name="T24" fmla="*/ 68 w 20000"/>
                <a:gd name="T25" fmla="*/ 555 h 20000"/>
                <a:gd name="T26" fmla="*/ 64 w 20000"/>
                <a:gd name="T27" fmla="*/ 570 h 20000"/>
                <a:gd name="T28" fmla="*/ 68 w 20000"/>
                <a:gd name="T29" fmla="*/ 609 h 20000"/>
                <a:gd name="T30" fmla="*/ 68 w 20000"/>
                <a:gd name="T31" fmla="*/ 648 h 20000"/>
                <a:gd name="T32" fmla="*/ 58 w 20000"/>
                <a:gd name="T33" fmla="*/ 696 h 20000"/>
                <a:gd name="T34" fmla="*/ 80 w 20000"/>
                <a:gd name="T35" fmla="*/ 730 h 20000"/>
                <a:gd name="T36" fmla="*/ 134 w 20000"/>
                <a:gd name="T37" fmla="*/ 744 h 20000"/>
                <a:gd name="T38" fmla="*/ 124 w 20000"/>
                <a:gd name="T39" fmla="*/ 762 h 20000"/>
                <a:gd name="T40" fmla="*/ 113 w 20000"/>
                <a:gd name="T41" fmla="*/ 796 h 20000"/>
                <a:gd name="T42" fmla="*/ 105 w 20000"/>
                <a:gd name="T43" fmla="*/ 777 h 20000"/>
                <a:gd name="T44" fmla="*/ 86 w 20000"/>
                <a:gd name="T45" fmla="*/ 762 h 20000"/>
                <a:gd name="T46" fmla="*/ 95 w 20000"/>
                <a:gd name="T47" fmla="*/ 783 h 20000"/>
                <a:gd name="T48" fmla="*/ 74 w 20000"/>
                <a:gd name="T49" fmla="*/ 769 h 20000"/>
                <a:gd name="T50" fmla="*/ 70 w 20000"/>
                <a:gd name="T51" fmla="*/ 752 h 20000"/>
                <a:gd name="T52" fmla="*/ 74 w 20000"/>
                <a:gd name="T53" fmla="*/ 740 h 20000"/>
                <a:gd name="T54" fmla="*/ 54 w 20000"/>
                <a:gd name="T55" fmla="*/ 719 h 20000"/>
                <a:gd name="T56" fmla="*/ 47 w 20000"/>
                <a:gd name="T57" fmla="*/ 700 h 20000"/>
                <a:gd name="T58" fmla="*/ 41 w 20000"/>
                <a:gd name="T59" fmla="*/ 682 h 20000"/>
                <a:gd name="T60" fmla="*/ 51 w 20000"/>
                <a:gd name="T61" fmla="*/ 653 h 20000"/>
                <a:gd name="T62" fmla="*/ 35 w 20000"/>
                <a:gd name="T63" fmla="*/ 625 h 20000"/>
                <a:gd name="T64" fmla="*/ 10 w 20000"/>
                <a:gd name="T65" fmla="*/ 599 h 20000"/>
                <a:gd name="T66" fmla="*/ 41 w 20000"/>
                <a:gd name="T67" fmla="*/ 599 h 20000"/>
                <a:gd name="T68" fmla="*/ 43 w 20000"/>
                <a:gd name="T69" fmla="*/ 559 h 20000"/>
                <a:gd name="T70" fmla="*/ 35 w 20000"/>
                <a:gd name="T71" fmla="*/ 518 h 20000"/>
                <a:gd name="T72" fmla="*/ 14 w 20000"/>
                <a:gd name="T73" fmla="*/ 491 h 20000"/>
                <a:gd name="T74" fmla="*/ 8 w 20000"/>
                <a:gd name="T75" fmla="*/ 431 h 20000"/>
                <a:gd name="T76" fmla="*/ 14 w 20000"/>
                <a:gd name="T77" fmla="*/ 361 h 20000"/>
                <a:gd name="T78" fmla="*/ 20 w 20000"/>
                <a:gd name="T79" fmla="*/ 299 h 20000"/>
                <a:gd name="T80" fmla="*/ 14 w 20000"/>
                <a:gd name="T81" fmla="*/ 224 h 20000"/>
                <a:gd name="T82" fmla="*/ 20 w 20000"/>
                <a:gd name="T83" fmla="*/ 141 h 20000"/>
                <a:gd name="T84" fmla="*/ 20 w 20000"/>
                <a:gd name="T85" fmla="*/ 83 h 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00"/>
                <a:gd name="T130" fmla="*/ 0 h 20000"/>
                <a:gd name="T131" fmla="*/ 20000 w 20000"/>
                <a:gd name="T132" fmla="*/ 20000 h 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00" h="20000">
                  <a:moveTo>
                    <a:pt x="1900" y="422"/>
                  </a:moveTo>
                  <a:lnTo>
                    <a:pt x="2691" y="271"/>
                  </a:lnTo>
                  <a:lnTo>
                    <a:pt x="3536" y="0"/>
                  </a:lnTo>
                  <a:lnTo>
                    <a:pt x="4908" y="312"/>
                  </a:lnTo>
                  <a:lnTo>
                    <a:pt x="6280" y="845"/>
                  </a:lnTo>
                  <a:lnTo>
                    <a:pt x="7124" y="1518"/>
                  </a:lnTo>
                  <a:lnTo>
                    <a:pt x="8179" y="2041"/>
                  </a:lnTo>
                  <a:lnTo>
                    <a:pt x="9024" y="2504"/>
                  </a:lnTo>
                  <a:lnTo>
                    <a:pt x="10660" y="2504"/>
                  </a:lnTo>
                  <a:lnTo>
                    <a:pt x="10343" y="3127"/>
                  </a:lnTo>
                  <a:lnTo>
                    <a:pt x="8179" y="3288"/>
                  </a:lnTo>
                  <a:lnTo>
                    <a:pt x="7652" y="3439"/>
                  </a:lnTo>
                  <a:lnTo>
                    <a:pt x="7652" y="3700"/>
                  </a:lnTo>
                  <a:lnTo>
                    <a:pt x="8179" y="4113"/>
                  </a:lnTo>
                  <a:lnTo>
                    <a:pt x="7652" y="4274"/>
                  </a:lnTo>
                  <a:lnTo>
                    <a:pt x="8496" y="4525"/>
                  </a:lnTo>
                  <a:lnTo>
                    <a:pt x="7652" y="4686"/>
                  </a:lnTo>
                  <a:lnTo>
                    <a:pt x="6807" y="5058"/>
                  </a:lnTo>
                  <a:lnTo>
                    <a:pt x="5488" y="5470"/>
                  </a:lnTo>
                  <a:lnTo>
                    <a:pt x="5488" y="6204"/>
                  </a:lnTo>
                  <a:lnTo>
                    <a:pt x="4908" y="6717"/>
                  </a:lnTo>
                  <a:lnTo>
                    <a:pt x="5699" y="7129"/>
                  </a:lnTo>
                  <a:lnTo>
                    <a:pt x="6280" y="7652"/>
                  </a:lnTo>
                  <a:lnTo>
                    <a:pt x="7124" y="8225"/>
                  </a:lnTo>
                  <a:lnTo>
                    <a:pt x="6280" y="8798"/>
                  </a:lnTo>
                  <a:lnTo>
                    <a:pt x="6807" y="9311"/>
                  </a:lnTo>
                  <a:lnTo>
                    <a:pt x="5488" y="9472"/>
                  </a:lnTo>
                  <a:lnTo>
                    <a:pt x="5488" y="10156"/>
                  </a:lnTo>
                  <a:lnTo>
                    <a:pt x="6807" y="10769"/>
                  </a:lnTo>
                  <a:lnTo>
                    <a:pt x="5699" y="10830"/>
                  </a:lnTo>
                  <a:lnTo>
                    <a:pt x="5488" y="11503"/>
                  </a:lnTo>
                  <a:lnTo>
                    <a:pt x="5488" y="12127"/>
                  </a:lnTo>
                  <a:lnTo>
                    <a:pt x="6807" y="12700"/>
                  </a:lnTo>
                  <a:lnTo>
                    <a:pt x="5699" y="12599"/>
                  </a:lnTo>
                  <a:lnTo>
                    <a:pt x="5699" y="13233"/>
                  </a:lnTo>
                  <a:lnTo>
                    <a:pt x="7124" y="13384"/>
                  </a:lnTo>
                  <a:lnTo>
                    <a:pt x="7652" y="13534"/>
                  </a:lnTo>
                  <a:lnTo>
                    <a:pt x="7652" y="13957"/>
                  </a:lnTo>
                  <a:lnTo>
                    <a:pt x="9024" y="13957"/>
                  </a:lnTo>
                  <a:lnTo>
                    <a:pt x="9024" y="14218"/>
                  </a:lnTo>
                  <a:lnTo>
                    <a:pt x="7652" y="14218"/>
                  </a:lnTo>
                  <a:lnTo>
                    <a:pt x="8496" y="14319"/>
                  </a:lnTo>
                  <a:lnTo>
                    <a:pt x="9024" y="14630"/>
                  </a:lnTo>
                  <a:lnTo>
                    <a:pt x="9024" y="14942"/>
                  </a:lnTo>
                  <a:lnTo>
                    <a:pt x="9024" y="15304"/>
                  </a:lnTo>
                  <a:lnTo>
                    <a:pt x="9024" y="15716"/>
                  </a:lnTo>
                  <a:lnTo>
                    <a:pt x="8496" y="16028"/>
                  </a:lnTo>
                  <a:lnTo>
                    <a:pt x="9024" y="16290"/>
                  </a:lnTo>
                  <a:lnTo>
                    <a:pt x="8496" y="16712"/>
                  </a:lnTo>
                  <a:lnTo>
                    <a:pt x="7124" y="16973"/>
                  </a:lnTo>
                  <a:lnTo>
                    <a:pt x="7652" y="17486"/>
                  </a:lnTo>
                  <a:lnTo>
                    <a:pt x="9024" y="17798"/>
                  </a:lnTo>
                  <a:lnTo>
                    <a:pt x="10660" y="17798"/>
                  </a:lnTo>
                  <a:lnTo>
                    <a:pt x="10660" y="18331"/>
                  </a:lnTo>
                  <a:lnTo>
                    <a:pt x="12823" y="18693"/>
                  </a:lnTo>
                  <a:lnTo>
                    <a:pt x="14987" y="18693"/>
                  </a:lnTo>
                  <a:lnTo>
                    <a:pt x="17784" y="18693"/>
                  </a:lnTo>
                  <a:lnTo>
                    <a:pt x="19947" y="18844"/>
                  </a:lnTo>
                  <a:lnTo>
                    <a:pt x="18311" y="18904"/>
                  </a:lnTo>
                  <a:lnTo>
                    <a:pt x="16412" y="19155"/>
                  </a:lnTo>
                  <a:lnTo>
                    <a:pt x="16095" y="19417"/>
                  </a:lnTo>
                  <a:lnTo>
                    <a:pt x="16095" y="19829"/>
                  </a:lnTo>
                  <a:lnTo>
                    <a:pt x="14987" y="19990"/>
                  </a:lnTo>
                  <a:lnTo>
                    <a:pt x="13931" y="19930"/>
                  </a:lnTo>
                  <a:lnTo>
                    <a:pt x="12823" y="19678"/>
                  </a:lnTo>
                  <a:lnTo>
                    <a:pt x="13931" y="19517"/>
                  </a:lnTo>
                  <a:lnTo>
                    <a:pt x="14987" y="19417"/>
                  </a:lnTo>
                  <a:lnTo>
                    <a:pt x="13931" y="19105"/>
                  </a:lnTo>
                  <a:lnTo>
                    <a:pt x="11451" y="19155"/>
                  </a:lnTo>
                  <a:lnTo>
                    <a:pt x="13351" y="19417"/>
                  </a:lnTo>
                  <a:lnTo>
                    <a:pt x="12612" y="19578"/>
                  </a:lnTo>
                  <a:lnTo>
                    <a:pt x="12612" y="19678"/>
                  </a:lnTo>
                  <a:lnTo>
                    <a:pt x="11187" y="19578"/>
                  </a:lnTo>
                  <a:lnTo>
                    <a:pt x="11451" y="19417"/>
                  </a:lnTo>
                  <a:lnTo>
                    <a:pt x="9815" y="19316"/>
                  </a:lnTo>
                  <a:lnTo>
                    <a:pt x="10343" y="19105"/>
                  </a:lnTo>
                  <a:lnTo>
                    <a:pt x="9288" y="19256"/>
                  </a:lnTo>
                  <a:lnTo>
                    <a:pt x="9288" y="18904"/>
                  </a:lnTo>
                  <a:lnTo>
                    <a:pt x="11187" y="18904"/>
                  </a:lnTo>
                  <a:lnTo>
                    <a:pt x="11187" y="18693"/>
                  </a:lnTo>
                  <a:lnTo>
                    <a:pt x="9815" y="18592"/>
                  </a:lnTo>
                  <a:lnTo>
                    <a:pt x="9288" y="18743"/>
                  </a:lnTo>
                  <a:lnTo>
                    <a:pt x="8179" y="18472"/>
                  </a:lnTo>
                  <a:lnTo>
                    <a:pt x="7124" y="18059"/>
                  </a:lnTo>
                  <a:lnTo>
                    <a:pt x="7124" y="18019"/>
                  </a:lnTo>
                  <a:lnTo>
                    <a:pt x="5488" y="17647"/>
                  </a:lnTo>
                  <a:lnTo>
                    <a:pt x="6280" y="17597"/>
                  </a:lnTo>
                  <a:lnTo>
                    <a:pt x="5699" y="17335"/>
                  </a:lnTo>
                  <a:lnTo>
                    <a:pt x="6807" y="17335"/>
                  </a:lnTo>
                  <a:lnTo>
                    <a:pt x="5488" y="17134"/>
                  </a:lnTo>
                  <a:lnTo>
                    <a:pt x="4908" y="16662"/>
                  </a:lnTo>
                  <a:lnTo>
                    <a:pt x="4908" y="16400"/>
                  </a:lnTo>
                  <a:lnTo>
                    <a:pt x="6807" y="16400"/>
                  </a:lnTo>
                  <a:lnTo>
                    <a:pt x="5488" y="16028"/>
                  </a:lnTo>
                  <a:lnTo>
                    <a:pt x="3536" y="16028"/>
                  </a:lnTo>
                  <a:lnTo>
                    <a:pt x="4644" y="15716"/>
                  </a:lnTo>
                  <a:lnTo>
                    <a:pt x="1900" y="15455"/>
                  </a:lnTo>
                  <a:lnTo>
                    <a:pt x="1055" y="15556"/>
                  </a:lnTo>
                  <a:lnTo>
                    <a:pt x="1372" y="15043"/>
                  </a:lnTo>
                  <a:lnTo>
                    <a:pt x="3536" y="15043"/>
                  </a:lnTo>
                  <a:lnTo>
                    <a:pt x="4644" y="15455"/>
                  </a:lnTo>
                  <a:lnTo>
                    <a:pt x="5488" y="15043"/>
                  </a:lnTo>
                  <a:lnTo>
                    <a:pt x="4644" y="14470"/>
                  </a:lnTo>
                  <a:lnTo>
                    <a:pt x="4908" y="14369"/>
                  </a:lnTo>
                  <a:lnTo>
                    <a:pt x="5699" y="14057"/>
                  </a:lnTo>
                  <a:lnTo>
                    <a:pt x="4644" y="13957"/>
                  </a:lnTo>
                  <a:lnTo>
                    <a:pt x="4644" y="13645"/>
                  </a:lnTo>
                  <a:lnTo>
                    <a:pt x="4644" y="13012"/>
                  </a:lnTo>
                  <a:lnTo>
                    <a:pt x="4644" y="12448"/>
                  </a:lnTo>
                  <a:lnTo>
                    <a:pt x="2691" y="12448"/>
                  </a:lnTo>
                  <a:lnTo>
                    <a:pt x="1900" y="12348"/>
                  </a:lnTo>
                  <a:lnTo>
                    <a:pt x="1372" y="11926"/>
                  </a:lnTo>
                  <a:lnTo>
                    <a:pt x="1900" y="11453"/>
                  </a:lnTo>
                  <a:lnTo>
                    <a:pt x="1055" y="10830"/>
                  </a:lnTo>
                  <a:lnTo>
                    <a:pt x="0" y="10106"/>
                  </a:lnTo>
                  <a:lnTo>
                    <a:pt x="1055" y="9744"/>
                  </a:lnTo>
                  <a:lnTo>
                    <a:pt x="1900" y="9060"/>
                  </a:lnTo>
                  <a:lnTo>
                    <a:pt x="2691" y="8326"/>
                  </a:lnTo>
                  <a:lnTo>
                    <a:pt x="2691" y="7712"/>
                  </a:lnTo>
                  <a:lnTo>
                    <a:pt x="2691" y="7501"/>
                  </a:lnTo>
                  <a:lnTo>
                    <a:pt x="1900" y="6828"/>
                  </a:lnTo>
                  <a:lnTo>
                    <a:pt x="1900" y="6305"/>
                  </a:lnTo>
                  <a:lnTo>
                    <a:pt x="1900" y="5631"/>
                  </a:lnTo>
                  <a:lnTo>
                    <a:pt x="2480" y="4897"/>
                  </a:lnTo>
                  <a:lnTo>
                    <a:pt x="2691" y="4213"/>
                  </a:lnTo>
                  <a:lnTo>
                    <a:pt x="2691" y="3539"/>
                  </a:lnTo>
                  <a:lnTo>
                    <a:pt x="2480" y="2866"/>
                  </a:lnTo>
                  <a:lnTo>
                    <a:pt x="2691" y="2614"/>
                  </a:lnTo>
                  <a:lnTo>
                    <a:pt x="2691" y="2081"/>
                  </a:lnTo>
                  <a:lnTo>
                    <a:pt x="2691" y="1156"/>
                  </a:lnTo>
                  <a:lnTo>
                    <a:pt x="1900" y="42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1" name="Freeform 225">
              <a:extLst>
                <a:ext uri="{FF2B5EF4-FFF2-40B4-BE49-F238E27FC236}">
                  <a16:creationId xmlns:a16="http://schemas.microsoft.com/office/drawing/2014/main" id="{87893ED7-FD54-41B9-AC03-9CDB38149149}"/>
                </a:ext>
              </a:extLst>
            </p:cNvPr>
            <p:cNvSpPr>
              <a:spLocks/>
            </p:cNvSpPr>
            <p:nvPr/>
          </p:nvSpPr>
          <p:spPr bwMode="auto">
            <a:xfrm>
              <a:off x="1882" y="3960"/>
              <a:ext cx="52" cy="60"/>
            </a:xfrm>
            <a:custGeom>
              <a:avLst/>
              <a:gdLst>
                <a:gd name="T0" fmla="*/ 37 w 20000"/>
                <a:gd name="T1" fmla="*/ 0 h 20000"/>
                <a:gd name="T2" fmla="*/ 43 w 20000"/>
                <a:gd name="T3" fmla="*/ 29 h 20000"/>
                <a:gd name="T4" fmla="*/ 52 w 20000"/>
                <a:gd name="T5" fmla="*/ 55 h 20000"/>
                <a:gd name="T6" fmla="*/ 31 w 20000"/>
                <a:gd name="T7" fmla="*/ 60 h 20000"/>
                <a:gd name="T8" fmla="*/ 0 w 20000"/>
                <a:gd name="T9" fmla="*/ 49 h 20000"/>
                <a:gd name="T10" fmla="*/ 41 w 20000"/>
                <a:gd name="T11" fmla="*/ 45 h 20000"/>
                <a:gd name="T12" fmla="*/ 25 w 20000"/>
                <a:gd name="T13" fmla="*/ 29 h 20000"/>
                <a:gd name="T14" fmla="*/ 31 w 20000"/>
                <a:gd name="T15" fmla="*/ 19 h 20000"/>
                <a:gd name="T16" fmla="*/ 17 w 20000"/>
                <a:gd name="T17" fmla="*/ 23 h 20000"/>
                <a:gd name="T18" fmla="*/ 17 w 20000"/>
                <a:gd name="T19" fmla="*/ 6 h 20000"/>
                <a:gd name="T20" fmla="*/ 25 w 20000"/>
                <a:gd name="T21" fmla="*/ 0 h 20000"/>
                <a:gd name="T22" fmla="*/ 37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4242" y="0"/>
                  </a:moveTo>
                  <a:lnTo>
                    <a:pt x="16667" y="9605"/>
                  </a:lnTo>
                  <a:lnTo>
                    <a:pt x="19848" y="18421"/>
                  </a:lnTo>
                  <a:lnTo>
                    <a:pt x="11818" y="19868"/>
                  </a:lnTo>
                  <a:lnTo>
                    <a:pt x="0" y="16447"/>
                  </a:lnTo>
                  <a:lnTo>
                    <a:pt x="15758" y="15000"/>
                  </a:lnTo>
                  <a:lnTo>
                    <a:pt x="9545" y="9605"/>
                  </a:lnTo>
                  <a:lnTo>
                    <a:pt x="11818" y="6184"/>
                  </a:lnTo>
                  <a:lnTo>
                    <a:pt x="6515" y="7500"/>
                  </a:lnTo>
                  <a:lnTo>
                    <a:pt x="6515" y="2105"/>
                  </a:lnTo>
                  <a:lnTo>
                    <a:pt x="9545" y="0"/>
                  </a:lnTo>
                  <a:lnTo>
                    <a:pt x="14242"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2" name="Freeform 226">
              <a:extLst>
                <a:ext uri="{FF2B5EF4-FFF2-40B4-BE49-F238E27FC236}">
                  <a16:creationId xmlns:a16="http://schemas.microsoft.com/office/drawing/2014/main" id="{8B91D499-1CFF-419B-BD92-2B239E05F036}"/>
                </a:ext>
              </a:extLst>
            </p:cNvPr>
            <p:cNvSpPr>
              <a:spLocks/>
            </p:cNvSpPr>
            <p:nvPr/>
          </p:nvSpPr>
          <p:spPr bwMode="auto">
            <a:xfrm>
              <a:off x="1498" y="2674"/>
              <a:ext cx="63" cy="61"/>
            </a:xfrm>
            <a:custGeom>
              <a:avLst/>
              <a:gdLst>
                <a:gd name="T0" fmla="*/ 2 w 20000"/>
                <a:gd name="T1" fmla="*/ 0 h 20000"/>
                <a:gd name="T2" fmla="*/ 8 w 20000"/>
                <a:gd name="T3" fmla="*/ 0 h 20000"/>
                <a:gd name="T4" fmla="*/ 17 w 20000"/>
                <a:gd name="T5" fmla="*/ 0 h 20000"/>
                <a:gd name="T6" fmla="*/ 23 w 20000"/>
                <a:gd name="T7" fmla="*/ 0 h 20000"/>
                <a:gd name="T8" fmla="*/ 33 w 20000"/>
                <a:gd name="T9" fmla="*/ 6 h 20000"/>
                <a:gd name="T10" fmla="*/ 44 w 20000"/>
                <a:gd name="T11" fmla="*/ 6 h 20000"/>
                <a:gd name="T12" fmla="*/ 50 w 20000"/>
                <a:gd name="T13" fmla="*/ 17 h 20000"/>
                <a:gd name="T14" fmla="*/ 52 w 20000"/>
                <a:gd name="T15" fmla="*/ 23 h 20000"/>
                <a:gd name="T16" fmla="*/ 61 w 20000"/>
                <a:gd name="T17" fmla="*/ 27 h 20000"/>
                <a:gd name="T18" fmla="*/ 63 w 20000"/>
                <a:gd name="T19" fmla="*/ 31 h 20000"/>
                <a:gd name="T20" fmla="*/ 56 w 20000"/>
                <a:gd name="T21" fmla="*/ 31 h 20000"/>
                <a:gd name="T22" fmla="*/ 52 w 20000"/>
                <a:gd name="T23" fmla="*/ 44 h 20000"/>
                <a:gd name="T24" fmla="*/ 52 w 20000"/>
                <a:gd name="T25" fmla="*/ 48 h 20000"/>
                <a:gd name="T26" fmla="*/ 56 w 20000"/>
                <a:gd name="T27" fmla="*/ 54 h 20000"/>
                <a:gd name="T28" fmla="*/ 52 w 20000"/>
                <a:gd name="T29" fmla="*/ 61 h 20000"/>
                <a:gd name="T30" fmla="*/ 50 w 20000"/>
                <a:gd name="T31" fmla="*/ 58 h 20000"/>
                <a:gd name="T32" fmla="*/ 46 w 20000"/>
                <a:gd name="T33" fmla="*/ 48 h 20000"/>
                <a:gd name="T34" fmla="*/ 44 w 20000"/>
                <a:gd name="T35" fmla="*/ 50 h 20000"/>
                <a:gd name="T36" fmla="*/ 40 w 20000"/>
                <a:gd name="T37" fmla="*/ 48 h 20000"/>
                <a:gd name="T38" fmla="*/ 40 w 20000"/>
                <a:gd name="T39" fmla="*/ 38 h 20000"/>
                <a:gd name="T40" fmla="*/ 25 w 20000"/>
                <a:gd name="T41" fmla="*/ 31 h 20000"/>
                <a:gd name="T42" fmla="*/ 13 w 20000"/>
                <a:gd name="T43" fmla="*/ 17 h 20000"/>
                <a:gd name="T44" fmla="*/ 17 w 20000"/>
                <a:gd name="T45" fmla="*/ 27 h 20000"/>
                <a:gd name="T46" fmla="*/ 0 w 20000"/>
                <a:gd name="T47" fmla="*/ 17 h 20000"/>
                <a:gd name="T48" fmla="*/ 2 w 20000"/>
                <a:gd name="T49" fmla="*/ 11 h 20000"/>
                <a:gd name="T50" fmla="*/ 2 w 20000"/>
                <a:gd name="T51" fmla="*/ 0 h 2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00"/>
                <a:gd name="T79" fmla="*/ 0 h 20000"/>
                <a:gd name="T80" fmla="*/ 20000 w 20000"/>
                <a:gd name="T81" fmla="*/ 20000 h 2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00" h="20000">
                  <a:moveTo>
                    <a:pt x="769" y="0"/>
                  </a:moveTo>
                  <a:lnTo>
                    <a:pt x="2564" y="0"/>
                  </a:lnTo>
                  <a:lnTo>
                    <a:pt x="5256" y="0"/>
                  </a:lnTo>
                  <a:lnTo>
                    <a:pt x="7308" y="0"/>
                  </a:lnTo>
                  <a:lnTo>
                    <a:pt x="10513" y="2105"/>
                  </a:lnTo>
                  <a:lnTo>
                    <a:pt x="13846" y="2105"/>
                  </a:lnTo>
                  <a:lnTo>
                    <a:pt x="15897" y="5526"/>
                  </a:lnTo>
                  <a:lnTo>
                    <a:pt x="16538" y="7500"/>
                  </a:lnTo>
                  <a:lnTo>
                    <a:pt x="19231" y="8947"/>
                  </a:lnTo>
                  <a:lnTo>
                    <a:pt x="19872" y="10263"/>
                  </a:lnTo>
                  <a:lnTo>
                    <a:pt x="17821" y="10263"/>
                  </a:lnTo>
                  <a:lnTo>
                    <a:pt x="16538" y="14474"/>
                  </a:lnTo>
                  <a:lnTo>
                    <a:pt x="16538" y="15789"/>
                  </a:lnTo>
                  <a:lnTo>
                    <a:pt x="17821" y="17763"/>
                  </a:lnTo>
                  <a:lnTo>
                    <a:pt x="16538" y="19868"/>
                  </a:lnTo>
                  <a:lnTo>
                    <a:pt x="15897" y="19079"/>
                  </a:lnTo>
                  <a:lnTo>
                    <a:pt x="14615" y="15789"/>
                  </a:lnTo>
                  <a:lnTo>
                    <a:pt x="13846" y="16447"/>
                  </a:lnTo>
                  <a:lnTo>
                    <a:pt x="12564" y="15789"/>
                  </a:lnTo>
                  <a:lnTo>
                    <a:pt x="12564" y="12368"/>
                  </a:lnTo>
                  <a:lnTo>
                    <a:pt x="7949" y="10263"/>
                  </a:lnTo>
                  <a:lnTo>
                    <a:pt x="3974" y="5526"/>
                  </a:lnTo>
                  <a:lnTo>
                    <a:pt x="5256" y="8947"/>
                  </a:lnTo>
                  <a:lnTo>
                    <a:pt x="0" y="5526"/>
                  </a:lnTo>
                  <a:lnTo>
                    <a:pt x="769" y="3553"/>
                  </a:lnTo>
                  <a:lnTo>
                    <a:pt x="769"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3" name="Freeform 227">
              <a:extLst>
                <a:ext uri="{FF2B5EF4-FFF2-40B4-BE49-F238E27FC236}">
                  <a16:creationId xmlns:a16="http://schemas.microsoft.com/office/drawing/2014/main" id="{4FECF39C-0ED3-4548-8789-5E6E2C34B08E}"/>
                </a:ext>
              </a:extLst>
            </p:cNvPr>
            <p:cNvSpPr>
              <a:spLocks/>
            </p:cNvSpPr>
            <p:nvPr/>
          </p:nvSpPr>
          <p:spPr bwMode="auto">
            <a:xfrm>
              <a:off x="1759" y="2518"/>
              <a:ext cx="63" cy="41"/>
            </a:xfrm>
            <a:custGeom>
              <a:avLst/>
              <a:gdLst>
                <a:gd name="T0" fmla="*/ 0 w 20000"/>
                <a:gd name="T1" fmla="*/ 30 h 20000"/>
                <a:gd name="T2" fmla="*/ 0 w 20000"/>
                <a:gd name="T3" fmla="*/ 16 h 20000"/>
                <a:gd name="T4" fmla="*/ 0 w 20000"/>
                <a:gd name="T5" fmla="*/ 0 h 20000"/>
                <a:gd name="T6" fmla="*/ 2 w 20000"/>
                <a:gd name="T7" fmla="*/ 0 h 20000"/>
                <a:gd name="T8" fmla="*/ 16 w 20000"/>
                <a:gd name="T9" fmla="*/ 0 h 20000"/>
                <a:gd name="T10" fmla="*/ 34 w 20000"/>
                <a:gd name="T11" fmla="*/ 4 h 20000"/>
                <a:gd name="T12" fmla="*/ 40 w 20000"/>
                <a:gd name="T13" fmla="*/ 10 h 20000"/>
                <a:gd name="T14" fmla="*/ 63 w 20000"/>
                <a:gd name="T15" fmla="*/ 16 h 20000"/>
                <a:gd name="T16" fmla="*/ 56 w 20000"/>
                <a:gd name="T17" fmla="*/ 26 h 20000"/>
                <a:gd name="T18" fmla="*/ 29 w 20000"/>
                <a:gd name="T19" fmla="*/ 26 h 20000"/>
                <a:gd name="T20" fmla="*/ 19 w 20000"/>
                <a:gd name="T21" fmla="*/ 26 h 20000"/>
                <a:gd name="T22" fmla="*/ 6 w 20000"/>
                <a:gd name="T23" fmla="*/ 41 h 20000"/>
                <a:gd name="T24" fmla="*/ 0 w 20000"/>
                <a:gd name="T25" fmla="*/ 30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0" y="14808"/>
                  </a:moveTo>
                  <a:lnTo>
                    <a:pt x="0" y="7885"/>
                  </a:lnTo>
                  <a:lnTo>
                    <a:pt x="0" y="0"/>
                  </a:lnTo>
                  <a:lnTo>
                    <a:pt x="764" y="0"/>
                  </a:lnTo>
                  <a:lnTo>
                    <a:pt x="5223" y="0"/>
                  </a:lnTo>
                  <a:lnTo>
                    <a:pt x="10701" y="1923"/>
                  </a:lnTo>
                  <a:lnTo>
                    <a:pt x="12611" y="5000"/>
                  </a:lnTo>
                  <a:lnTo>
                    <a:pt x="19873" y="7885"/>
                  </a:lnTo>
                  <a:lnTo>
                    <a:pt x="17834" y="12885"/>
                  </a:lnTo>
                  <a:lnTo>
                    <a:pt x="9172" y="12885"/>
                  </a:lnTo>
                  <a:lnTo>
                    <a:pt x="5987" y="12885"/>
                  </a:lnTo>
                  <a:lnTo>
                    <a:pt x="2038" y="19808"/>
                  </a:lnTo>
                  <a:lnTo>
                    <a:pt x="0" y="1480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4" name="Freeform 228">
              <a:extLst>
                <a:ext uri="{FF2B5EF4-FFF2-40B4-BE49-F238E27FC236}">
                  <a16:creationId xmlns:a16="http://schemas.microsoft.com/office/drawing/2014/main" id="{AEEA083A-0D48-4E40-BB9E-F76410B46E17}"/>
                </a:ext>
              </a:extLst>
            </p:cNvPr>
            <p:cNvSpPr>
              <a:spLocks/>
            </p:cNvSpPr>
            <p:nvPr/>
          </p:nvSpPr>
          <p:spPr bwMode="auto">
            <a:xfrm>
              <a:off x="1582" y="2853"/>
              <a:ext cx="104" cy="114"/>
            </a:xfrm>
            <a:custGeom>
              <a:avLst/>
              <a:gdLst>
                <a:gd name="T0" fmla="*/ 39 w 20000"/>
                <a:gd name="T1" fmla="*/ 0 h 20000"/>
                <a:gd name="T2" fmla="*/ 60 w 20000"/>
                <a:gd name="T3" fmla="*/ 10 h 20000"/>
                <a:gd name="T4" fmla="*/ 70 w 20000"/>
                <a:gd name="T5" fmla="*/ 18 h 20000"/>
                <a:gd name="T6" fmla="*/ 83 w 20000"/>
                <a:gd name="T7" fmla="*/ 18 h 20000"/>
                <a:gd name="T8" fmla="*/ 93 w 20000"/>
                <a:gd name="T9" fmla="*/ 23 h 20000"/>
                <a:gd name="T10" fmla="*/ 104 w 20000"/>
                <a:gd name="T11" fmla="*/ 39 h 20000"/>
                <a:gd name="T12" fmla="*/ 93 w 20000"/>
                <a:gd name="T13" fmla="*/ 54 h 20000"/>
                <a:gd name="T14" fmla="*/ 77 w 20000"/>
                <a:gd name="T15" fmla="*/ 72 h 20000"/>
                <a:gd name="T16" fmla="*/ 56 w 20000"/>
                <a:gd name="T17" fmla="*/ 81 h 20000"/>
                <a:gd name="T18" fmla="*/ 43 w 20000"/>
                <a:gd name="T19" fmla="*/ 97 h 20000"/>
                <a:gd name="T20" fmla="*/ 37 w 20000"/>
                <a:gd name="T21" fmla="*/ 114 h 20000"/>
                <a:gd name="T22" fmla="*/ 23 w 20000"/>
                <a:gd name="T23" fmla="*/ 105 h 20000"/>
                <a:gd name="T24" fmla="*/ 12 w 20000"/>
                <a:gd name="T25" fmla="*/ 103 h 20000"/>
                <a:gd name="T26" fmla="*/ 16 w 20000"/>
                <a:gd name="T27" fmla="*/ 87 h 20000"/>
                <a:gd name="T28" fmla="*/ 20 w 20000"/>
                <a:gd name="T29" fmla="*/ 87 h 20000"/>
                <a:gd name="T30" fmla="*/ 23 w 20000"/>
                <a:gd name="T31" fmla="*/ 72 h 20000"/>
                <a:gd name="T32" fmla="*/ 20 w 20000"/>
                <a:gd name="T33" fmla="*/ 66 h 20000"/>
                <a:gd name="T34" fmla="*/ 12 w 20000"/>
                <a:gd name="T35" fmla="*/ 72 h 20000"/>
                <a:gd name="T36" fmla="*/ 0 w 20000"/>
                <a:gd name="T37" fmla="*/ 66 h 20000"/>
                <a:gd name="T38" fmla="*/ 6 w 20000"/>
                <a:gd name="T39" fmla="*/ 60 h 20000"/>
                <a:gd name="T40" fmla="*/ 4 w 20000"/>
                <a:gd name="T41" fmla="*/ 43 h 20000"/>
                <a:gd name="T42" fmla="*/ 10 w 20000"/>
                <a:gd name="T43" fmla="*/ 39 h 20000"/>
                <a:gd name="T44" fmla="*/ 10 w 20000"/>
                <a:gd name="T45" fmla="*/ 33 h 20000"/>
                <a:gd name="T46" fmla="*/ 16 w 20000"/>
                <a:gd name="T47" fmla="*/ 23 h 20000"/>
                <a:gd name="T48" fmla="*/ 16 w 20000"/>
                <a:gd name="T49" fmla="*/ 12 h 20000"/>
                <a:gd name="T50" fmla="*/ 23 w 20000"/>
                <a:gd name="T51" fmla="*/ 10 h 20000"/>
                <a:gd name="T52" fmla="*/ 39 w 20000"/>
                <a:gd name="T53" fmla="*/ 0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7538" y="0"/>
                  </a:moveTo>
                  <a:lnTo>
                    <a:pt x="11538" y="1825"/>
                  </a:lnTo>
                  <a:lnTo>
                    <a:pt x="13538" y="3228"/>
                  </a:lnTo>
                  <a:lnTo>
                    <a:pt x="16000" y="3228"/>
                  </a:lnTo>
                  <a:lnTo>
                    <a:pt x="17923" y="4000"/>
                  </a:lnTo>
                  <a:lnTo>
                    <a:pt x="19923" y="6877"/>
                  </a:lnTo>
                  <a:lnTo>
                    <a:pt x="17923" y="9404"/>
                  </a:lnTo>
                  <a:lnTo>
                    <a:pt x="14769" y="12632"/>
                  </a:lnTo>
                  <a:lnTo>
                    <a:pt x="10692" y="14175"/>
                  </a:lnTo>
                  <a:lnTo>
                    <a:pt x="8308" y="17053"/>
                  </a:lnTo>
                  <a:lnTo>
                    <a:pt x="7154" y="19930"/>
                  </a:lnTo>
                  <a:lnTo>
                    <a:pt x="4385" y="18456"/>
                  </a:lnTo>
                  <a:lnTo>
                    <a:pt x="2385" y="18105"/>
                  </a:lnTo>
                  <a:lnTo>
                    <a:pt x="3154" y="15228"/>
                  </a:lnTo>
                  <a:lnTo>
                    <a:pt x="3923" y="15228"/>
                  </a:lnTo>
                  <a:lnTo>
                    <a:pt x="4385" y="12632"/>
                  </a:lnTo>
                  <a:lnTo>
                    <a:pt x="3923" y="11579"/>
                  </a:lnTo>
                  <a:lnTo>
                    <a:pt x="2385" y="12632"/>
                  </a:lnTo>
                  <a:lnTo>
                    <a:pt x="0" y="11579"/>
                  </a:lnTo>
                  <a:lnTo>
                    <a:pt x="1231" y="10456"/>
                  </a:lnTo>
                  <a:lnTo>
                    <a:pt x="769" y="7579"/>
                  </a:lnTo>
                  <a:lnTo>
                    <a:pt x="2000" y="6877"/>
                  </a:lnTo>
                  <a:lnTo>
                    <a:pt x="2000" y="5754"/>
                  </a:lnTo>
                  <a:lnTo>
                    <a:pt x="3154" y="4000"/>
                  </a:lnTo>
                  <a:lnTo>
                    <a:pt x="3154" y="2105"/>
                  </a:lnTo>
                  <a:lnTo>
                    <a:pt x="4385" y="1825"/>
                  </a:lnTo>
                  <a:lnTo>
                    <a:pt x="7538"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5" name="Freeform 229">
              <a:extLst>
                <a:ext uri="{FF2B5EF4-FFF2-40B4-BE49-F238E27FC236}">
                  <a16:creationId xmlns:a16="http://schemas.microsoft.com/office/drawing/2014/main" id="{AD9A4F7D-C7A9-4550-A287-0511310C4933}"/>
                </a:ext>
              </a:extLst>
            </p:cNvPr>
            <p:cNvSpPr>
              <a:spLocks/>
            </p:cNvSpPr>
            <p:nvPr/>
          </p:nvSpPr>
          <p:spPr bwMode="auto">
            <a:xfrm>
              <a:off x="1390" y="2548"/>
              <a:ext cx="67" cy="77"/>
            </a:xfrm>
            <a:custGeom>
              <a:avLst/>
              <a:gdLst>
                <a:gd name="T0" fmla="*/ 60 w 20000"/>
                <a:gd name="T1" fmla="*/ 0 h 20000"/>
                <a:gd name="T2" fmla="*/ 56 w 20000"/>
                <a:gd name="T3" fmla="*/ 33 h 20000"/>
                <a:gd name="T4" fmla="*/ 60 w 20000"/>
                <a:gd name="T5" fmla="*/ 38 h 20000"/>
                <a:gd name="T6" fmla="*/ 64 w 20000"/>
                <a:gd name="T7" fmla="*/ 39 h 20000"/>
                <a:gd name="T8" fmla="*/ 67 w 20000"/>
                <a:gd name="T9" fmla="*/ 39 h 20000"/>
                <a:gd name="T10" fmla="*/ 67 w 20000"/>
                <a:gd name="T11" fmla="*/ 45 h 20000"/>
                <a:gd name="T12" fmla="*/ 56 w 20000"/>
                <a:gd name="T13" fmla="*/ 50 h 20000"/>
                <a:gd name="T14" fmla="*/ 56 w 20000"/>
                <a:gd name="T15" fmla="*/ 56 h 20000"/>
                <a:gd name="T16" fmla="*/ 54 w 20000"/>
                <a:gd name="T17" fmla="*/ 62 h 20000"/>
                <a:gd name="T18" fmla="*/ 50 w 20000"/>
                <a:gd name="T19" fmla="*/ 62 h 20000"/>
                <a:gd name="T20" fmla="*/ 46 w 20000"/>
                <a:gd name="T21" fmla="*/ 70 h 20000"/>
                <a:gd name="T22" fmla="*/ 40 w 20000"/>
                <a:gd name="T23" fmla="*/ 77 h 20000"/>
                <a:gd name="T24" fmla="*/ 16 w 20000"/>
                <a:gd name="T25" fmla="*/ 73 h 20000"/>
                <a:gd name="T26" fmla="*/ 0 w 20000"/>
                <a:gd name="T27" fmla="*/ 60 h 20000"/>
                <a:gd name="T28" fmla="*/ 6 w 20000"/>
                <a:gd name="T29" fmla="*/ 54 h 20000"/>
                <a:gd name="T30" fmla="*/ 2 w 20000"/>
                <a:gd name="T31" fmla="*/ 45 h 20000"/>
                <a:gd name="T32" fmla="*/ 12 w 20000"/>
                <a:gd name="T33" fmla="*/ 33 h 20000"/>
                <a:gd name="T34" fmla="*/ 34 w 20000"/>
                <a:gd name="T35" fmla="*/ 33 h 20000"/>
                <a:gd name="T36" fmla="*/ 38 w 20000"/>
                <a:gd name="T37" fmla="*/ 27 h 20000"/>
                <a:gd name="T38" fmla="*/ 23 w 20000"/>
                <a:gd name="T39" fmla="*/ 12 h 20000"/>
                <a:gd name="T40" fmla="*/ 29 w 20000"/>
                <a:gd name="T41" fmla="*/ 0 h 20000"/>
                <a:gd name="T42" fmla="*/ 60 w 20000"/>
                <a:gd name="T43" fmla="*/ 0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17964" y="0"/>
                  </a:moveTo>
                  <a:lnTo>
                    <a:pt x="16766" y="8601"/>
                  </a:lnTo>
                  <a:lnTo>
                    <a:pt x="17964" y="9741"/>
                  </a:lnTo>
                  <a:lnTo>
                    <a:pt x="19162" y="10155"/>
                  </a:lnTo>
                  <a:lnTo>
                    <a:pt x="19880" y="10155"/>
                  </a:lnTo>
                  <a:lnTo>
                    <a:pt x="19880" y="11813"/>
                  </a:lnTo>
                  <a:lnTo>
                    <a:pt x="16766" y="12953"/>
                  </a:lnTo>
                  <a:lnTo>
                    <a:pt x="16766" y="14611"/>
                  </a:lnTo>
                  <a:lnTo>
                    <a:pt x="16168" y="16062"/>
                  </a:lnTo>
                  <a:lnTo>
                    <a:pt x="14970" y="16062"/>
                  </a:lnTo>
                  <a:lnTo>
                    <a:pt x="13772" y="18238"/>
                  </a:lnTo>
                  <a:lnTo>
                    <a:pt x="11856" y="19896"/>
                  </a:lnTo>
                  <a:lnTo>
                    <a:pt x="4910" y="18860"/>
                  </a:lnTo>
                  <a:lnTo>
                    <a:pt x="0" y="15648"/>
                  </a:lnTo>
                  <a:lnTo>
                    <a:pt x="1916" y="13990"/>
                  </a:lnTo>
                  <a:lnTo>
                    <a:pt x="719" y="11813"/>
                  </a:lnTo>
                  <a:lnTo>
                    <a:pt x="3713" y="8601"/>
                  </a:lnTo>
                  <a:lnTo>
                    <a:pt x="10060" y="8601"/>
                  </a:lnTo>
                  <a:lnTo>
                    <a:pt x="11257" y="7047"/>
                  </a:lnTo>
                  <a:lnTo>
                    <a:pt x="6826" y="3212"/>
                  </a:lnTo>
                  <a:lnTo>
                    <a:pt x="8623" y="0"/>
                  </a:lnTo>
                  <a:lnTo>
                    <a:pt x="17964"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6" name="Freeform 230">
              <a:extLst>
                <a:ext uri="{FF2B5EF4-FFF2-40B4-BE49-F238E27FC236}">
                  <a16:creationId xmlns:a16="http://schemas.microsoft.com/office/drawing/2014/main" id="{7DF43C39-E576-4DD5-BA28-0115585C9C8A}"/>
                </a:ext>
              </a:extLst>
            </p:cNvPr>
            <p:cNvSpPr>
              <a:spLocks/>
            </p:cNvSpPr>
            <p:nvPr/>
          </p:nvSpPr>
          <p:spPr bwMode="auto">
            <a:xfrm>
              <a:off x="1934" y="2732"/>
              <a:ext cx="82" cy="123"/>
            </a:xfrm>
            <a:custGeom>
              <a:avLst/>
              <a:gdLst>
                <a:gd name="T0" fmla="*/ 29 w 20000"/>
                <a:gd name="T1" fmla="*/ 0 h 20000"/>
                <a:gd name="T2" fmla="*/ 53 w 20000"/>
                <a:gd name="T3" fmla="*/ 16 h 20000"/>
                <a:gd name="T4" fmla="*/ 45 w 20000"/>
                <a:gd name="T5" fmla="*/ 34 h 20000"/>
                <a:gd name="T6" fmla="*/ 55 w 20000"/>
                <a:gd name="T7" fmla="*/ 27 h 20000"/>
                <a:gd name="T8" fmla="*/ 75 w 20000"/>
                <a:gd name="T9" fmla="*/ 40 h 20000"/>
                <a:gd name="T10" fmla="*/ 71 w 20000"/>
                <a:gd name="T11" fmla="*/ 56 h 20000"/>
                <a:gd name="T12" fmla="*/ 59 w 20000"/>
                <a:gd name="T13" fmla="*/ 63 h 20000"/>
                <a:gd name="T14" fmla="*/ 55 w 20000"/>
                <a:gd name="T15" fmla="*/ 77 h 20000"/>
                <a:gd name="T16" fmla="*/ 71 w 20000"/>
                <a:gd name="T17" fmla="*/ 87 h 20000"/>
                <a:gd name="T18" fmla="*/ 82 w 20000"/>
                <a:gd name="T19" fmla="*/ 115 h 20000"/>
                <a:gd name="T20" fmla="*/ 69 w 20000"/>
                <a:gd name="T21" fmla="*/ 116 h 20000"/>
                <a:gd name="T22" fmla="*/ 49 w 20000"/>
                <a:gd name="T23" fmla="*/ 123 h 20000"/>
                <a:gd name="T24" fmla="*/ 29 w 20000"/>
                <a:gd name="T25" fmla="*/ 116 h 20000"/>
                <a:gd name="T26" fmla="*/ 23 w 20000"/>
                <a:gd name="T27" fmla="*/ 100 h 20000"/>
                <a:gd name="T28" fmla="*/ 29 w 20000"/>
                <a:gd name="T29" fmla="*/ 77 h 20000"/>
                <a:gd name="T30" fmla="*/ 23 w 20000"/>
                <a:gd name="T31" fmla="*/ 67 h 20000"/>
                <a:gd name="T32" fmla="*/ 18 w 20000"/>
                <a:gd name="T33" fmla="*/ 52 h 20000"/>
                <a:gd name="T34" fmla="*/ 12 w 20000"/>
                <a:gd name="T35" fmla="*/ 56 h 20000"/>
                <a:gd name="T36" fmla="*/ 0 w 20000"/>
                <a:gd name="T37" fmla="*/ 44 h 20000"/>
                <a:gd name="T38" fmla="*/ 6 w 20000"/>
                <a:gd name="T39" fmla="*/ 34 h 20000"/>
                <a:gd name="T40" fmla="*/ 6 w 20000"/>
                <a:gd name="T41" fmla="*/ 27 h 20000"/>
                <a:gd name="T42" fmla="*/ 18 w 20000"/>
                <a:gd name="T43" fmla="*/ 23 h 20000"/>
                <a:gd name="T44" fmla="*/ 12 w 20000"/>
                <a:gd name="T45" fmla="*/ 12 h 20000"/>
                <a:gd name="T46" fmla="*/ 29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6957" y="0"/>
                  </a:moveTo>
                  <a:lnTo>
                    <a:pt x="12947" y="2671"/>
                  </a:lnTo>
                  <a:lnTo>
                    <a:pt x="11014" y="5472"/>
                  </a:lnTo>
                  <a:lnTo>
                    <a:pt x="13430" y="4430"/>
                  </a:lnTo>
                  <a:lnTo>
                    <a:pt x="18357" y="6450"/>
                  </a:lnTo>
                  <a:lnTo>
                    <a:pt x="17391" y="9186"/>
                  </a:lnTo>
                  <a:lnTo>
                    <a:pt x="14396" y="10163"/>
                  </a:lnTo>
                  <a:lnTo>
                    <a:pt x="13430" y="12508"/>
                  </a:lnTo>
                  <a:lnTo>
                    <a:pt x="17391" y="14202"/>
                  </a:lnTo>
                  <a:lnTo>
                    <a:pt x="19903" y="18632"/>
                  </a:lnTo>
                  <a:lnTo>
                    <a:pt x="16908" y="18893"/>
                  </a:lnTo>
                  <a:lnTo>
                    <a:pt x="11981" y="19935"/>
                  </a:lnTo>
                  <a:lnTo>
                    <a:pt x="6957" y="18893"/>
                  </a:lnTo>
                  <a:lnTo>
                    <a:pt x="5507" y="16221"/>
                  </a:lnTo>
                  <a:lnTo>
                    <a:pt x="6957" y="12508"/>
                  </a:lnTo>
                  <a:lnTo>
                    <a:pt x="5507" y="10814"/>
                  </a:lnTo>
                  <a:lnTo>
                    <a:pt x="4444" y="8404"/>
                  </a:lnTo>
                  <a:lnTo>
                    <a:pt x="2899" y="9186"/>
                  </a:lnTo>
                  <a:lnTo>
                    <a:pt x="0" y="7101"/>
                  </a:lnTo>
                  <a:lnTo>
                    <a:pt x="1353" y="5472"/>
                  </a:lnTo>
                  <a:lnTo>
                    <a:pt x="1353" y="4430"/>
                  </a:lnTo>
                  <a:lnTo>
                    <a:pt x="4444" y="3713"/>
                  </a:lnTo>
                  <a:lnTo>
                    <a:pt x="2899" y="2020"/>
                  </a:lnTo>
                  <a:lnTo>
                    <a:pt x="6957"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7" name="Freeform 231">
              <a:extLst>
                <a:ext uri="{FF2B5EF4-FFF2-40B4-BE49-F238E27FC236}">
                  <a16:creationId xmlns:a16="http://schemas.microsoft.com/office/drawing/2014/main" id="{5939D1F1-9BD3-4CFF-A532-970C9564DC6D}"/>
                </a:ext>
              </a:extLst>
            </p:cNvPr>
            <p:cNvSpPr>
              <a:spLocks/>
            </p:cNvSpPr>
            <p:nvPr/>
          </p:nvSpPr>
          <p:spPr bwMode="auto">
            <a:xfrm>
              <a:off x="1712" y="2515"/>
              <a:ext cx="48" cy="34"/>
            </a:xfrm>
            <a:custGeom>
              <a:avLst/>
              <a:gdLst>
                <a:gd name="T0" fmla="*/ 48 w 20000"/>
                <a:gd name="T1" fmla="*/ 2 h 20000"/>
                <a:gd name="T2" fmla="*/ 48 w 20000"/>
                <a:gd name="T3" fmla="*/ 19 h 20000"/>
                <a:gd name="T4" fmla="*/ 48 w 20000"/>
                <a:gd name="T5" fmla="*/ 34 h 20000"/>
                <a:gd name="T6" fmla="*/ 11 w 20000"/>
                <a:gd name="T7" fmla="*/ 34 h 20000"/>
                <a:gd name="T8" fmla="*/ 0 w 20000"/>
                <a:gd name="T9" fmla="*/ 30 h 20000"/>
                <a:gd name="T10" fmla="*/ 4 w 20000"/>
                <a:gd name="T11" fmla="*/ 19 h 20000"/>
                <a:gd name="T12" fmla="*/ 40 w 20000"/>
                <a:gd name="T13" fmla="*/ 23 h 20000"/>
                <a:gd name="T14" fmla="*/ 31 w 20000"/>
                <a:gd name="T15" fmla="*/ 17 h 20000"/>
                <a:gd name="T16" fmla="*/ 27 w 20000"/>
                <a:gd name="T17" fmla="*/ 8 h 20000"/>
                <a:gd name="T18" fmla="*/ 21 w 20000"/>
                <a:gd name="T19" fmla="*/ 0 h 20000"/>
                <a:gd name="T20" fmla="*/ 37 w 20000"/>
                <a:gd name="T21" fmla="*/ 0 h 20000"/>
                <a:gd name="T22" fmla="*/ 48 w 20000"/>
                <a:gd name="T23" fmla="*/ 2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9833" y="1429"/>
                  </a:moveTo>
                  <a:lnTo>
                    <a:pt x="19833" y="11190"/>
                  </a:lnTo>
                  <a:lnTo>
                    <a:pt x="19833" y="19762"/>
                  </a:lnTo>
                  <a:lnTo>
                    <a:pt x="4500" y="19762"/>
                  </a:lnTo>
                  <a:lnTo>
                    <a:pt x="0" y="17381"/>
                  </a:lnTo>
                  <a:lnTo>
                    <a:pt x="1833" y="11190"/>
                  </a:lnTo>
                  <a:lnTo>
                    <a:pt x="16500" y="13571"/>
                  </a:lnTo>
                  <a:lnTo>
                    <a:pt x="13000" y="9762"/>
                  </a:lnTo>
                  <a:lnTo>
                    <a:pt x="11333" y="4762"/>
                  </a:lnTo>
                  <a:lnTo>
                    <a:pt x="8667" y="0"/>
                  </a:lnTo>
                  <a:lnTo>
                    <a:pt x="15500" y="0"/>
                  </a:lnTo>
                  <a:lnTo>
                    <a:pt x="19833" y="142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8" name="Freeform 232">
              <a:extLst>
                <a:ext uri="{FF2B5EF4-FFF2-40B4-BE49-F238E27FC236}">
                  <a16:creationId xmlns:a16="http://schemas.microsoft.com/office/drawing/2014/main" id="{1084A3E5-7BF2-4046-A12C-E1EF8450D83E}"/>
                </a:ext>
              </a:extLst>
            </p:cNvPr>
            <p:cNvSpPr>
              <a:spLocks/>
            </p:cNvSpPr>
            <p:nvPr/>
          </p:nvSpPr>
          <p:spPr bwMode="auto">
            <a:xfrm>
              <a:off x="1440" y="2586"/>
              <a:ext cx="110" cy="52"/>
            </a:xfrm>
            <a:custGeom>
              <a:avLst/>
              <a:gdLst>
                <a:gd name="T0" fmla="*/ 16 w 20000"/>
                <a:gd name="T1" fmla="*/ 2 h 20000"/>
                <a:gd name="T2" fmla="*/ 27 w 20000"/>
                <a:gd name="T3" fmla="*/ 2 h 20000"/>
                <a:gd name="T4" fmla="*/ 48 w 20000"/>
                <a:gd name="T5" fmla="*/ 2 h 20000"/>
                <a:gd name="T6" fmla="*/ 70 w 20000"/>
                <a:gd name="T7" fmla="*/ 0 h 20000"/>
                <a:gd name="T8" fmla="*/ 83 w 20000"/>
                <a:gd name="T9" fmla="*/ 2 h 20000"/>
                <a:gd name="T10" fmla="*/ 97 w 20000"/>
                <a:gd name="T11" fmla="*/ 2 h 20000"/>
                <a:gd name="T12" fmla="*/ 101 w 20000"/>
                <a:gd name="T13" fmla="*/ 8 h 20000"/>
                <a:gd name="T14" fmla="*/ 93 w 20000"/>
                <a:gd name="T15" fmla="*/ 12 h 20000"/>
                <a:gd name="T16" fmla="*/ 110 w 20000"/>
                <a:gd name="T17" fmla="*/ 16 h 20000"/>
                <a:gd name="T18" fmla="*/ 87 w 20000"/>
                <a:gd name="T19" fmla="*/ 24 h 20000"/>
                <a:gd name="T20" fmla="*/ 81 w 20000"/>
                <a:gd name="T21" fmla="*/ 19 h 20000"/>
                <a:gd name="T22" fmla="*/ 76 w 20000"/>
                <a:gd name="T23" fmla="*/ 24 h 20000"/>
                <a:gd name="T24" fmla="*/ 66 w 20000"/>
                <a:gd name="T25" fmla="*/ 35 h 20000"/>
                <a:gd name="T26" fmla="*/ 54 w 20000"/>
                <a:gd name="T27" fmla="*/ 39 h 20000"/>
                <a:gd name="T28" fmla="*/ 43 w 20000"/>
                <a:gd name="T29" fmla="*/ 52 h 20000"/>
                <a:gd name="T30" fmla="*/ 37 w 20000"/>
                <a:gd name="T31" fmla="*/ 52 h 20000"/>
                <a:gd name="T32" fmla="*/ 33 w 20000"/>
                <a:gd name="T33" fmla="*/ 49 h 20000"/>
                <a:gd name="T34" fmla="*/ 31 w 20000"/>
                <a:gd name="T35" fmla="*/ 45 h 20000"/>
                <a:gd name="T36" fmla="*/ 27 w 20000"/>
                <a:gd name="T37" fmla="*/ 35 h 20000"/>
                <a:gd name="T38" fmla="*/ 14 w 20000"/>
                <a:gd name="T39" fmla="*/ 29 h 20000"/>
                <a:gd name="T40" fmla="*/ 0 w 20000"/>
                <a:gd name="T41" fmla="*/ 24 h 20000"/>
                <a:gd name="T42" fmla="*/ 4 w 20000"/>
                <a:gd name="T43" fmla="*/ 24 h 20000"/>
                <a:gd name="T44" fmla="*/ 6 w 20000"/>
                <a:gd name="T45" fmla="*/ 19 h 20000"/>
                <a:gd name="T46" fmla="*/ 6 w 20000"/>
                <a:gd name="T47" fmla="*/ 12 h 20000"/>
                <a:gd name="T48" fmla="*/ 16 w 20000"/>
                <a:gd name="T49" fmla="*/ 8 h 20000"/>
                <a:gd name="T50" fmla="*/ 16 w 20000"/>
                <a:gd name="T51" fmla="*/ 2 h 2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000"/>
                <a:gd name="T79" fmla="*/ 0 h 20000"/>
                <a:gd name="T80" fmla="*/ 20000 w 20000"/>
                <a:gd name="T81" fmla="*/ 20000 h 2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000" h="20000">
                  <a:moveTo>
                    <a:pt x="2982" y="615"/>
                  </a:moveTo>
                  <a:lnTo>
                    <a:pt x="4873" y="615"/>
                  </a:lnTo>
                  <a:lnTo>
                    <a:pt x="8655" y="615"/>
                  </a:lnTo>
                  <a:lnTo>
                    <a:pt x="12800" y="0"/>
                  </a:lnTo>
                  <a:lnTo>
                    <a:pt x="15055" y="615"/>
                  </a:lnTo>
                  <a:lnTo>
                    <a:pt x="17673" y="615"/>
                  </a:lnTo>
                  <a:lnTo>
                    <a:pt x="18400" y="3077"/>
                  </a:lnTo>
                  <a:lnTo>
                    <a:pt x="16945" y="4769"/>
                  </a:lnTo>
                  <a:lnTo>
                    <a:pt x="19927" y="6308"/>
                  </a:lnTo>
                  <a:lnTo>
                    <a:pt x="15782" y="9385"/>
                  </a:lnTo>
                  <a:lnTo>
                    <a:pt x="14691" y="7231"/>
                  </a:lnTo>
                  <a:lnTo>
                    <a:pt x="13891" y="9385"/>
                  </a:lnTo>
                  <a:lnTo>
                    <a:pt x="12000" y="13538"/>
                  </a:lnTo>
                  <a:lnTo>
                    <a:pt x="9818" y="15077"/>
                  </a:lnTo>
                  <a:lnTo>
                    <a:pt x="7855" y="19846"/>
                  </a:lnTo>
                  <a:lnTo>
                    <a:pt x="6691" y="19846"/>
                  </a:lnTo>
                  <a:lnTo>
                    <a:pt x="5964" y="18923"/>
                  </a:lnTo>
                  <a:lnTo>
                    <a:pt x="5673" y="17385"/>
                  </a:lnTo>
                  <a:lnTo>
                    <a:pt x="4873" y="13538"/>
                  </a:lnTo>
                  <a:lnTo>
                    <a:pt x="2618" y="11077"/>
                  </a:lnTo>
                  <a:lnTo>
                    <a:pt x="0" y="9385"/>
                  </a:lnTo>
                  <a:lnTo>
                    <a:pt x="727" y="9385"/>
                  </a:lnTo>
                  <a:lnTo>
                    <a:pt x="1164" y="7231"/>
                  </a:lnTo>
                  <a:lnTo>
                    <a:pt x="1164" y="4769"/>
                  </a:lnTo>
                  <a:lnTo>
                    <a:pt x="2982" y="3077"/>
                  </a:lnTo>
                  <a:lnTo>
                    <a:pt x="2982" y="61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19" name="Freeform 233">
              <a:extLst>
                <a:ext uri="{FF2B5EF4-FFF2-40B4-BE49-F238E27FC236}">
                  <a16:creationId xmlns:a16="http://schemas.microsoft.com/office/drawing/2014/main" id="{CE9DD8F9-E765-43C5-8654-0670C2A0404B}"/>
                </a:ext>
              </a:extLst>
            </p:cNvPr>
            <p:cNvSpPr>
              <a:spLocks/>
            </p:cNvSpPr>
            <p:nvPr/>
          </p:nvSpPr>
          <p:spPr bwMode="auto">
            <a:xfrm>
              <a:off x="1646" y="2538"/>
              <a:ext cx="33" cy="13"/>
            </a:xfrm>
            <a:custGeom>
              <a:avLst/>
              <a:gdLst>
                <a:gd name="T0" fmla="*/ 18 w 20000"/>
                <a:gd name="T1" fmla="*/ 13 h 20000"/>
                <a:gd name="T2" fmla="*/ 6 w 20000"/>
                <a:gd name="T3" fmla="*/ 13 h 20000"/>
                <a:gd name="T4" fmla="*/ 0 w 20000"/>
                <a:gd name="T5" fmla="*/ 6 h 20000"/>
                <a:gd name="T6" fmla="*/ 6 w 20000"/>
                <a:gd name="T7" fmla="*/ 0 h 20000"/>
                <a:gd name="T8" fmla="*/ 26 w 20000"/>
                <a:gd name="T9" fmla="*/ 4 h 20000"/>
                <a:gd name="T10" fmla="*/ 33 w 20000"/>
                <a:gd name="T11" fmla="*/ 13 h 20000"/>
                <a:gd name="T12" fmla="*/ 18 w 20000"/>
                <a:gd name="T13" fmla="*/ 13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190" y="19375"/>
                  </a:moveTo>
                  <a:lnTo>
                    <a:pt x="3810" y="19375"/>
                  </a:lnTo>
                  <a:lnTo>
                    <a:pt x="0" y="9375"/>
                  </a:lnTo>
                  <a:lnTo>
                    <a:pt x="3810" y="0"/>
                  </a:lnTo>
                  <a:lnTo>
                    <a:pt x="15952" y="6250"/>
                  </a:lnTo>
                  <a:lnTo>
                    <a:pt x="19762" y="19375"/>
                  </a:lnTo>
                  <a:lnTo>
                    <a:pt x="11190"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0" name="Freeform 234">
              <a:extLst>
                <a:ext uri="{FF2B5EF4-FFF2-40B4-BE49-F238E27FC236}">
                  <a16:creationId xmlns:a16="http://schemas.microsoft.com/office/drawing/2014/main" id="{5BB2F935-CCCC-4D6E-8EC4-318371A345ED}"/>
                </a:ext>
              </a:extLst>
            </p:cNvPr>
            <p:cNvSpPr>
              <a:spLocks/>
            </p:cNvSpPr>
            <p:nvPr/>
          </p:nvSpPr>
          <p:spPr bwMode="auto">
            <a:xfrm>
              <a:off x="863" y="1077"/>
              <a:ext cx="1278" cy="969"/>
            </a:xfrm>
            <a:custGeom>
              <a:avLst/>
              <a:gdLst>
                <a:gd name="T0" fmla="*/ 263 w 20000"/>
                <a:gd name="T1" fmla="*/ 50 h 20000"/>
                <a:gd name="T2" fmla="*/ 375 w 20000"/>
                <a:gd name="T3" fmla="*/ 37 h 20000"/>
                <a:gd name="T4" fmla="*/ 333 w 20000"/>
                <a:gd name="T5" fmla="*/ 56 h 20000"/>
                <a:gd name="T6" fmla="*/ 414 w 20000"/>
                <a:gd name="T7" fmla="*/ 27 h 20000"/>
                <a:gd name="T8" fmla="*/ 431 w 20000"/>
                <a:gd name="T9" fmla="*/ 81 h 20000"/>
                <a:gd name="T10" fmla="*/ 540 w 20000"/>
                <a:gd name="T11" fmla="*/ 120 h 20000"/>
                <a:gd name="T12" fmla="*/ 598 w 20000"/>
                <a:gd name="T13" fmla="*/ 170 h 20000"/>
                <a:gd name="T14" fmla="*/ 617 w 20000"/>
                <a:gd name="T15" fmla="*/ 211 h 20000"/>
                <a:gd name="T16" fmla="*/ 632 w 20000"/>
                <a:gd name="T17" fmla="*/ 170 h 20000"/>
                <a:gd name="T18" fmla="*/ 702 w 20000"/>
                <a:gd name="T19" fmla="*/ 190 h 20000"/>
                <a:gd name="T20" fmla="*/ 783 w 20000"/>
                <a:gd name="T21" fmla="*/ 219 h 20000"/>
                <a:gd name="T22" fmla="*/ 809 w 20000"/>
                <a:gd name="T23" fmla="*/ 211 h 20000"/>
                <a:gd name="T24" fmla="*/ 799 w 20000"/>
                <a:gd name="T25" fmla="*/ 246 h 20000"/>
                <a:gd name="T26" fmla="*/ 837 w 20000"/>
                <a:gd name="T27" fmla="*/ 201 h 20000"/>
                <a:gd name="T28" fmla="*/ 866 w 20000"/>
                <a:gd name="T29" fmla="*/ 176 h 20000"/>
                <a:gd name="T30" fmla="*/ 845 w 20000"/>
                <a:gd name="T31" fmla="*/ 140 h 20000"/>
                <a:gd name="T32" fmla="*/ 880 w 20000"/>
                <a:gd name="T33" fmla="*/ 110 h 20000"/>
                <a:gd name="T34" fmla="*/ 903 w 20000"/>
                <a:gd name="T35" fmla="*/ 163 h 20000"/>
                <a:gd name="T36" fmla="*/ 905 w 20000"/>
                <a:gd name="T37" fmla="*/ 186 h 20000"/>
                <a:gd name="T38" fmla="*/ 915 w 20000"/>
                <a:gd name="T39" fmla="*/ 238 h 20000"/>
                <a:gd name="T40" fmla="*/ 983 w 20000"/>
                <a:gd name="T41" fmla="*/ 194 h 20000"/>
                <a:gd name="T42" fmla="*/ 1023 w 20000"/>
                <a:gd name="T43" fmla="*/ 240 h 20000"/>
                <a:gd name="T44" fmla="*/ 952 w 20000"/>
                <a:gd name="T45" fmla="*/ 273 h 20000"/>
                <a:gd name="T46" fmla="*/ 882 w 20000"/>
                <a:gd name="T47" fmla="*/ 316 h 20000"/>
                <a:gd name="T48" fmla="*/ 855 w 20000"/>
                <a:gd name="T49" fmla="*/ 360 h 20000"/>
                <a:gd name="T50" fmla="*/ 778 w 20000"/>
                <a:gd name="T51" fmla="*/ 354 h 20000"/>
                <a:gd name="T52" fmla="*/ 741 w 20000"/>
                <a:gd name="T53" fmla="*/ 430 h 20000"/>
                <a:gd name="T54" fmla="*/ 712 w 20000"/>
                <a:gd name="T55" fmla="*/ 567 h 20000"/>
                <a:gd name="T56" fmla="*/ 818 w 20000"/>
                <a:gd name="T57" fmla="*/ 631 h 20000"/>
                <a:gd name="T58" fmla="*/ 866 w 20000"/>
                <a:gd name="T59" fmla="*/ 745 h 20000"/>
                <a:gd name="T60" fmla="*/ 957 w 20000"/>
                <a:gd name="T61" fmla="*/ 629 h 20000"/>
                <a:gd name="T62" fmla="*/ 992 w 20000"/>
                <a:gd name="T63" fmla="*/ 462 h 20000"/>
                <a:gd name="T64" fmla="*/ 1081 w 20000"/>
                <a:gd name="T65" fmla="*/ 484 h 20000"/>
                <a:gd name="T66" fmla="*/ 1083 w 20000"/>
                <a:gd name="T67" fmla="*/ 559 h 20000"/>
                <a:gd name="T68" fmla="*/ 1184 w 20000"/>
                <a:gd name="T69" fmla="*/ 521 h 20000"/>
                <a:gd name="T70" fmla="*/ 1257 w 20000"/>
                <a:gd name="T71" fmla="*/ 691 h 20000"/>
                <a:gd name="T72" fmla="*/ 1255 w 20000"/>
                <a:gd name="T73" fmla="*/ 723 h 20000"/>
                <a:gd name="T74" fmla="*/ 1193 w 20000"/>
                <a:gd name="T75" fmla="*/ 799 h 20000"/>
                <a:gd name="T76" fmla="*/ 1081 w 20000"/>
                <a:gd name="T77" fmla="*/ 816 h 20000"/>
                <a:gd name="T78" fmla="*/ 1089 w 20000"/>
                <a:gd name="T79" fmla="*/ 855 h 20000"/>
                <a:gd name="T80" fmla="*/ 1093 w 20000"/>
                <a:gd name="T81" fmla="*/ 935 h 20000"/>
                <a:gd name="T82" fmla="*/ 1093 w 20000"/>
                <a:gd name="T83" fmla="*/ 909 h 20000"/>
                <a:gd name="T84" fmla="*/ 1029 w 20000"/>
                <a:gd name="T85" fmla="*/ 863 h 20000"/>
                <a:gd name="T86" fmla="*/ 872 w 20000"/>
                <a:gd name="T87" fmla="*/ 925 h 20000"/>
                <a:gd name="T88" fmla="*/ 843 w 20000"/>
                <a:gd name="T89" fmla="*/ 952 h 20000"/>
                <a:gd name="T90" fmla="*/ 799 w 20000"/>
                <a:gd name="T91" fmla="*/ 935 h 20000"/>
                <a:gd name="T92" fmla="*/ 837 w 20000"/>
                <a:gd name="T93" fmla="*/ 903 h 20000"/>
                <a:gd name="T94" fmla="*/ 758 w 20000"/>
                <a:gd name="T95" fmla="*/ 826 h 20000"/>
                <a:gd name="T96" fmla="*/ 648 w 20000"/>
                <a:gd name="T97" fmla="*/ 803 h 20000"/>
                <a:gd name="T98" fmla="*/ 615 w 20000"/>
                <a:gd name="T99" fmla="*/ 762 h 20000"/>
                <a:gd name="T100" fmla="*/ 87 w 20000"/>
                <a:gd name="T101" fmla="*/ 654 h 20000"/>
                <a:gd name="T102" fmla="*/ 104 w 20000"/>
                <a:gd name="T103" fmla="*/ 507 h 20000"/>
                <a:gd name="T104" fmla="*/ 56 w 20000"/>
                <a:gd name="T105" fmla="*/ 368 h 20000"/>
                <a:gd name="T106" fmla="*/ 122 w 20000"/>
                <a:gd name="T107" fmla="*/ 104 h 20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000"/>
                <a:gd name="T163" fmla="*/ 0 h 20000"/>
                <a:gd name="T164" fmla="*/ 20000 w 20000"/>
                <a:gd name="T165" fmla="*/ 20000 h 200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000" h="20000">
                  <a:moveTo>
                    <a:pt x="1909" y="2139"/>
                  </a:moveTo>
                  <a:lnTo>
                    <a:pt x="3235" y="0"/>
                  </a:lnTo>
                  <a:lnTo>
                    <a:pt x="3492" y="132"/>
                  </a:lnTo>
                  <a:lnTo>
                    <a:pt x="3692" y="809"/>
                  </a:lnTo>
                  <a:lnTo>
                    <a:pt x="4118" y="1148"/>
                  </a:lnTo>
                  <a:lnTo>
                    <a:pt x="4118" y="1024"/>
                  </a:lnTo>
                  <a:lnTo>
                    <a:pt x="4212" y="1107"/>
                  </a:lnTo>
                  <a:lnTo>
                    <a:pt x="4274" y="1363"/>
                  </a:lnTo>
                  <a:lnTo>
                    <a:pt x="4374" y="1024"/>
                  </a:lnTo>
                  <a:lnTo>
                    <a:pt x="4693" y="809"/>
                  </a:lnTo>
                  <a:lnTo>
                    <a:pt x="5895" y="595"/>
                  </a:lnTo>
                  <a:lnTo>
                    <a:pt x="5870" y="768"/>
                  </a:lnTo>
                  <a:lnTo>
                    <a:pt x="5444" y="892"/>
                  </a:lnTo>
                  <a:lnTo>
                    <a:pt x="4862" y="941"/>
                  </a:lnTo>
                  <a:lnTo>
                    <a:pt x="4599" y="1230"/>
                  </a:lnTo>
                  <a:lnTo>
                    <a:pt x="4762" y="1280"/>
                  </a:lnTo>
                  <a:lnTo>
                    <a:pt x="5313" y="1024"/>
                  </a:lnTo>
                  <a:lnTo>
                    <a:pt x="5219" y="1148"/>
                  </a:lnTo>
                  <a:lnTo>
                    <a:pt x="5895" y="892"/>
                  </a:lnTo>
                  <a:lnTo>
                    <a:pt x="5870" y="941"/>
                  </a:lnTo>
                  <a:lnTo>
                    <a:pt x="5895" y="1107"/>
                  </a:lnTo>
                  <a:lnTo>
                    <a:pt x="6383" y="768"/>
                  </a:lnTo>
                  <a:lnTo>
                    <a:pt x="6383" y="595"/>
                  </a:lnTo>
                  <a:lnTo>
                    <a:pt x="6483" y="553"/>
                  </a:lnTo>
                  <a:lnTo>
                    <a:pt x="6383" y="1363"/>
                  </a:lnTo>
                  <a:lnTo>
                    <a:pt x="6483" y="1577"/>
                  </a:lnTo>
                  <a:lnTo>
                    <a:pt x="6802" y="1107"/>
                  </a:lnTo>
                  <a:lnTo>
                    <a:pt x="6996" y="1024"/>
                  </a:lnTo>
                  <a:lnTo>
                    <a:pt x="6934" y="1363"/>
                  </a:lnTo>
                  <a:lnTo>
                    <a:pt x="6740" y="1668"/>
                  </a:lnTo>
                  <a:lnTo>
                    <a:pt x="7059" y="1668"/>
                  </a:lnTo>
                  <a:lnTo>
                    <a:pt x="7228" y="1445"/>
                  </a:lnTo>
                  <a:lnTo>
                    <a:pt x="7484" y="1495"/>
                  </a:lnTo>
                  <a:lnTo>
                    <a:pt x="7610" y="1833"/>
                  </a:lnTo>
                  <a:lnTo>
                    <a:pt x="8098" y="2395"/>
                  </a:lnTo>
                  <a:lnTo>
                    <a:pt x="8454" y="2477"/>
                  </a:lnTo>
                  <a:lnTo>
                    <a:pt x="8617" y="2898"/>
                  </a:lnTo>
                  <a:lnTo>
                    <a:pt x="8586" y="3121"/>
                  </a:lnTo>
                  <a:lnTo>
                    <a:pt x="8354" y="3031"/>
                  </a:lnTo>
                  <a:lnTo>
                    <a:pt x="8160" y="3154"/>
                  </a:lnTo>
                  <a:lnTo>
                    <a:pt x="8780" y="3501"/>
                  </a:lnTo>
                  <a:lnTo>
                    <a:pt x="9362" y="3501"/>
                  </a:lnTo>
                  <a:lnTo>
                    <a:pt x="9618" y="3931"/>
                  </a:lnTo>
                  <a:lnTo>
                    <a:pt x="9618" y="4269"/>
                  </a:lnTo>
                  <a:lnTo>
                    <a:pt x="9462" y="4187"/>
                  </a:lnTo>
                  <a:lnTo>
                    <a:pt x="9556" y="4740"/>
                  </a:lnTo>
                  <a:lnTo>
                    <a:pt x="9556" y="4484"/>
                  </a:lnTo>
                  <a:lnTo>
                    <a:pt x="9656" y="4352"/>
                  </a:lnTo>
                  <a:lnTo>
                    <a:pt x="9718" y="4401"/>
                  </a:lnTo>
                  <a:lnTo>
                    <a:pt x="9812" y="3840"/>
                  </a:lnTo>
                  <a:lnTo>
                    <a:pt x="9950" y="3625"/>
                  </a:lnTo>
                  <a:lnTo>
                    <a:pt x="10338" y="3625"/>
                  </a:lnTo>
                  <a:lnTo>
                    <a:pt x="10563" y="3460"/>
                  </a:lnTo>
                  <a:lnTo>
                    <a:pt x="9887" y="3501"/>
                  </a:lnTo>
                  <a:lnTo>
                    <a:pt x="9812" y="3460"/>
                  </a:lnTo>
                  <a:lnTo>
                    <a:pt x="10044" y="3287"/>
                  </a:lnTo>
                  <a:lnTo>
                    <a:pt x="10626" y="3237"/>
                  </a:lnTo>
                  <a:lnTo>
                    <a:pt x="10720" y="3799"/>
                  </a:lnTo>
                  <a:lnTo>
                    <a:pt x="10820" y="3931"/>
                  </a:lnTo>
                  <a:lnTo>
                    <a:pt x="10989" y="3931"/>
                  </a:lnTo>
                  <a:lnTo>
                    <a:pt x="11076" y="4352"/>
                  </a:lnTo>
                  <a:lnTo>
                    <a:pt x="11176" y="4269"/>
                  </a:lnTo>
                  <a:lnTo>
                    <a:pt x="11859" y="4484"/>
                  </a:lnTo>
                  <a:lnTo>
                    <a:pt x="11990" y="4269"/>
                  </a:lnTo>
                  <a:lnTo>
                    <a:pt x="12090" y="4484"/>
                  </a:lnTo>
                  <a:lnTo>
                    <a:pt x="12253" y="4525"/>
                  </a:lnTo>
                  <a:lnTo>
                    <a:pt x="12090" y="4269"/>
                  </a:lnTo>
                  <a:lnTo>
                    <a:pt x="12115" y="4063"/>
                  </a:lnTo>
                  <a:lnTo>
                    <a:pt x="12347" y="4063"/>
                  </a:lnTo>
                  <a:lnTo>
                    <a:pt x="12509" y="4269"/>
                  </a:lnTo>
                  <a:lnTo>
                    <a:pt x="12409" y="4401"/>
                  </a:lnTo>
                  <a:lnTo>
                    <a:pt x="12666" y="4352"/>
                  </a:lnTo>
                  <a:lnTo>
                    <a:pt x="12347" y="4822"/>
                  </a:lnTo>
                  <a:lnTo>
                    <a:pt x="12447" y="4955"/>
                  </a:lnTo>
                  <a:lnTo>
                    <a:pt x="12278" y="4955"/>
                  </a:lnTo>
                  <a:lnTo>
                    <a:pt x="12278" y="5293"/>
                  </a:lnTo>
                  <a:lnTo>
                    <a:pt x="12347" y="5078"/>
                  </a:lnTo>
                  <a:lnTo>
                    <a:pt x="12509" y="5078"/>
                  </a:lnTo>
                  <a:lnTo>
                    <a:pt x="12603" y="4608"/>
                  </a:lnTo>
                  <a:lnTo>
                    <a:pt x="12703" y="4401"/>
                  </a:lnTo>
                  <a:lnTo>
                    <a:pt x="12866" y="4484"/>
                  </a:lnTo>
                  <a:lnTo>
                    <a:pt x="13279" y="4269"/>
                  </a:lnTo>
                  <a:lnTo>
                    <a:pt x="13354" y="4013"/>
                  </a:lnTo>
                  <a:lnTo>
                    <a:pt x="13091" y="4145"/>
                  </a:lnTo>
                  <a:lnTo>
                    <a:pt x="13185" y="3931"/>
                  </a:lnTo>
                  <a:lnTo>
                    <a:pt x="13354" y="3799"/>
                  </a:lnTo>
                  <a:lnTo>
                    <a:pt x="13448" y="3716"/>
                  </a:lnTo>
                  <a:lnTo>
                    <a:pt x="13379" y="3840"/>
                  </a:lnTo>
                  <a:lnTo>
                    <a:pt x="13479" y="3799"/>
                  </a:lnTo>
                  <a:lnTo>
                    <a:pt x="13548" y="3625"/>
                  </a:lnTo>
                  <a:lnTo>
                    <a:pt x="13379" y="3716"/>
                  </a:lnTo>
                  <a:lnTo>
                    <a:pt x="13354" y="3501"/>
                  </a:lnTo>
                  <a:lnTo>
                    <a:pt x="13217" y="3501"/>
                  </a:lnTo>
                  <a:lnTo>
                    <a:pt x="13023" y="3287"/>
                  </a:lnTo>
                  <a:lnTo>
                    <a:pt x="13023" y="3154"/>
                  </a:lnTo>
                  <a:lnTo>
                    <a:pt x="13217" y="2898"/>
                  </a:lnTo>
                  <a:lnTo>
                    <a:pt x="13354" y="2898"/>
                  </a:lnTo>
                  <a:lnTo>
                    <a:pt x="13279" y="2601"/>
                  </a:lnTo>
                  <a:lnTo>
                    <a:pt x="13448" y="2477"/>
                  </a:lnTo>
                  <a:lnTo>
                    <a:pt x="13611" y="2345"/>
                  </a:lnTo>
                  <a:lnTo>
                    <a:pt x="13642" y="2477"/>
                  </a:lnTo>
                  <a:lnTo>
                    <a:pt x="13773" y="2263"/>
                  </a:lnTo>
                  <a:lnTo>
                    <a:pt x="13642" y="2221"/>
                  </a:lnTo>
                  <a:lnTo>
                    <a:pt x="13905" y="2139"/>
                  </a:lnTo>
                  <a:lnTo>
                    <a:pt x="14161" y="2263"/>
                  </a:lnTo>
                  <a:lnTo>
                    <a:pt x="14161" y="2601"/>
                  </a:lnTo>
                  <a:lnTo>
                    <a:pt x="14061" y="3031"/>
                  </a:lnTo>
                  <a:lnTo>
                    <a:pt x="14124" y="3369"/>
                  </a:lnTo>
                  <a:lnTo>
                    <a:pt x="13967" y="3287"/>
                  </a:lnTo>
                  <a:lnTo>
                    <a:pt x="14030" y="3460"/>
                  </a:lnTo>
                  <a:lnTo>
                    <a:pt x="13805" y="3592"/>
                  </a:lnTo>
                  <a:lnTo>
                    <a:pt x="13905" y="3799"/>
                  </a:lnTo>
                  <a:lnTo>
                    <a:pt x="14030" y="3716"/>
                  </a:lnTo>
                  <a:lnTo>
                    <a:pt x="14161" y="3840"/>
                  </a:lnTo>
                  <a:lnTo>
                    <a:pt x="14030" y="3931"/>
                  </a:lnTo>
                  <a:lnTo>
                    <a:pt x="13905" y="4608"/>
                  </a:lnTo>
                  <a:lnTo>
                    <a:pt x="14456" y="4063"/>
                  </a:lnTo>
                  <a:lnTo>
                    <a:pt x="14581" y="4484"/>
                  </a:lnTo>
                  <a:lnTo>
                    <a:pt x="14481" y="4740"/>
                  </a:lnTo>
                  <a:lnTo>
                    <a:pt x="14324" y="4905"/>
                  </a:lnTo>
                  <a:lnTo>
                    <a:pt x="14324" y="5417"/>
                  </a:lnTo>
                  <a:lnTo>
                    <a:pt x="14837" y="5037"/>
                  </a:lnTo>
                  <a:lnTo>
                    <a:pt x="15131" y="4525"/>
                  </a:lnTo>
                  <a:lnTo>
                    <a:pt x="15325" y="4484"/>
                  </a:lnTo>
                  <a:lnTo>
                    <a:pt x="15263" y="4352"/>
                  </a:lnTo>
                  <a:lnTo>
                    <a:pt x="15388" y="4013"/>
                  </a:lnTo>
                  <a:lnTo>
                    <a:pt x="16008" y="4269"/>
                  </a:lnTo>
                  <a:lnTo>
                    <a:pt x="15914" y="4352"/>
                  </a:lnTo>
                  <a:lnTo>
                    <a:pt x="16108" y="4608"/>
                  </a:lnTo>
                  <a:lnTo>
                    <a:pt x="15939" y="4690"/>
                  </a:lnTo>
                  <a:lnTo>
                    <a:pt x="16070" y="4740"/>
                  </a:lnTo>
                  <a:lnTo>
                    <a:pt x="16008" y="4955"/>
                  </a:lnTo>
                  <a:lnTo>
                    <a:pt x="15682" y="4955"/>
                  </a:lnTo>
                  <a:lnTo>
                    <a:pt x="15745" y="5599"/>
                  </a:lnTo>
                  <a:lnTo>
                    <a:pt x="15657" y="5855"/>
                  </a:lnTo>
                  <a:lnTo>
                    <a:pt x="15006" y="6152"/>
                  </a:lnTo>
                  <a:lnTo>
                    <a:pt x="15006" y="5805"/>
                  </a:lnTo>
                  <a:lnTo>
                    <a:pt x="14906" y="5632"/>
                  </a:lnTo>
                  <a:lnTo>
                    <a:pt x="14812" y="5723"/>
                  </a:lnTo>
                  <a:lnTo>
                    <a:pt x="14906" y="6193"/>
                  </a:lnTo>
                  <a:lnTo>
                    <a:pt x="14287" y="5855"/>
                  </a:lnTo>
                  <a:lnTo>
                    <a:pt x="14456" y="6152"/>
                  </a:lnTo>
                  <a:lnTo>
                    <a:pt x="13967" y="6614"/>
                  </a:lnTo>
                  <a:lnTo>
                    <a:pt x="13805" y="6532"/>
                  </a:lnTo>
                  <a:lnTo>
                    <a:pt x="13479" y="6069"/>
                  </a:lnTo>
                  <a:lnTo>
                    <a:pt x="13379" y="6069"/>
                  </a:lnTo>
                  <a:lnTo>
                    <a:pt x="13548" y="6491"/>
                  </a:lnTo>
                  <a:lnTo>
                    <a:pt x="13967" y="6697"/>
                  </a:lnTo>
                  <a:lnTo>
                    <a:pt x="13611" y="7300"/>
                  </a:lnTo>
                  <a:lnTo>
                    <a:pt x="13379" y="7424"/>
                  </a:lnTo>
                  <a:lnTo>
                    <a:pt x="13185" y="7391"/>
                  </a:lnTo>
                  <a:lnTo>
                    <a:pt x="13123" y="7217"/>
                  </a:lnTo>
                  <a:lnTo>
                    <a:pt x="12929" y="7647"/>
                  </a:lnTo>
                  <a:lnTo>
                    <a:pt x="12703" y="7647"/>
                  </a:lnTo>
                  <a:lnTo>
                    <a:pt x="12178" y="7176"/>
                  </a:lnTo>
                  <a:lnTo>
                    <a:pt x="12178" y="7300"/>
                  </a:lnTo>
                  <a:lnTo>
                    <a:pt x="12447" y="7424"/>
                  </a:lnTo>
                  <a:lnTo>
                    <a:pt x="12766" y="7861"/>
                  </a:lnTo>
                  <a:lnTo>
                    <a:pt x="12666" y="8068"/>
                  </a:lnTo>
                  <a:lnTo>
                    <a:pt x="12253" y="8068"/>
                  </a:lnTo>
                  <a:lnTo>
                    <a:pt x="12278" y="8200"/>
                  </a:lnTo>
                  <a:lnTo>
                    <a:pt x="11602" y="8885"/>
                  </a:lnTo>
                  <a:lnTo>
                    <a:pt x="11176" y="9447"/>
                  </a:lnTo>
                  <a:lnTo>
                    <a:pt x="10920" y="10421"/>
                  </a:lnTo>
                  <a:lnTo>
                    <a:pt x="11051" y="10545"/>
                  </a:lnTo>
                  <a:lnTo>
                    <a:pt x="11308" y="10636"/>
                  </a:lnTo>
                  <a:lnTo>
                    <a:pt x="11245" y="11536"/>
                  </a:lnTo>
                  <a:lnTo>
                    <a:pt x="11145" y="11709"/>
                  </a:lnTo>
                  <a:lnTo>
                    <a:pt x="11665" y="11660"/>
                  </a:lnTo>
                  <a:lnTo>
                    <a:pt x="12115" y="11998"/>
                  </a:lnTo>
                  <a:lnTo>
                    <a:pt x="12253" y="12345"/>
                  </a:lnTo>
                  <a:lnTo>
                    <a:pt x="12253" y="12552"/>
                  </a:lnTo>
                  <a:lnTo>
                    <a:pt x="12603" y="12775"/>
                  </a:lnTo>
                  <a:lnTo>
                    <a:pt x="12804" y="13022"/>
                  </a:lnTo>
                  <a:lnTo>
                    <a:pt x="13479" y="13245"/>
                  </a:lnTo>
                  <a:lnTo>
                    <a:pt x="13217" y="14393"/>
                  </a:lnTo>
                  <a:lnTo>
                    <a:pt x="13279" y="14781"/>
                  </a:lnTo>
                  <a:lnTo>
                    <a:pt x="13185" y="14913"/>
                  </a:lnTo>
                  <a:lnTo>
                    <a:pt x="13479" y="15120"/>
                  </a:lnTo>
                  <a:lnTo>
                    <a:pt x="13548" y="15376"/>
                  </a:lnTo>
                  <a:lnTo>
                    <a:pt x="13642" y="15508"/>
                  </a:lnTo>
                  <a:lnTo>
                    <a:pt x="13805" y="15334"/>
                  </a:lnTo>
                  <a:lnTo>
                    <a:pt x="13867" y="15467"/>
                  </a:lnTo>
                  <a:lnTo>
                    <a:pt x="14061" y="14814"/>
                  </a:lnTo>
                  <a:lnTo>
                    <a:pt x="14030" y="13584"/>
                  </a:lnTo>
                  <a:lnTo>
                    <a:pt x="14969" y="12989"/>
                  </a:lnTo>
                  <a:lnTo>
                    <a:pt x="15131" y="12436"/>
                  </a:lnTo>
                  <a:lnTo>
                    <a:pt x="15069" y="11792"/>
                  </a:lnTo>
                  <a:lnTo>
                    <a:pt x="14812" y="11321"/>
                  </a:lnTo>
                  <a:lnTo>
                    <a:pt x="15325" y="10545"/>
                  </a:lnTo>
                  <a:lnTo>
                    <a:pt x="15263" y="9909"/>
                  </a:lnTo>
                  <a:lnTo>
                    <a:pt x="15519" y="9529"/>
                  </a:lnTo>
                  <a:lnTo>
                    <a:pt x="15488" y="9092"/>
                  </a:lnTo>
                  <a:lnTo>
                    <a:pt x="15745" y="8885"/>
                  </a:lnTo>
                  <a:lnTo>
                    <a:pt x="16333" y="9315"/>
                  </a:lnTo>
                  <a:lnTo>
                    <a:pt x="16621" y="9182"/>
                  </a:lnTo>
                  <a:lnTo>
                    <a:pt x="16946" y="9785"/>
                  </a:lnTo>
                  <a:lnTo>
                    <a:pt x="16915" y="9992"/>
                  </a:lnTo>
                  <a:lnTo>
                    <a:pt x="17434" y="10206"/>
                  </a:lnTo>
                  <a:lnTo>
                    <a:pt x="17209" y="11107"/>
                  </a:lnTo>
                  <a:lnTo>
                    <a:pt x="17040" y="11321"/>
                  </a:lnTo>
                  <a:lnTo>
                    <a:pt x="17209" y="11321"/>
                  </a:lnTo>
                  <a:lnTo>
                    <a:pt x="17209" y="11453"/>
                  </a:lnTo>
                  <a:lnTo>
                    <a:pt x="16946" y="11536"/>
                  </a:lnTo>
                  <a:lnTo>
                    <a:pt x="17015" y="11660"/>
                  </a:lnTo>
                  <a:lnTo>
                    <a:pt x="17372" y="11536"/>
                  </a:lnTo>
                  <a:lnTo>
                    <a:pt x="17466" y="11998"/>
                  </a:lnTo>
                  <a:lnTo>
                    <a:pt x="17947" y="11660"/>
                  </a:lnTo>
                  <a:lnTo>
                    <a:pt x="18473" y="10677"/>
                  </a:lnTo>
                  <a:lnTo>
                    <a:pt x="18536" y="10760"/>
                  </a:lnTo>
                  <a:lnTo>
                    <a:pt x="18892" y="12816"/>
                  </a:lnTo>
                  <a:lnTo>
                    <a:pt x="18730" y="13154"/>
                  </a:lnTo>
                  <a:lnTo>
                    <a:pt x="18986" y="13584"/>
                  </a:lnTo>
                  <a:lnTo>
                    <a:pt x="18986" y="13881"/>
                  </a:lnTo>
                  <a:lnTo>
                    <a:pt x="19318" y="13881"/>
                  </a:lnTo>
                  <a:lnTo>
                    <a:pt x="19675" y="14269"/>
                  </a:lnTo>
                  <a:lnTo>
                    <a:pt x="19086" y="14566"/>
                  </a:lnTo>
                  <a:lnTo>
                    <a:pt x="18830" y="14781"/>
                  </a:lnTo>
                  <a:lnTo>
                    <a:pt x="18830" y="14946"/>
                  </a:lnTo>
                  <a:lnTo>
                    <a:pt x="19506" y="14566"/>
                  </a:lnTo>
                  <a:lnTo>
                    <a:pt x="19675" y="14699"/>
                  </a:lnTo>
                  <a:lnTo>
                    <a:pt x="19637" y="14913"/>
                  </a:lnTo>
                  <a:lnTo>
                    <a:pt x="19831" y="14781"/>
                  </a:lnTo>
                  <a:lnTo>
                    <a:pt x="19994" y="14946"/>
                  </a:lnTo>
                  <a:lnTo>
                    <a:pt x="19931" y="15376"/>
                  </a:lnTo>
                  <a:lnTo>
                    <a:pt x="19768" y="15723"/>
                  </a:lnTo>
                  <a:lnTo>
                    <a:pt x="19218" y="16012"/>
                  </a:lnTo>
                  <a:lnTo>
                    <a:pt x="18667" y="16491"/>
                  </a:lnTo>
                  <a:lnTo>
                    <a:pt x="17303" y="16367"/>
                  </a:lnTo>
                  <a:lnTo>
                    <a:pt x="16946" y="16400"/>
                  </a:lnTo>
                  <a:lnTo>
                    <a:pt x="16070" y="17258"/>
                  </a:lnTo>
                  <a:lnTo>
                    <a:pt x="15582" y="17853"/>
                  </a:lnTo>
                  <a:lnTo>
                    <a:pt x="16208" y="17258"/>
                  </a:lnTo>
                  <a:lnTo>
                    <a:pt x="16915" y="16837"/>
                  </a:lnTo>
                  <a:lnTo>
                    <a:pt x="17209" y="16920"/>
                  </a:lnTo>
                  <a:lnTo>
                    <a:pt x="17466" y="17126"/>
                  </a:lnTo>
                  <a:lnTo>
                    <a:pt x="17372" y="17300"/>
                  </a:lnTo>
                  <a:lnTo>
                    <a:pt x="17109" y="17514"/>
                  </a:lnTo>
                  <a:lnTo>
                    <a:pt x="16846" y="17465"/>
                  </a:lnTo>
                  <a:lnTo>
                    <a:pt x="17040" y="17647"/>
                  </a:lnTo>
                  <a:lnTo>
                    <a:pt x="17209" y="17647"/>
                  </a:lnTo>
                  <a:lnTo>
                    <a:pt x="17040" y="17936"/>
                  </a:lnTo>
                  <a:lnTo>
                    <a:pt x="17303" y="18406"/>
                  </a:lnTo>
                  <a:lnTo>
                    <a:pt x="18048" y="18927"/>
                  </a:lnTo>
                  <a:lnTo>
                    <a:pt x="17178" y="19182"/>
                  </a:lnTo>
                  <a:lnTo>
                    <a:pt x="17109" y="19306"/>
                  </a:lnTo>
                  <a:lnTo>
                    <a:pt x="16758" y="19653"/>
                  </a:lnTo>
                  <a:lnTo>
                    <a:pt x="16621" y="19521"/>
                  </a:lnTo>
                  <a:lnTo>
                    <a:pt x="16683" y="19265"/>
                  </a:lnTo>
                  <a:lnTo>
                    <a:pt x="16915" y="18968"/>
                  </a:lnTo>
                  <a:lnTo>
                    <a:pt x="17372" y="18761"/>
                  </a:lnTo>
                  <a:lnTo>
                    <a:pt x="17109" y="18761"/>
                  </a:lnTo>
                  <a:lnTo>
                    <a:pt x="17209" y="18538"/>
                  </a:lnTo>
                  <a:lnTo>
                    <a:pt x="16427" y="18844"/>
                  </a:lnTo>
                  <a:lnTo>
                    <a:pt x="16270" y="18497"/>
                  </a:lnTo>
                  <a:lnTo>
                    <a:pt x="16427" y="17853"/>
                  </a:lnTo>
                  <a:lnTo>
                    <a:pt x="16333" y="17729"/>
                  </a:lnTo>
                  <a:lnTo>
                    <a:pt x="16108" y="17812"/>
                  </a:lnTo>
                  <a:lnTo>
                    <a:pt x="16070" y="17647"/>
                  </a:lnTo>
                  <a:lnTo>
                    <a:pt x="15426" y="18712"/>
                  </a:lnTo>
                  <a:lnTo>
                    <a:pt x="15263" y="18761"/>
                  </a:lnTo>
                  <a:lnTo>
                    <a:pt x="14387" y="18761"/>
                  </a:lnTo>
                  <a:lnTo>
                    <a:pt x="13967" y="19050"/>
                  </a:lnTo>
                  <a:lnTo>
                    <a:pt x="13642" y="19100"/>
                  </a:lnTo>
                  <a:lnTo>
                    <a:pt x="13773" y="19265"/>
                  </a:lnTo>
                  <a:lnTo>
                    <a:pt x="13548" y="19182"/>
                  </a:lnTo>
                  <a:lnTo>
                    <a:pt x="13185" y="19265"/>
                  </a:lnTo>
                  <a:lnTo>
                    <a:pt x="13023" y="19438"/>
                  </a:lnTo>
                  <a:lnTo>
                    <a:pt x="13123" y="19521"/>
                  </a:lnTo>
                  <a:lnTo>
                    <a:pt x="13185" y="19653"/>
                  </a:lnTo>
                  <a:lnTo>
                    <a:pt x="12766" y="19827"/>
                  </a:lnTo>
                  <a:lnTo>
                    <a:pt x="12509" y="19860"/>
                  </a:lnTo>
                  <a:lnTo>
                    <a:pt x="11990" y="19992"/>
                  </a:lnTo>
                  <a:lnTo>
                    <a:pt x="12090" y="19827"/>
                  </a:lnTo>
                  <a:lnTo>
                    <a:pt x="12253" y="19521"/>
                  </a:lnTo>
                  <a:lnTo>
                    <a:pt x="12509" y="19306"/>
                  </a:lnTo>
                  <a:lnTo>
                    <a:pt x="12703" y="18761"/>
                  </a:lnTo>
                  <a:lnTo>
                    <a:pt x="12666" y="18497"/>
                  </a:lnTo>
                  <a:lnTo>
                    <a:pt x="12703" y="18497"/>
                  </a:lnTo>
                  <a:lnTo>
                    <a:pt x="12766" y="18761"/>
                  </a:lnTo>
                  <a:lnTo>
                    <a:pt x="13023" y="18844"/>
                  </a:lnTo>
                  <a:lnTo>
                    <a:pt x="13091" y="18629"/>
                  </a:lnTo>
                  <a:lnTo>
                    <a:pt x="12960" y="18200"/>
                  </a:lnTo>
                  <a:lnTo>
                    <a:pt x="12666" y="18068"/>
                  </a:lnTo>
                  <a:lnTo>
                    <a:pt x="12115" y="17812"/>
                  </a:lnTo>
                  <a:lnTo>
                    <a:pt x="11990" y="17597"/>
                  </a:lnTo>
                  <a:lnTo>
                    <a:pt x="12021" y="16961"/>
                  </a:lnTo>
                  <a:lnTo>
                    <a:pt x="11859" y="17044"/>
                  </a:lnTo>
                  <a:lnTo>
                    <a:pt x="11665" y="16573"/>
                  </a:lnTo>
                  <a:lnTo>
                    <a:pt x="11245" y="16400"/>
                  </a:lnTo>
                  <a:lnTo>
                    <a:pt x="10920" y="16837"/>
                  </a:lnTo>
                  <a:lnTo>
                    <a:pt x="10626" y="16738"/>
                  </a:lnTo>
                  <a:lnTo>
                    <a:pt x="10238" y="16705"/>
                  </a:lnTo>
                  <a:lnTo>
                    <a:pt x="10144" y="16573"/>
                  </a:lnTo>
                  <a:lnTo>
                    <a:pt x="9950" y="16235"/>
                  </a:lnTo>
                  <a:lnTo>
                    <a:pt x="9950" y="16400"/>
                  </a:lnTo>
                  <a:lnTo>
                    <a:pt x="9556" y="16235"/>
                  </a:lnTo>
                  <a:lnTo>
                    <a:pt x="9787" y="16235"/>
                  </a:lnTo>
                  <a:lnTo>
                    <a:pt x="9787" y="15846"/>
                  </a:lnTo>
                  <a:lnTo>
                    <a:pt x="9618" y="15723"/>
                  </a:lnTo>
                  <a:lnTo>
                    <a:pt x="9399" y="16061"/>
                  </a:lnTo>
                  <a:lnTo>
                    <a:pt x="2234" y="15120"/>
                  </a:lnTo>
                  <a:lnTo>
                    <a:pt x="2040" y="14781"/>
                  </a:lnTo>
                  <a:lnTo>
                    <a:pt x="1909" y="14220"/>
                  </a:lnTo>
                  <a:lnTo>
                    <a:pt x="1389" y="13716"/>
                  </a:lnTo>
                  <a:lnTo>
                    <a:pt x="1358" y="13501"/>
                  </a:lnTo>
                  <a:lnTo>
                    <a:pt x="1458" y="12130"/>
                  </a:lnTo>
                  <a:lnTo>
                    <a:pt x="1621" y="11874"/>
                  </a:lnTo>
                  <a:lnTo>
                    <a:pt x="1289" y="12130"/>
                  </a:lnTo>
                  <a:lnTo>
                    <a:pt x="1202" y="11453"/>
                  </a:lnTo>
                  <a:lnTo>
                    <a:pt x="1458" y="11016"/>
                  </a:lnTo>
                  <a:lnTo>
                    <a:pt x="1621" y="10462"/>
                  </a:lnTo>
                  <a:lnTo>
                    <a:pt x="1458" y="10124"/>
                  </a:lnTo>
                  <a:lnTo>
                    <a:pt x="1289" y="9736"/>
                  </a:lnTo>
                  <a:lnTo>
                    <a:pt x="1202" y="8117"/>
                  </a:lnTo>
                  <a:lnTo>
                    <a:pt x="1202" y="7647"/>
                  </a:lnTo>
                  <a:lnTo>
                    <a:pt x="1070" y="7523"/>
                  </a:lnTo>
                  <a:lnTo>
                    <a:pt x="870" y="7605"/>
                  </a:lnTo>
                  <a:lnTo>
                    <a:pt x="513" y="7944"/>
                  </a:lnTo>
                  <a:lnTo>
                    <a:pt x="357" y="6961"/>
                  </a:lnTo>
                  <a:lnTo>
                    <a:pt x="382" y="6829"/>
                  </a:lnTo>
                  <a:lnTo>
                    <a:pt x="0" y="6746"/>
                  </a:lnTo>
                  <a:lnTo>
                    <a:pt x="870" y="4484"/>
                  </a:lnTo>
                  <a:lnTo>
                    <a:pt x="1909" y="213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1" name="Freeform 235">
              <a:extLst>
                <a:ext uri="{FF2B5EF4-FFF2-40B4-BE49-F238E27FC236}">
                  <a16:creationId xmlns:a16="http://schemas.microsoft.com/office/drawing/2014/main" id="{00C803D6-A475-4779-AA78-A600969EE241}"/>
                </a:ext>
              </a:extLst>
            </p:cNvPr>
            <p:cNvSpPr>
              <a:spLocks/>
            </p:cNvSpPr>
            <p:nvPr/>
          </p:nvSpPr>
          <p:spPr bwMode="auto">
            <a:xfrm>
              <a:off x="1811" y="1139"/>
              <a:ext cx="340" cy="412"/>
            </a:xfrm>
            <a:custGeom>
              <a:avLst/>
              <a:gdLst>
                <a:gd name="T0" fmla="*/ 199 w 20000"/>
                <a:gd name="T1" fmla="*/ 405 h 20000"/>
                <a:gd name="T2" fmla="*/ 149 w 20000"/>
                <a:gd name="T3" fmla="*/ 355 h 20000"/>
                <a:gd name="T4" fmla="*/ 141 w 20000"/>
                <a:gd name="T5" fmla="*/ 335 h 20000"/>
                <a:gd name="T6" fmla="*/ 122 w 20000"/>
                <a:gd name="T7" fmla="*/ 318 h 20000"/>
                <a:gd name="T8" fmla="*/ 87 w 20000"/>
                <a:gd name="T9" fmla="*/ 318 h 20000"/>
                <a:gd name="T10" fmla="*/ 87 w 20000"/>
                <a:gd name="T11" fmla="*/ 279 h 20000"/>
                <a:gd name="T12" fmla="*/ 134 w 20000"/>
                <a:gd name="T13" fmla="*/ 281 h 20000"/>
                <a:gd name="T14" fmla="*/ 141 w 20000"/>
                <a:gd name="T15" fmla="*/ 262 h 20000"/>
                <a:gd name="T16" fmla="*/ 182 w 20000"/>
                <a:gd name="T17" fmla="*/ 236 h 20000"/>
                <a:gd name="T18" fmla="*/ 172 w 20000"/>
                <a:gd name="T19" fmla="*/ 193 h 20000"/>
                <a:gd name="T20" fmla="*/ 149 w 20000"/>
                <a:gd name="T21" fmla="*/ 175 h 20000"/>
                <a:gd name="T22" fmla="*/ 149 w 20000"/>
                <a:gd name="T23" fmla="*/ 139 h 20000"/>
                <a:gd name="T24" fmla="*/ 133 w 20000"/>
                <a:gd name="T25" fmla="*/ 132 h 20000"/>
                <a:gd name="T26" fmla="*/ 95 w 20000"/>
                <a:gd name="T27" fmla="*/ 132 h 20000"/>
                <a:gd name="T28" fmla="*/ 69 w 20000"/>
                <a:gd name="T29" fmla="*/ 132 h 20000"/>
                <a:gd name="T30" fmla="*/ 8 w 20000"/>
                <a:gd name="T31" fmla="*/ 107 h 20000"/>
                <a:gd name="T32" fmla="*/ 25 w 20000"/>
                <a:gd name="T33" fmla="*/ 78 h 20000"/>
                <a:gd name="T34" fmla="*/ 21 w 20000"/>
                <a:gd name="T35" fmla="*/ 46 h 20000"/>
                <a:gd name="T36" fmla="*/ 54 w 20000"/>
                <a:gd name="T37" fmla="*/ 14 h 20000"/>
                <a:gd name="T38" fmla="*/ 106 w 20000"/>
                <a:gd name="T39" fmla="*/ 10 h 20000"/>
                <a:gd name="T40" fmla="*/ 69 w 20000"/>
                <a:gd name="T41" fmla="*/ 48 h 20000"/>
                <a:gd name="T42" fmla="*/ 42 w 20000"/>
                <a:gd name="T43" fmla="*/ 95 h 20000"/>
                <a:gd name="T44" fmla="*/ 70 w 20000"/>
                <a:gd name="T45" fmla="*/ 74 h 20000"/>
                <a:gd name="T46" fmla="*/ 91 w 20000"/>
                <a:gd name="T47" fmla="*/ 42 h 20000"/>
                <a:gd name="T48" fmla="*/ 162 w 20000"/>
                <a:gd name="T49" fmla="*/ 19 h 20000"/>
                <a:gd name="T50" fmla="*/ 156 w 20000"/>
                <a:gd name="T51" fmla="*/ 54 h 20000"/>
                <a:gd name="T52" fmla="*/ 162 w 20000"/>
                <a:gd name="T53" fmla="*/ 70 h 20000"/>
                <a:gd name="T54" fmla="*/ 188 w 20000"/>
                <a:gd name="T55" fmla="*/ 62 h 20000"/>
                <a:gd name="T56" fmla="*/ 226 w 20000"/>
                <a:gd name="T57" fmla="*/ 81 h 20000"/>
                <a:gd name="T58" fmla="*/ 210 w 20000"/>
                <a:gd name="T59" fmla="*/ 97 h 20000"/>
                <a:gd name="T60" fmla="*/ 245 w 20000"/>
                <a:gd name="T61" fmla="*/ 105 h 20000"/>
                <a:gd name="T62" fmla="*/ 259 w 20000"/>
                <a:gd name="T63" fmla="*/ 132 h 20000"/>
                <a:gd name="T64" fmla="*/ 271 w 20000"/>
                <a:gd name="T65" fmla="*/ 161 h 20000"/>
                <a:gd name="T66" fmla="*/ 269 w 20000"/>
                <a:gd name="T67" fmla="*/ 178 h 20000"/>
                <a:gd name="T68" fmla="*/ 265 w 20000"/>
                <a:gd name="T69" fmla="*/ 199 h 20000"/>
                <a:gd name="T70" fmla="*/ 306 w 20000"/>
                <a:gd name="T71" fmla="*/ 236 h 20000"/>
                <a:gd name="T72" fmla="*/ 340 w 20000"/>
                <a:gd name="T73" fmla="*/ 269 h 20000"/>
                <a:gd name="T74" fmla="*/ 298 w 20000"/>
                <a:gd name="T75" fmla="*/ 302 h 20000"/>
                <a:gd name="T76" fmla="*/ 265 w 20000"/>
                <a:gd name="T77" fmla="*/ 285 h 20000"/>
                <a:gd name="T78" fmla="*/ 249 w 20000"/>
                <a:gd name="T79" fmla="*/ 281 h 20000"/>
                <a:gd name="T80" fmla="*/ 249 w 20000"/>
                <a:gd name="T81" fmla="*/ 322 h 20000"/>
                <a:gd name="T82" fmla="*/ 255 w 20000"/>
                <a:gd name="T83" fmla="*/ 384 h 20000"/>
                <a:gd name="T84" fmla="*/ 222 w 20000"/>
                <a:gd name="T85" fmla="*/ 368 h 20000"/>
                <a:gd name="T86" fmla="*/ 226 w 20000"/>
                <a:gd name="T87" fmla="*/ 399 h 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00"/>
                <a:gd name="T133" fmla="*/ 0 h 20000"/>
                <a:gd name="T134" fmla="*/ 20000 w 20000"/>
                <a:gd name="T135" fmla="*/ 20000 h 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00" h="20000">
                  <a:moveTo>
                    <a:pt x="13294" y="19981"/>
                  </a:moveTo>
                  <a:lnTo>
                    <a:pt x="12424" y="19981"/>
                  </a:lnTo>
                  <a:lnTo>
                    <a:pt x="11694" y="19670"/>
                  </a:lnTo>
                  <a:lnTo>
                    <a:pt x="10353" y="18565"/>
                  </a:lnTo>
                  <a:lnTo>
                    <a:pt x="9247" y="18060"/>
                  </a:lnTo>
                  <a:lnTo>
                    <a:pt x="8776" y="17245"/>
                  </a:lnTo>
                  <a:lnTo>
                    <a:pt x="8918" y="17051"/>
                  </a:lnTo>
                  <a:lnTo>
                    <a:pt x="9153" y="16760"/>
                  </a:lnTo>
                  <a:lnTo>
                    <a:pt x="8282" y="16256"/>
                  </a:lnTo>
                  <a:lnTo>
                    <a:pt x="7812" y="15461"/>
                  </a:lnTo>
                  <a:lnTo>
                    <a:pt x="7318" y="15150"/>
                  </a:lnTo>
                  <a:lnTo>
                    <a:pt x="7200" y="15461"/>
                  </a:lnTo>
                  <a:lnTo>
                    <a:pt x="6353" y="15267"/>
                  </a:lnTo>
                  <a:lnTo>
                    <a:pt x="5976" y="15267"/>
                  </a:lnTo>
                  <a:lnTo>
                    <a:pt x="5129" y="15461"/>
                  </a:lnTo>
                  <a:lnTo>
                    <a:pt x="4141" y="14956"/>
                  </a:lnTo>
                  <a:lnTo>
                    <a:pt x="4400" y="14142"/>
                  </a:lnTo>
                  <a:lnTo>
                    <a:pt x="5129" y="13560"/>
                  </a:lnTo>
                  <a:lnTo>
                    <a:pt x="5600" y="13637"/>
                  </a:lnTo>
                  <a:lnTo>
                    <a:pt x="6941" y="13948"/>
                  </a:lnTo>
                  <a:lnTo>
                    <a:pt x="7906" y="13637"/>
                  </a:lnTo>
                  <a:lnTo>
                    <a:pt x="8541" y="13851"/>
                  </a:lnTo>
                  <a:lnTo>
                    <a:pt x="8776" y="13346"/>
                  </a:lnTo>
                  <a:lnTo>
                    <a:pt x="8282" y="12726"/>
                  </a:lnTo>
                  <a:lnTo>
                    <a:pt x="8918" y="12532"/>
                  </a:lnTo>
                  <a:lnTo>
                    <a:pt x="9882" y="12047"/>
                  </a:lnTo>
                  <a:lnTo>
                    <a:pt x="10729" y="11445"/>
                  </a:lnTo>
                  <a:lnTo>
                    <a:pt x="10729" y="10747"/>
                  </a:lnTo>
                  <a:lnTo>
                    <a:pt x="10729" y="9932"/>
                  </a:lnTo>
                  <a:lnTo>
                    <a:pt x="10118" y="9350"/>
                  </a:lnTo>
                  <a:lnTo>
                    <a:pt x="9882" y="8826"/>
                  </a:lnTo>
                  <a:lnTo>
                    <a:pt x="8541" y="8923"/>
                  </a:lnTo>
                  <a:lnTo>
                    <a:pt x="8776" y="8516"/>
                  </a:lnTo>
                  <a:lnTo>
                    <a:pt x="9506" y="8516"/>
                  </a:lnTo>
                  <a:lnTo>
                    <a:pt x="8776" y="7624"/>
                  </a:lnTo>
                  <a:lnTo>
                    <a:pt x="8776" y="6731"/>
                  </a:lnTo>
                  <a:lnTo>
                    <a:pt x="8188" y="6014"/>
                  </a:lnTo>
                  <a:lnTo>
                    <a:pt x="7318" y="6014"/>
                  </a:lnTo>
                  <a:lnTo>
                    <a:pt x="7812" y="6421"/>
                  </a:lnTo>
                  <a:lnTo>
                    <a:pt x="7553" y="7022"/>
                  </a:lnTo>
                  <a:lnTo>
                    <a:pt x="6941" y="7022"/>
                  </a:lnTo>
                  <a:lnTo>
                    <a:pt x="5600" y="6421"/>
                  </a:lnTo>
                  <a:lnTo>
                    <a:pt x="5741" y="7022"/>
                  </a:lnTo>
                  <a:lnTo>
                    <a:pt x="5129" y="6731"/>
                  </a:lnTo>
                  <a:lnTo>
                    <a:pt x="4047" y="6421"/>
                  </a:lnTo>
                  <a:lnTo>
                    <a:pt x="2565" y="6014"/>
                  </a:lnTo>
                  <a:lnTo>
                    <a:pt x="1600" y="5432"/>
                  </a:lnTo>
                  <a:lnTo>
                    <a:pt x="494" y="5218"/>
                  </a:lnTo>
                  <a:lnTo>
                    <a:pt x="0" y="4113"/>
                  </a:lnTo>
                  <a:lnTo>
                    <a:pt x="1459" y="4326"/>
                  </a:lnTo>
                  <a:lnTo>
                    <a:pt x="1459" y="3802"/>
                  </a:lnTo>
                  <a:lnTo>
                    <a:pt x="0" y="3414"/>
                  </a:lnTo>
                  <a:lnTo>
                    <a:pt x="635" y="2308"/>
                  </a:lnTo>
                  <a:lnTo>
                    <a:pt x="1224" y="2211"/>
                  </a:lnTo>
                  <a:lnTo>
                    <a:pt x="1106" y="2017"/>
                  </a:lnTo>
                  <a:lnTo>
                    <a:pt x="2212" y="1203"/>
                  </a:lnTo>
                  <a:lnTo>
                    <a:pt x="3176" y="698"/>
                  </a:lnTo>
                  <a:lnTo>
                    <a:pt x="4635" y="0"/>
                  </a:lnTo>
                  <a:lnTo>
                    <a:pt x="6941" y="194"/>
                  </a:lnTo>
                  <a:lnTo>
                    <a:pt x="6212" y="504"/>
                  </a:lnTo>
                  <a:lnTo>
                    <a:pt x="5129" y="989"/>
                  </a:lnTo>
                  <a:lnTo>
                    <a:pt x="4047" y="1707"/>
                  </a:lnTo>
                  <a:lnTo>
                    <a:pt x="4047" y="2308"/>
                  </a:lnTo>
                  <a:lnTo>
                    <a:pt x="3412" y="3123"/>
                  </a:lnTo>
                  <a:lnTo>
                    <a:pt x="3765" y="3919"/>
                  </a:lnTo>
                  <a:lnTo>
                    <a:pt x="2447" y="4597"/>
                  </a:lnTo>
                  <a:lnTo>
                    <a:pt x="3671" y="4714"/>
                  </a:lnTo>
                  <a:lnTo>
                    <a:pt x="4635" y="3802"/>
                  </a:lnTo>
                  <a:lnTo>
                    <a:pt x="4141" y="3608"/>
                  </a:lnTo>
                  <a:lnTo>
                    <a:pt x="4635" y="2813"/>
                  </a:lnTo>
                  <a:lnTo>
                    <a:pt x="5129" y="2619"/>
                  </a:lnTo>
                  <a:lnTo>
                    <a:pt x="5365" y="2017"/>
                  </a:lnTo>
                  <a:lnTo>
                    <a:pt x="6212" y="1513"/>
                  </a:lnTo>
                  <a:lnTo>
                    <a:pt x="7318" y="989"/>
                  </a:lnTo>
                  <a:lnTo>
                    <a:pt x="9506" y="912"/>
                  </a:lnTo>
                  <a:lnTo>
                    <a:pt x="9247" y="1513"/>
                  </a:lnTo>
                  <a:lnTo>
                    <a:pt x="9506" y="1804"/>
                  </a:lnTo>
                  <a:lnTo>
                    <a:pt x="9153" y="2619"/>
                  </a:lnTo>
                  <a:lnTo>
                    <a:pt x="8188" y="3802"/>
                  </a:lnTo>
                  <a:lnTo>
                    <a:pt x="9153" y="3317"/>
                  </a:lnTo>
                  <a:lnTo>
                    <a:pt x="9506" y="3414"/>
                  </a:lnTo>
                  <a:lnTo>
                    <a:pt x="10494" y="3802"/>
                  </a:lnTo>
                  <a:lnTo>
                    <a:pt x="10353" y="3317"/>
                  </a:lnTo>
                  <a:lnTo>
                    <a:pt x="11082" y="3007"/>
                  </a:lnTo>
                  <a:lnTo>
                    <a:pt x="11812" y="3123"/>
                  </a:lnTo>
                  <a:lnTo>
                    <a:pt x="13059" y="3414"/>
                  </a:lnTo>
                  <a:lnTo>
                    <a:pt x="13294" y="3919"/>
                  </a:lnTo>
                  <a:lnTo>
                    <a:pt x="12329" y="4113"/>
                  </a:lnTo>
                  <a:lnTo>
                    <a:pt x="13059" y="4403"/>
                  </a:lnTo>
                  <a:lnTo>
                    <a:pt x="12329" y="4714"/>
                  </a:lnTo>
                  <a:lnTo>
                    <a:pt x="13388" y="4908"/>
                  </a:lnTo>
                  <a:lnTo>
                    <a:pt x="13647" y="5723"/>
                  </a:lnTo>
                  <a:lnTo>
                    <a:pt x="14400" y="5121"/>
                  </a:lnTo>
                  <a:lnTo>
                    <a:pt x="14988" y="5432"/>
                  </a:lnTo>
                  <a:lnTo>
                    <a:pt x="15224" y="5917"/>
                  </a:lnTo>
                  <a:lnTo>
                    <a:pt x="15224" y="6421"/>
                  </a:lnTo>
                  <a:lnTo>
                    <a:pt x="15953" y="6828"/>
                  </a:lnTo>
                  <a:lnTo>
                    <a:pt x="16565" y="7333"/>
                  </a:lnTo>
                  <a:lnTo>
                    <a:pt x="15953" y="7818"/>
                  </a:lnTo>
                  <a:lnTo>
                    <a:pt x="16824" y="7818"/>
                  </a:lnTo>
                  <a:lnTo>
                    <a:pt x="17176" y="8516"/>
                  </a:lnTo>
                  <a:lnTo>
                    <a:pt x="15835" y="8632"/>
                  </a:lnTo>
                  <a:lnTo>
                    <a:pt x="17435" y="9350"/>
                  </a:lnTo>
                  <a:lnTo>
                    <a:pt x="16565" y="9350"/>
                  </a:lnTo>
                  <a:lnTo>
                    <a:pt x="15600" y="9641"/>
                  </a:lnTo>
                  <a:lnTo>
                    <a:pt x="16188" y="10223"/>
                  </a:lnTo>
                  <a:lnTo>
                    <a:pt x="16824" y="11057"/>
                  </a:lnTo>
                  <a:lnTo>
                    <a:pt x="18024" y="11445"/>
                  </a:lnTo>
                  <a:lnTo>
                    <a:pt x="18400" y="12726"/>
                  </a:lnTo>
                  <a:lnTo>
                    <a:pt x="19365" y="12726"/>
                  </a:lnTo>
                  <a:lnTo>
                    <a:pt x="19976" y="13036"/>
                  </a:lnTo>
                  <a:lnTo>
                    <a:pt x="19741" y="13560"/>
                  </a:lnTo>
                  <a:lnTo>
                    <a:pt x="18541" y="14355"/>
                  </a:lnTo>
                  <a:lnTo>
                    <a:pt x="17529" y="14665"/>
                  </a:lnTo>
                  <a:lnTo>
                    <a:pt x="16941" y="15655"/>
                  </a:lnTo>
                  <a:lnTo>
                    <a:pt x="16188" y="14956"/>
                  </a:lnTo>
                  <a:lnTo>
                    <a:pt x="15600" y="13851"/>
                  </a:lnTo>
                  <a:lnTo>
                    <a:pt x="15224" y="13036"/>
                  </a:lnTo>
                  <a:lnTo>
                    <a:pt x="14400" y="13036"/>
                  </a:lnTo>
                  <a:lnTo>
                    <a:pt x="14635" y="13637"/>
                  </a:lnTo>
                  <a:lnTo>
                    <a:pt x="13647" y="13851"/>
                  </a:lnTo>
                  <a:lnTo>
                    <a:pt x="14024" y="14859"/>
                  </a:lnTo>
                  <a:lnTo>
                    <a:pt x="14635" y="15655"/>
                  </a:lnTo>
                  <a:lnTo>
                    <a:pt x="15459" y="16450"/>
                  </a:lnTo>
                  <a:lnTo>
                    <a:pt x="15600" y="17769"/>
                  </a:lnTo>
                  <a:lnTo>
                    <a:pt x="14988" y="18661"/>
                  </a:lnTo>
                  <a:lnTo>
                    <a:pt x="14635" y="19069"/>
                  </a:lnTo>
                  <a:lnTo>
                    <a:pt x="14024" y="18661"/>
                  </a:lnTo>
                  <a:lnTo>
                    <a:pt x="13059" y="17866"/>
                  </a:lnTo>
                  <a:lnTo>
                    <a:pt x="11694" y="16954"/>
                  </a:lnTo>
                  <a:lnTo>
                    <a:pt x="12424" y="18351"/>
                  </a:lnTo>
                  <a:lnTo>
                    <a:pt x="13294" y="19379"/>
                  </a:lnTo>
                  <a:lnTo>
                    <a:pt x="13294" y="1998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2" name="Freeform 236">
              <a:extLst>
                <a:ext uri="{FF2B5EF4-FFF2-40B4-BE49-F238E27FC236}">
                  <a16:creationId xmlns:a16="http://schemas.microsoft.com/office/drawing/2014/main" id="{CF3A1FAF-795D-42F2-92B0-66AF4363CF0C}"/>
                </a:ext>
              </a:extLst>
            </p:cNvPr>
            <p:cNvSpPr>
              <a:spLocks/>
            </p:cNvSpPr>
            <p:nvPr/>
          </p:nvSpPr>
          <p:spPr bwMode="auto">
            <a:xfrm>
              <a:off x="1934" y="789"/>
              <a:ext cx="485" cy="288"/>
            </a:xfrm>
            <a:custGeom>
              <a:avLst/>
              <a:gdLst>
                <a:gd name="T0" fmla="*/ 100 w 20000"/>
                <a:gd name="T1" fmla="*/ 283 h 20000"/>
                <a:gd name="T2" fmla="*/ 104 w 20000"/>
                <a:gd name="T3" fmla="*/ 271 h 20000"/>
                <a:gd name="T4" fmla="*/ 82 w 20000"/>
                <a:gd name="T5" fmla="*/ 273 h 20000"/>
                <a:gd name="T6" fmla="*/ 18 w 20000"/>
                <a:gd name="T7" fmla="*/ 260 h 20000"/>
                <a:gd name="T8" fmla="*/ 2 w 20000"/>
                <a:gd name="T9" fmla="*/ 244 h 20000"/>
                <a:gd name="T10" fmla="*/ 27 w 20000"/>
                <a:gd name="T11" fmla="*/ 223 h 20000"/>
                <a:gd name="T12" fmla="*/ 50 w 20000"/>
                <a:gd name="T13" fmla="*/ 217 h 20000"/>
                <a:gd name="T14" fmla="*/ 70 w 20000"/>
                <a:gd name="T15" fmla="*/ 203 h 20000"/>
                <a:gd name="T16" fmla="*/ 76 w 20000"/>
                <a:gd name="T17" fmla="*/ 234 h 20000"/>
                <a:gd name="T18" fmla="*/ 120 w 20000"/>
                <a:gd name="T19" fmla="*/ 217 h 20000"/>
                <a:gd name="T20" fmla="*/ 93 w 20000"/>
                <a:gd name="T21" fmla="*/ 219 h 20000"/>
                <a:gd name="T22" fmla="*/ 130 w 20000"/>
                <a:gd name="T23" fmla="*/ 174 h 20000"/>
                <a:gd name="T24" fmla="*/ 149 w 20000"/>
                <a:gd name="T25" fmla="*/ 180 h 20000"/>
                <a:gd name="T26" fmla="*/ 147 w 20000"/>
                <a:gd name="T27" fmla="*/ 167 h 20000"/>
                <a:gd name="T28" fmla="*/ 136 w 20000"/>
                <a:gd name="T29" fmla="*/ 131 h 20000"/>
                <a:gd name="T30" fmla="*/ 159 w 20000"/>
                <a:gd name="T31" fmla="*/ 108 h 20000"/>
                <a:gd name="T32" fmla="*/ 180 w 20000"/>
                <a:gd name="T33" fmla="*/ 137 h 20000"/>
                <a:gd name="T34" fmla="*/ 203 w 20000"/>
                <a:gd name="T35" fmla="*/ 147 h 20000"/>
                <a:gd name="T36" fmla="*/ 186 w 20000"/>
                <a:gd name="T37" fmla="*/ 116 h 20000"/>
                <a:gd name="T38" fmla="*/ 236 w 20000"/>
                <a:gd name="T39" fmla="*/ 114 h 20000"/>
                <a:gd name="T40" fmla="*/ 257 w 20000"/>
                <a:gd name="T41" fmla="*/ 99 h 20000"/>
                <a:gd name="T42" fmla="*/ 252 w 20000"/>
                <a:gd name="T43" fmla="*/ 89 h 20000"/>
                <a:gd name="T44" fmla="*/ 184 w 20000"/>
                <a:gd name="T45" fmla="*/ 103 h 20000"/>
                <a:gd name="T46" fmla="*/ 184 w 20000"/>
                <a:gd name="T47" fmla="*/ 81 h 20000"/>
                <a:gd name="T48" fmla="*/ 190 w 20000"/>
                <a:gd name="T49" fmla="*/ 73 h 20000"/>
                <a:gd name="T50" fmla="*/ 136 w 20000"/>
                <a:gd name="T51" fmla="*/ 70 h 20000"/>
                <a:gd name="T52" fmla="*/ 130 w 20000"/>
                <a:gd name="T53" fmla="*/ 60 h 20000"/>
                <a:gd name="T54" fmla="*/ 140 w 20000"/>
                <a:gd name="T55" fmla="*/ 40 h 20000"/>
                <a:gd name="T56" fmla="*/ 176 w 20000"/>
                <a:gd name="T57" fmla="*/ 27 h 20000"/>
                <a:gd name="T58" fmla="*/ 207 w 20000"/>
                <a:gd name="T59" fmla="*/ 27 h 20000"/>
                <a:gd name="T60" fmla="*/ 220 w 20000"/>
                <a:gd name="T61" fmla="*/ 17 h 20000"/>
                <a:gd name="T62" fmla="*/ 257 w 20000"/>
                <a:gd name="T63" fmla="*/ 17 h 20000"/>
                <a:gd name="T64" fmla="*/ 273 w 20000"/>
                <a:gd name="T65" fmla="*/ 44 h 20000"/>
                <a:gd name="T66" fmla="*/ 294 w 20000"/>
                <a:gd name="T67" fmla="*/ 6 h 20000"/>
                <a:gd name="T68" fmla="*/ 337 w 20000"/>
                <a:gd name="T69" fmla="*/ 34 h 20000"/>
                <a:gd name="T70" fmla="*/ 370 w 20000"/>
                <a:gd name="T71" fmla="*/ 11 h 20000"/>
                <a:gd name="T72" fmla="*/ 385 w 20000"/>
                <a:gd name="T73" fmla="*/ 12 h 20000"/>
                <a:gd name="T74" fmla="*/ 397 w 20000"/>
                <a:gd name="T75" fmla="*/ 23 h 20000"/>
                <a:gd name="T76" fmla="*/ 418 w 20000"/>
                <a:gd name="T77" fmla="*/ 12 h 20000"/>
                <a:gd name="T78" fmla="*/ 447 w 20000"/>
                <a:gd name="T79" fmla="*/ 34 h 20000"/>
                <a:gd name="T80" fmla="*/ 447 w 20000"/>
                <a:gd name="T81" fmla="*/ 44 h 20000"/>
                <a:gd name="T82" fmla="*/ 485 w 20000"/>
                <a:gd name="T83" fmla="*/ 73 h 20000"/>
                <a:gd name="T84" fmla="*/ 447 w 20000"/>
                <a:gd name="T85" fmla="*/ 93 h 20000"/>
                <a:gd name="T86" fmla="*/ 381 w 20000"/>
                <a:gd name="T87" fmla="*/ 97 h 20000"/>
                <a:gd name="T88" fmla="*/ 428 w 20000"/>
                <a:gd name="T89" fmla="*/ 103 h 20000"/>
                <a:gd name="T90" fmla="*/ 370 w 20000"/>
                <a:gd name="T91" fmla="*/ 126 h 20000"/>
                <a:gd name="T92" fmla="*/ 333 w 20000"/>
                <a:gd name="T93" fmla="*/ 147 h 20000"/>
                <a:gd name="T94" fmla="*/ 290 w 20000"/>
                <a:gd name="T95" fmla="*/ 170 h 20000"/>
                <a:gd name="T96" fmla="*/ 240 w 20000"/>
                <a:gd name="T97" fmla="*/ 174 h 20000"/>
                <a:gd name="T98" fmla="*/ 197 w 20000"/>
                <a:gd name="T99" fmla="*/ 186 h 20000"/>
                <a:gd name="T100" fmla="*/ 234 w 20000"/>
                <a:gd name="T101" fmla="*/ 201 h 20000"/>
                <a:gd name="T102" fmla="*/ 207 w 20000"/>
                <a:gd name="T103" fmla="*/ 227 h 20000"/>
                <a:gd name="T104" fmla="*/ 170 w 20000"/>
                <a:gd name="T105" fmla="*/ 238 h 20000"/>
                <a:gd name="T106" fmla="*/ 132 w 20000"/>
                <a:gd name="T107" fmla="*/ 244 h 20000"/>
                <a:gd name="T108" fmla="*/ 114 w 20000"/>
                <a:gd name="T109" fmla="*/ 244 h 20000"/>
                <a:gd name="T110" fmla="*/ 153 w 20000"/>
                <a:gd name="T111" fmla="*/ 260 h 20000"/>
                <a:gd name="T112" fmla="*/ 122 w 20000"/>
                <a:gd name="T113" fmla="*/ 288 h 20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00"/>
                <a:gd name="T172" fmla="*/ 0 h 20000"/>
                <a:gd name="T173" fmla="*/ 20000 w 20000"/>
                <a:gd name="T174" fmla="*/ 20000 h 200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00" h="20000">
                  <a:moveTo>
                    <a:pt x="5029" y="19972"/>
                  </a:moveTo>
                  <a:lnTo>
                    <a:pt x="4106" y="19667"/>
                  </a:lnTo>
                  <a:lnTo>
                    <a:pt x="4336" y="19223"/>
                  </a:lnTo>
                  <a:lnTo>
                    <a:pt x="4270" y="18835"/>
                  </a:lnTo>
                  <a:lnTo>
                    <a:pt x="3842" y="18086"/>
                  </a:lnTo>
                  <a:lnTo>
                    <a:pt x="3397" y="18946"/>
                  </a:lnTo>
                  <a:lnTo>
                    <a:pt x="1880" y="18835"/>
                  </a:lnTo>
                  <a:lnTo>
                    <a:pt x="758" y="18086"/>
                  </a:lnTo>
                  <a:lnTo>
                    <a:pt x="0" y="17365"/>
                  </a:lnTo>
                  <a:lnTo>
                    <a:pt x="66" y="16949"/>
                  </a:lnTo>
                  <a:lnTo>
                    <a:pt x="495" y="16227"/>
                  </a:lnTo>
                  <a:lnTo>
                    <a:pt x="1105" y="15506"/>
                  </a:lnTo>
                  <a:lnTo>
                    <a:pt x="2045" y="16227"/>
                  </a:lnTo>
                  <a:lnTo>
                    <a:pt x="2045" y="15090"/>
                  </a:lnTo>
                  <a:lnTo>
                    <a:pt x="2209" y="14064"/>
                  </a:lnTo>
                  <a:lnTo>
                    <a:pt x="2885" y="14064"/>
                  </a:lnTo>
                  <a:lnTo>
                    <a:pt x="2984" y="15201"/>
                  </a:lnTo>
                  <a:lnTo>
                    <a:pt x="3149" y="16227"/>
                  </a:lnTo>
                  <a:lnTo>
                    <a:pt x="3842" y="16227"/>
                  </a:lnTo>
                  <a:lnTo>
                    <a:pt x="4946" y="15090"/>
                  </a:lnTo>
                  <a:lnTo>
                    <a:pt x="4518" y="15090"/>
                  </a:lnTo>
                  <a:lnTo>
                    <a:pt x="3842" y="15201"/>
                  </a:lnTo>
                  <a:lnTo>
                    <a:pt x="4782" y="11623"/>
                  </a:lnTo>
                  <a:lnTo>
                    <a:pt x="5375" y="12067"/>
                  </a:lnTo>
                  <a:lnTo>
                    <a:pt x="5886" y="13204"/>
                  </a:lnTo>
                  <a:lnTo>
                    <a:pt x="6134" y="12483"/>
                  </a:lnTo>
                  <a:lnTo>
                    <a:pt x="6744" y="11789"/>
                  </a:lnTo>
                  <a:lnTo>
                    <a:pt x="6051" y="11623"/>
                  </a:lnTo>
                  <a:lnTo>
                    <a:pt x="5787" y="10624"/>
                  </a:lnTo>
                  <a:lnTo>
                    <a:pt x="5622" y="9071"/>
                  </a:lnTo>
                  <a:lnTo>
                    <a:pt x="5886" y="7601"/>
                  </a:lnTo>
                  <a:lnTo>
                    <a:pt x="6562" y="7490"/>
                  </a:lnTo>
                  <a:lnTo>
                    <a:pt x="7172" y="7906"/>
                  </a:lnTo>
                  <a:lnTo>
                    <a:pt x="7420" y="9487"/>
                  </a:lnTo>
                  <a:lnTo>
                    <a:pt x="7585" y="10902"/>
                  </a:lnTo>
                  <a:lnTo>
                    <a:pt x="8359" y="10208"/>
                  </a:lnTo>
                  <a:lnTo>
                    <a:pt x="7848" y="9182"/>
                  </a:lnTo>
                  <a:lnTo>
                    <a:pt x="7683" y="8044"/>
                  </a:lnTo>
                  <a:lnTo>
                    <a:pt x="8359" y="8044"/>
                  </a:lnTo>
                  <a:lnTo>
                    <a:pt x="9728" y="7906"/>
                  </a:lnTo>
                  <a:lnTo>
                    <a:pt x="11261" y="7184"/>
                  </a:lnTo>
                  <a:lnTo>
                    <a:pt x="10585" y="6907"/>
                  </a:lnTo>
                  <a:lnTo>
                    <a:pt x="11954" y="5326"/>
                  </a:lnTo>
                  <a:lnTo>
                    <a:pt x="10404" y="6186"/>
                  </a:lnTo>
                  <a:lnTo>
                    <a:pt x="9052" y="7490"/>
                  </a:lnTo>
                  <a:lnTo>
                    <a:pt x="7585" y="7184"/>
                  </a:lnTo>
                  <a:lnTo>
                    <a:pt x="6744" y="6463"/>
                  </a:lnTo>
                  <a:lnTo>
                    <a:pt x="7585" y="5603"/>
                  </a:lnTo>
                  <a:lnTo>
                    <a:pt x="9464" y="5049"/>
                  </a:lnTo>
                  <a:lnTo>
                    <a:pt x="7848" y="5049"/>
                  </a:lnTo>
                  <a:lnTo>
                    <a:pt x="6496" y="6019"/>
                  </a:lnTo>
                  <a:lnTo>
                    <a:pt x="5622" y="4882"/>
                  </a:lnTo>
                  <a:lnTo>
                    <a:pt x="8524" y="4438"/>
                  </a:lnTo>
                  <a:lnTo>
                    <a:pt x="5375" y="4161"/>
                  </a:lnTo>
                  <a:lnTo>
                    <a:pt x="7420" y="3190"/>
                  </a:lnTo>
                  <a:lnTo>
                    <a:pt x="5787" y="2746"/>
                  </a:lnTo>
                  <a:lnTo>
                    <a:pt x="5787" y="1997"/>
                  </a:lnTo>
                  <a:lnTo>
                    <a:pt x="7238" y="1886"/>
                  </a:lnTo>
                  <a:lnTo>
                    <a:pt x="8277" y="1442"/>
                  </a:lnTo>
                  <a:lnTo>
                    <a:pt x="8524" y="1886"/>
                  </a:lnTo>
                  <a:lnTo>
                    <a:pt x="9629" y="2330"/>
                  </a:lnTo>
                  <a:lnTo>
                    <a:pt x="9052" y="1165"/>
                  </a:lnTo>
                  <a:lnTo>
                    <a:pt x="9893" y="444"/>
                  </a:lnTo>
                  <a:lnTo>
                    <a:pt x="10585" y="1165"/>
                  </a:lnTo>
                  <a:lnTo>
                    <a:pt x="10404" y="2330"/>
                  </a:lnTo>
                  <a:lnTo>
                    <a:pt x="11261" y="3024"/>
                  </a:lnTo>
                  <a:lnTo>
                    <a:pt x="11179" y="1442"/>
                  </a:lnTo>
                  <a:lnTo>
                    <a:pt x="12119" y="444"/>
                  </a:lnTo>
                  <a:lnTo>
                    <a:pt x="13306" y="166"/>
                  </a:lnTo>
                  <a:lnTo>
                    <a:pt x="13916" y="2330"/>
                  </a:lnTo>
                  <a:lnTo>
                    <a:pt x="13982" y="0"/>
                  </a:lnTo>
                  <a:lnTo>
                    <a:pt x="15268" y="749"/>
                  </a:lnTo>
                  <a:lnTo>
                    <a:pt x="15449" y="2330"/>
                  </a:lnTo>
                  <a:lnTo>
                    <a:pt x="15878" y="860"/>
                  </a:lnTo>
                  <a:lnTo>
                    <a:pt x="16208" y="749"/>
                  </a:lnTo>
                  <a:lnTo>
                    <a:pt x="16373" y="1581"/>
                  </a:lnTo>
                  <a:lnTo>
                    <a:pt x="16636" y="860"/>
                  </a:lnTo>
                  <a:lnTo>
                    <a:pt x="17246" y="860"/>
                  </a:lnTo>
                  <a:lnTo>
                    <a:pt x="17246" y="1886"/>
                  </a:lnTo>
                  <a:lnTo>
                    <a:pt x="18434" y="2330"/>
                  </a:lnTo>
                  <a:lnTo>
                    <a:pt x="17082" y="3190"/>
                  </a:lnTo>
                  <a:lnTo>
                    <a:pt x="18434" y="3024"/>
                  </a:lnTo>
                  <a:lnTo>
                    <a:pt x="19472" y="3024"/>
                  </a:lnTo>
                  <a:lnTo>
                    <a:pt x="19984" y="5049"/>
                  </a:lnTo>
                  <a:lnTo>
                    <a:pt x="19472" y="5742"/>
                  </a:lnTo>
                  <a:lnTo>
                    <a:pt x="18434" y="6463"/>
                  </a:lnTo>
                  <a:lnTo>
                    <a:pt x="17246" y="6768"/>
                  </a:lnTo>
                  <a:lnTo>
                    <a:pt x="15697" y="6768"/>
                  </a:lnTo>
                  <a:lnTo>
                    <a:pt x="16208" y="7490"/>
                  </a:lnTo>
                  <a:lnTo>
                    <a:pt x="17659" y="7184"/>
                  </a:lnTo>
                  <a:lnTo>
                    <a:pt x="16142" y="8350"/>
                  </a:lnTo>
                  <a:lnTo>
                    <a:pt x="15268" y="8766"/>
                  </a:lnTo>
                  <a:lnTo>
                    <a:pt x="14427" y="9487"/>
                  </a:lnTo>
                  <a:lnTo>
                    <a:pt x="13735" y="10208"/>
                  </a:lnTo>
                  <a:lnTo>
                    <a:pt x="12976" y="11345"/>
                  </a:lnTo>
                  <a:lnTo>
                    <a:pt x="11954" y="11789"/>
                  </a:lnTo>
                  <a:lnTo>
                    <a:pt x="10849" y="12205"/>
                  </a:lnTo>
                  <a:lnTo>
                    <a:pt x="9893" y="12067"/>
                  </a:lnTo>
                  <a:lnTo>
                    <a:pt x="9052" y="11789"/>
                  </a:lnTo>
                  <a:lnTo>
                    <a:pt x="8112" y="12926"/>
                  </a:lnTo>
                  <a:lnTo>
                    <a:pt x="9052" y="12926"/>
                  </a:lnTo>
                  <a:lnTo>
                    <a:pt x="9629" y="13953"/>
                  </a:lnTo>
                  <a:lnTo>
                    <a:pt x="8953" y="15090"/>
                  </a:lnTo>
                  <a:lnTo>
                    <a:pt x="8524" y="15784"/>
                  </a:lnTo>
                  <a:lnTo>
                    <a:pt x="7238" y="15784"/>
                  </a:lnTo>
                  <a:lnTo>
                    <a:pt x="6991" y="16505"/>
                  </a:lnTo>
                  <a:lnTo>
                    <a:pt x="6496" y="16949"/>
                  </a:lnTo>
                  <a:lnTo>
                    <a:pt x="5458" y="16949"/>
                  </a:lnTo>
                  <a:lnTo>
                    <a:pt x="5029" y="15784"/>
                  </a:lnTo>
                  <a:lnTo>
                    <a:pt x="4683" y="16949"/>
                  </a:lnTo>
                  <a:lnTo>
                    <a:pt x="5622" y="18086"/>
                  </a:lnTo>
                  <a:lnTo>
                    <a:pt x="6298" y="18086"/>
                  </a:lnTo>
                  <a:lnTo>
                    <a:pt x="5622" y="19528"/>
                  </a:lnTo>
                  <a:lnTo>
                    <a:pt x="5029" y="1997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3" name="Freeform 237">
              <a:extLst>
                <a:ext uri="{FF2B5EF4-FFF2-40B4-BE49-F238E27FC236}">
                  <a16:creationId xmlns:a16="http://schemas.microsoft.com/office/drawing/2014/main" id="{832142BA-EA00-45DA-AD93-DCB290FA36E4}"/>
                </a:ext>
              </a:extLst>
            </p:cNvPr>
            <p:cNvSpPr>
              <a:spLocks/>
            </p:cNvSpPr>
            <p:nvPr/>
          </p:nvSpPr>
          <p:spPr bwMode="auto">
            <a:xfrm>
              <a:off x="1401" y="1062"/>
              <a:ext cx="237" cy="183"/>
            </a:xfrm>
            <a:custGeom>
              <a:avLst/>
              <a:gdLst>
                <a:gd name="T0" fmla="*/ 174 w 20000"/>
                <a:gd name="T1" fmla="*/ 183 h 20000"/>
                <a:gd name="T2" fmla="*/ 143 w 20000"/>
                <a:gd name="T3" fmla="*/ 166 h 20000"/>
                <a:gd name="T4" fmla="*/ 127 w 20000"/>
                <a:gd name="T5" fmla="*/ 161 h 20000"/>
                <a:gd name="T6" fmla="*/ 79 w 20000"/>
                <a:gd name="T7" fmla="*/ 168 h 20000"/>
                <a:gd name="T8" fmla="*/ 29 w 20000"/>
                <a:gd name="T9" fmla="*/ 157 h 20000"/>
                <a:gd name="T10" fmla="*/ 33 w 20000"/>
                <a:gd name="T11" fmla="*/ 139 h 20000"/>
                <a:gd name="T12" fmla="*/ 2 w 20000"/>
                <a:gd name="T13" fmla="*/ 122 h 20000"/>
                <a:gd name="T14" fmla="*/ 2 w 20000"/>
                <a:gd name="T15" fmla="*/ 97 h 20000"/>
                <a:gd name="T16" fmla="*/ 54 w 20000"/>
                <a:gd name="T17" fmla="*/ 102 h 20000"/>
                <a:gd name="T18" fmla="*/ 93 w 20000"/>
                <a:gd name="T19" fmla="*/ 112 h 20000"/>
                <a:gd name="T20" fmla="*/ 62 w 20000"/>
                <a:gd name="T21" fmla="*/ 87 h 20000"/>
                <a:gd name="T22" fmla="*/ 12 w 20000"/>
                <a:gd name="T23" fmla="*/ 81 h 20000"/>
                <a:gd name="T24" fmla="*/ 16 w 20000"/>
                <a:gd name="T25" fmla="*/ 60 h 20000"/>
                <a:gd name="T26" fmla="*/ 71 w 20000"/>
                <a:gd name="T27" fmla="*/ 60 h 20000"/>
                <a:gd name="T28" fmla="*/ 33 w 20000"/>
                <a:gd name="T29" fmla="*/ 48 h 20000"/>
                <a:gd name="T30" fmla="*/ 27 w 20000"/>
                <a:gd name="T31" fmla="*/ 31 h 20000"/>
                <a:gd name="T32" fmla="*/ 50 w 20000"/>
                <a:gd name="T33" fmla="*/ 25 h 20000"/>
                <a:gd name="T34" fmla="*/ 54 w 20000"/>
                <a:gd name="T35" fmla="*/ 15 h 20000"/>
                <a:gd name="T36" fmla="*/ 83 w 20000"/>
                <a:gd name="T37" fmla="*/ 8 h 20000"/>
                <a:gd name="T38" fmla="*/ 127 w 20000"/>
                <a:gd name="T39" fmla="*/ 0 h 20000"/>
                <a:gd name="T40" fmla="*/ 105 w 20000"/>
                <a:gd name="T41" fmla="*/ 27 h 20000"/>
                <a:gd name="T42" fmla="*/ 137 w 20000"/>
                <a:gd name="T43" fmla="*/ 25 h 20000"/>
                <a:gd name="T44" fmla="*/ 147 w 20000"/>
                <a:gd name="T45" fmla="*/ 42 h 20000"/>
                <a:gd name="T46" fmla="*/ 149 w 20000"/>
                <a:gd name="T47" fmla="*/ 48 h 20000"/>
                <a:gd name="T48" fmla="*/ 170 w 20000"/>
                <a:gd name="T49" fmla="*/ 42 h 20000"/>
                <a:gd name="T50" fmla="*/ 176 w 20000"/>
                <a:gd name="T51" fmla="*/ 31 h 20000"/>
                <a:gd name="T52" fmla="*/ 176 w 20000"/>
                <a:gd name="T53" fmla="*/ 60 h 20000"/>
                <a:gd name="T54" fmla="*/ 176 w 20000"/>
                <a:gd name="T55" fmla="*/ 81 h 20000"/>
                <a:gd name="T56" fmla="*/ 193 w 20000"/>
                <a:gd name="T57" fmla="*/ 58 h 20000"/>
                <a:gd name="T58" fmla="*/ 214 w 20000"/>
                <a:gd name="T59" fmla="*/ 27 h 20000"/>
                <a:gd name="T60" fmla="*/ 230 w 20000"/>
                <a:gd name="T61" fmla="*/ 44 h 20000"/>
                <a:gd name="T62" fmla="*/ 229 w 20000"/>
                <a:gd name="T63" fmla="*/ 68 h 20000"/>
                <a:gd name="T64" fmla="*/ 214 w 20000"/>
                <a:gd name="T65" fmla="*/ 97 h 20000"/>
                <a:gd name="T66" fmla="*/ 211 w 20000"/>
                <a:gd name="T67" fmla="*/ 118 h 20000"/>
                <a:gd name="T68" fmla="*/ 220 w 20000"/>
                <a:gd name="T69" fmla="*/ 129 h 20000"/>
                <a:gd name="T70" fmla="*/ 237 w 20000"/>
                <a:gd name="T71" fmla="*/ 151 h 20000"/>
                <a:gd name="T72" fmla="*/ 218 w 20000"/>
                <a:gd name="T73" fmla="*/ 157 h 20000"/>
                <a:gd name="T74" fmla="*/ 193 w 20000"/>
                <a:gd name="T75" fmla="*/ 157 h 20000"/>
                <a:gd name="T76" fmla="*/ 203 w 20000"/>
                <a:gd name="T77" fmla="*/ 168 h 20000"/>
                <a:gd name="T78" fmla="*/ 191 w 20000"/>
                <a:gd name="T79" fmla="*/ 183 h 200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00"/>
                <a:gd name="T121" fmla="*/ 0 h 20000"/>
                <a:gd name="T122" fmla="*/ 20000 w 20000"/>
                <a:gd name="T123" fmla="*/ 20000 h 200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00" h="20000">
                  <a:moveTo>
                    <a:pt x="16108" y="19956"/>
                  </a:moveTo>
                  <a:lnTo>
                    <a:pt x="14721" y="19956"/>
                  </a:lnTo>
                  <a:lnTo>
                    <a:pt x="12927" y="19037"/>
                  </a:lnTo>
                  <a:lnTo>
                    <a:pt x="12081" y="18162"/>
                  </a:lnTo>
                  <a:lnTo>
                    <a:pt x="12081" y="16543"/>
                  </a:lnTo>
                  <a:lnTo>
                    <a:pt x="10694" y="17637"/>
                  </a:lnTo>
                  <a:lnTo>
                    <a:pt x="8900" y="18162"/>
                  </a:lnTo>
                  <a:lnTo>
                    <a:pt x="6633" y="18337"/>
                  </a:lnTo>
                  <a:lnTo>
                    <a:pt x="4196" y="17637"/>
                  </a:lnTo>
                  <a:lnTo>
                    <a:pt x="2437" y="17199"/>
                  </a:lnTo>
                  <a:lnTo>
                    <a:pt x="2437" y="16105"/>
                  </a:lnTo>
                  <a:lnTo>
                    <a:pt x="2809" y="15186"/>
                  </a:lnTo>
                  <a:lnTo>
                    <a:pt x="1557" y="14048"/>
                  </a:lnTo>
                  <a:lnTo>
                    <a:pt x="135" y="13348"/>
                  </a:lnTo>
                  <a:lnTo>
                    <a:pt x="0" y="11816"/>
                  </a:lnTo>
                  <a:lnTo>
                    <a:pt x="135" y="10635"/>
                  </a:lnTo>
                  <a:lnTo>
                    <a:pt x="2437" y="10635"/>
                  </a:lnTo>
                  <a:lnTo>
                    <a:pt x="4535" y="11116"/>
                  </a:lnTo>
                  <a:lnTo>
                    <a:pt x="5956" y="11816"/>
                  </a:lnTo>
                  <a:lnTo>
                    <a:pt x="7885" y="12254"/>
                  </a:lnTo>
                  <a:lnTo>
                    <a:pt x="7343" y="11335"/>
                  </a:lnTo>
                  <a:lnTo>
                    <a:pt x="5245" y="9497"/>
                  </a:lnTo>
                  <a:lnTo>
                    <a:pt x="3316" y="9497"/>
                  </a:lnTo>
                  <a:lnTo>
                    <a:pt x="1015" y="8840"/>
                  </a:lnTo>
                  <a:lnTo>
                    <a:pt x="880" y="7484"/>
                  </a:lnTo>
                  <a:lnTo>
                    <a:pt x="1387" y="6565"/>
                  </a:lnTo>
                  <a:lnTo>
                    <a:pt x="2978" y="6565"/>
                  </a:lnTo>
                  <a:lnTo>
                    <a:pt x="5956" y="6565"/>
                  </a:lnTo>
                  <a:lnTo>
                    <a:pt x="2267" y="5646"/>
                  </a:lnTo>
                  <a:lnTo>
                    <a:pt x="2809" y="5208"/>
                  </a:lnTo>
                  <a:lnTo>
                    <a:pt x="1557" y="4551"/>
                  </a:lnTo>
                  <a:lnTo>
                    <a:pt x="2267" y="3414"/>
                  </a:lnTo>
                  <a:lnTo>
                    <a:pt x="3316" y="2932"/>
                  </a:lnTo>
                  <a:lnTo>
                    <a:pt x="4196" y="2713"/>
                  </a:lnTo>
                  <a:lnTo>
                    <a:pt x="3858" y="1794"/>
                  </a:lnTo>
                  <a:lnTo>
                    <a:pt x="4535" y="1619"/>
                  </a:lnTo>
                  <a:lnTo>
                    <a:pt x="5584" y="1619"/>
                  </a:lnTo>
                  <a:lnTo>
                    <a:pt x="6971" y="919"/>
                  </a:lnTo>
                  <a:lnTo>
                    <a:pt x="8426" y="438"/>
                  </a:lnTo>
                  <a:lnTo>
                    <a:pt x="10694" y="0"/>
                  </a:lnTo>
                  <a:lnTo>
                    <a:pt x="10355" y="1794"/>
                  </a:lnTo>
                  <a:lnTo>
                    <a:pt x="8900" y="2932"/>
                  </a:lnTo>
                  <a:lnTo>
                    <a:pt x="10694" y="2932"/>
                  </a:lnTo>
                  <a:lnTo>
                    <a:pt x="11540" y="2713"/>
                  </a:lnTo>
                  <a:lnTo>
                    <a:pt x="12589" y="3589"/>
                  </a:lnTo>
                  <a:lnTo>
                    <a:pt x="12420" y="4551"/>
                  </a:lnTo>
                  <a:lnTo>
                    <a:pt x="11201" y="5208"/>
                  </a:lnTo>
                  <a:lnTo>
                    <a:pt x="12589" y="5208"/>
                  </a:lnTo>
                  <a:lnTo>
                    <a:pt x="13841" y="5646"/>
                  </a:lnTo>
                  <a:lnTo>
                    <a:pt x="14349" y="4551"/>
                  </a:lnTo>
                  <a:lnTo>
                    <a:pt x="14349" y="2932"/>
                  </a:lnTo>
                  <a:lnTo>
                    <a:pt x="14856" y="3414"/>
                  </a:lnTo>
                  <a:lnTo>
                    <a:pt x="15601" y="4770"/>
                  </a:lnTo>
                  <a:lnTo>
                    <a:pt x="14856" y="6565"/>
                  </a:lnTo>
                  <a:lnTo>
                    <a:pt x="14349" y="8403"/>
                  </a:lnTo>
                  <a:lnTo>
                    <a:pt x="14856" y="8840"/>
                  </a:lnTo>
                  <a:lnTo>
                    <a:pt x="15770" y="8140"/>
                  </a:lnTo>
                  <a:lnTo>
                    <a:pt x="16311" y="6346"/>
                  </a:lnTo>
                  <a:lnTo>
                    <a:pt x="16988" y="4551"/>
                  </a:lnTo>
                  <a:lnTo>
                    <a:pt x="18037" y="2932"/>
                  </a:lnTo>
                  <a:lnTo>
                    <a:pt x="18917" y="3414"/>
                  </a:lnTo>
                  <a:lnTo>
                    <a:pt x="19425" y="4770"/>
                  </a:lnTo>
                  <a:lnTo>
                    <a:pt x="19797" y="5908"/>
                  </a:lnTo>
                  <a:lnTo>
                    <a:pt x="19289" y="7484"/>
                  </a:lnTo>
                  <a:lnTo>
                    <a:pt x="18579" y="9278"/>
                  </a:lnTo>
                  <a:lnTo>
                    <a:pt x="18037" y="10635"/>
                  </a:lnTo>
                  <a:lnTo>
                    <a:pt x="17496" y="11816"/>
                  </a:lnTo>
                  <a:lnTo>
                    <a:pt x="17834" y="12910"/>
                  </a:lnTo>
                  <a:lnTo>
                    <a:pt x="18376" y="14311"/>
                  </a:lnTo>
                  <a:lnTo>
                    <a:pt x="18579" y="14048"/>
                  </a:lnTo>
                  <a:lnTo>
                    <a:pt x="19289" y="15405"/>
                  </a:lnTo>
                  <a:lnTo>
                    <a:pt x="19966" y="16543"/>
                  </a:lnTo>
                  <a:lnTo>
                    <a:pt x="19289" y="18162"/>
                  </a:lnTo>
                  <a:lnTo>
                    <a:pt x="18376" y="17199"/>
                  </a:lnTo>
                  <a:lnTo>
                    <a:pt x="17157" y="17199"/>
                  </a:lnTo>
                  <a:lnTo>
                    <a:pt x="16311" y="17199"/>
                  </a:lnTo>
                  <a:lnTo>
                    <a:pt x="15770" y="19037"/>
                  </a:lnTo>
                  <a:lnTo>
                    <a:pt x="17157" y="18337"/>
                  </a:lnTo>
                  <a:lnTo>
                    <a:pt x="17157" y="19475"/>
                  </a:lnTo>
                  <a:lnTo>
                    <a:pt x="16108" y="1995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4" name="Freeform 238">
              <a:extLst>
                <a:ext uri="{FF2B5EF4-FFF2-40B4-BE49-F238E27FC236}">
                  <a16:creationId xmlns:a16="http://schemas.microsoft.com/office/drawing/2014/main" id="{ACF47CE6-B55D-41AE-BA2B-C7CC0CE13AB1}"/>
                </a:ext>
              </a:extLst>
            </p:cNvPr>
            <p:cNvSpPr>
              <a:spLocks/>
            </p:cNvSpPr>
            <p:nvPr/>
          </p:nvSpPr>
          <p:spPr bwMode="auto">
            <a:xfrm>
              <a:off x="1944" y="822"/>
              <a:ext cx="123" cy="154"/>
            </a:xfrm>
            <a:custGeom>
              <a:avLst/>
              <a:gdLst>
                <a:gd name="T0" fmla="*/ 43 w 20000"/>
                <a:gd name="T1" fmla="*/ 154 h 20000"/>
                <a:gd name="T2" fmla="*/ 24 w 20000"/>
                <a:gd name="T3" fmla="*/ 152 h 20000"/>
                <a:gd name="T4" fmla="*/ 16 w 20000"/>
                <a:gd name="T5" fmla="*/ 147 h 20000"/>
                <a:gd name="T6" fmla="*/ 0 w 20000"/>
                <a:gd name="T7" fmla="*/ 137 h 20000"/>
                <a:gd name="T8" fmla="*/ 0 w 20000"/>
                <a:gd name="T9" fmla="*/ 118 h 20000"/>
                <a:gd name="T10" fmla="*/ 16 w 20000"/>
                <a:gd name="T11" fmla="*/ 104 h 20000"/>
                <a:gd name="T12" fmla="*/ 52 w 20000"/>
                <a:gd name="T13" fmla="*/ 110 h 20000"/>
                <a:gd name="T14" fmla="*/ 50 w 20000"/>
                <a:gd name="T15" fmla="*/ 94 h 20000"/>
                <a:gd name="T16" fmla="*/ 19 w 20000"/>
                <a:gd name="T17" fmla="*/ 91 h 20000"/>
                <a:gd name="T18" fmla="*/ 2 w 20000"/>
                <a:gd name="T19" fmla="*/ 87 h 20000"/>
                <a:gd name="T20" fmla="*/ 24 w 20000"/>
                <a:gd name="T21" fmla="*/ 75 h 20000"/>
                <a:gd name="T22" fmla="*/ 2 w 20000"/>
                <a:gd name="T23" fmla="*/ 75 h 20000"/>
                <a:gd name="T24" fmla="*/ 16 w 20000"/>
                <a:gd name="T25" fmla="*/ 50 h 20000"/>
                <a:gd name="T26" fmla="*/ 33 w 20000"/>
                <a:gd name="T27" fmla="*/ 60 h 20000"/>
                <a:gd name="T28" fmla="*/ 50 w 20000"/>
                <a:gd name="T29" fmla="*/ 50 h 20000"/>
                <a:gd name="T30" fmla="*/ 33 w 20000"/>
                <a:gd name="T31" fmla="*/ 50 h 20000"/>
                <a:gd name="T32" fmla="*/ 24 w 20000"/>
                <a:gd name="T33" fmla="*/ 39 h 20000"/>
                <a:gd name="T34" fmla="*/ 39 w 20000"/>
                <a:gd name="T35" fmla="*/ 31 h 20000"/>
                <a:gd name="T36" fmla="*/ 60 w 20000"/>
                <a:gd name="T37" fmla="*/ 37 h 20000"/>
                <a:gd name="T38" fmla="*/ 66 w 20000"/>
                <a:gd name="T39" fmla="*/ 31 h 20000"/>
                <a:gd name="T40" fmla="*/ 60 w 20000"/>
                <a:gd name="T41" fmla="*/ 23 h 20000"/>
                <a:gd name="T42" fmla="*/ 73 w 20000"/>
                <a:gd name="T43" fmla="*/ 16 h 20000"/>
                <a:gd name="T44" fmla="*/ 95 w 20000"/>
                <a:gd name="T45" fmla="*/ 0 h 20000"/>
                <a:gd name="T46" fmla="*/ 110 w 20000"/>
                <a:gd name="T47" fmla="*/ 12 h 20000"/>
                <a:gd name="T48" fmla="*/ 104 w 20000"/>
                <a:gd name="T49" fmla="*/ 27 h 20000"/>
                <a:gd name="T50" fmla="*/ 104 w 20000"/>
                <a:gd name="T51" fmla="*/ 47 h 20000"/>
                <a:gd name="T52" fmla="*/ 110 w 20000"/>
                <a:gd name="T53" fmla="*/ 54 h 20000"/>
                <a:gd name="T54" fmla="*/ 106 w 20000"/>
                <a:gd name="T55" fmla="*/ 70 h 20000"/>
                <a:gd name="T56" fmla="*/ 116 w 20000"/>
                <a:gd name="T57" fmla="*/ 81 h 20000"/>
                <a:gd name="T58" fmla="*/ 104 w 20000"/>
                <a:gd name="T59" fmla="*/ 104 h 20000"/>
                <a:gd name="T60" fmla="*/ 116 w 20000"/>
                <a:gd name="T61" fmla="*/ 99 h 20000"/>
                <a:gd name="T62" fmla="*/ 123 w 20000"/>
                <a:gd name="T63" fmla="*/ 120 h 20000"/>
                <a:gd name="T64" fmla="*/ 112 w 20000"/>
                <a:gd name="T65" fmla="*/ 120 h 20000"/>
                <a:gd name="T66" fmla="*/ 95 w 20000"/>
                <a:gd name="T67" fmla="*/ 127 h 20000"/>
                <a:gd name="T68" fmla="*/ 77 w 20000"/>
                <a:gd name="T69" fmla="*/ 135 h 20000"/>
                <a:gd name="T70" fmla="*/ 83 w 20000"/>
                <a:gd name="T71" fmla="*/ 118 h 20000"/>
                <a:gd name="T72" fmla="*/ 69 w 20000"/>
                <a:gd name="T73" fmla="*/ 127 h 20000"/>
                <a:gd name="T74" fmla="*/ 66 w 20000"/>
                <a:gd name="T75" fmla="*/ 141 h 20000"/>
                <a:gd name="T76" fmla="*/ 56 w 20000"/>
                <a:gd name="T77" fmla="*/ 143 h 20000"/>
                <a:gd name="T78" fmla="*/ 43 w 20000"/>
                <a:gd name="T79" fmla="*/ 154 h 200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00"/>
                <a:gd name="T121" fmla="*/ 0 h 20000"/>
                <a:gd name="T122" fmla="*/ 20000 w 20000"/>
                <a:gd name="T123" fmla="*/ 20000 h 200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00" h="20000">
                  <a:moveTo>
                    <a:pt x="7036" y="19948"/>
                  </a:moveTo>
                  <a:lnTo>
                    <a:pt x="3974" y="19687"/>
                  </a:lnTo>
                  <a:lnTo>
                    <a:pt x="2671" y="19112"/>
                  </a:lnTo>
                  <a:lnTo>
                    <a:pt x="0" y="17807"/>
                  </a:lnTo>
                  <a:lnTo>
                    <a:pt x="0" y="15352"/>
                  </a:lnTo>
                  <a:lnTo>
                    <a:pt x="2671" y="13473"/>
                  </a:lnTo>
                  <a:lnTo>
                    <a:pt x="8404" y="14308"/>
                  </a:lnTo>
                  <a:lnTo>
                    <a:pt x="8078" y="12167"/>
                  </a:lnTo>
                  <a:lnTo>
                    <a:pt x="3062" y="11854"/>
                  </a:lnTo>
                  <a:lnTo>
                    <a:pt x="261" y="11332"/>
                  </a:lnTo>
                  <a:lnTo>
                    <a:pt x="3974" y="9713"/>
                  </a:lnTo>
                  <a:lnTo>
                    <a:pt x="261" y="9713"/>
                  </a:lnTo>
                  <a:lnTo>
                    <a:pt x="2671" y="6475"/>
                  </a:lnTo>
                  <a:lnTo>
                    <a:pt x="5407" y="7781"/>
                  </a:lnTo>
                  <a:lnTo>
                    <a:pt x="8078" y="6475"/>
                  </a:lnTo>
                  <a:lnTo>
                    <a:pt x="5407" y="6475"/>
                  </a:lnTo>
                  <a:lnTo>
                    <a:pt x="3974" y="5117"/>
                  </a:lnTo>
                  <a:lnTo>
                    <a:pt x="6384" y="4021"/>
                  </a:lnTo>
                  <a:lnTo>
                    <a:pt x="9772" y="4804"/>
                  </a:lnTo>
                  <a:lnTo>
                    <a:pt x="10749" y="4021"/>
                  </a:lnTo>
                  <a:lnTo>
                    <a:pt x="9772" y="2977"/>
                  </a:lnTo>
                  <a:lnTo>
                    <a:pt x="11792" y="2141"/>
                  </a:lnTo>
                  <a:lnTo>
                    <a:pt x="15505" y="0"/>
                  </a:lnTo>
                  <a:lnTo>
                    <a:pt x="17915" y="1619"/>
                  </a:lnTo>
                  <a:lnTo>
                    <a:pt x="16873" y="3499"/>
                  </a:lnTo>
                  <a:lnTo>
                    <a:pt x="16873" y="6162"/>
                  </a:lnTo>
                  <a:lnTo>
                    <a:pt x="17915" y="6997"/>
                  </a:lnTo>
                  <a:lnTo>
                    <a:pt x="17264" y="9138"/>
                  </a:lnTo>
                  <a:lnTo>
                    <a:pt x="18893" y="10548"/>
                  </a:lnTo>
                  <a:lnTo>
                    <a:pt x="16873" y="13473"/>
                  </a:lnTo>
                  <a:lnTo>
                    <a:pt x="18893" y="12898"/>
                  </a:lnTo>
                  <a:lnTo>
                    <a:pt x="19935" y="15614"/>
                  </a:lnTo>
                  <a:lnTo>
                    <a:pt x="18241" y="15614"/>
                  </a:lnTo>
                  <a:lnTo>
                    <a:pt x="15505" y="16449"/>
                  </a:lnTo>
                  <a:lnTo>
                    <a:pt x="12508" y="17493"/>
                  </a:lnTo>
                  <a:lnTo>
                    <a:pt x="13550" y="15352"/>
                  </a:lnTo>
                  <a:lnTo>
                    <a:pt x="11140" y="16449"/>
                  </a:lnTo>
                  <a:lnTo>
                    <a:pt x="10749" y="18329"/>
                  </a:lnTo>
                  <a:lnTo>
                    <a:pt x="9121" y="18590"/>
                  </a:lnTo>
                  <a:lnTo>
                    <a:pt x="7036" y="1994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5" name="Freeform 239">
              <a:extLst>
                <a:ext uri="{FF2B5EF4-FFF2-40B4-BE49-F238E27FC236}">
                  <a16:creationId xmlns:a16="http://schemas.microsoft.com/office/drawing/2014/main" id="{74CE3F1A-E1C9-44F4-8F8C-E612D66045D4}"/>
                </a:ext>
              </a:extLst>
            </p:cNvPr>
            <p:cNvSpPr>
              <a:spLocks/>
            </p:cNvSpPr>
            <p:nvPr/>
          </p:nvSpPr>
          <p:spPr bwMode="auto">
            <a:xfrm>
              <a:off x="1341" y="990"/>
              <a:ext cx="183" cy="116"/>
            </a:xfrm>
            <a:custGeom>
              <a:avLst/>
              <a:gdLst>
                <a:gd name="T0" fmla="*/ 23 w 20000"/>
                <a:gd name="T1" fmla="*/ 116 h 20000"/>
                <a:gd name="T2" fmla="*/ 12 w 20000"/>
                <a:gd name="T3" fmla="*/ 116 h 20000"/>
                <a:gd name="T4" fmla="*/ 16 w 20000"/>
                <a:gd name="T5" fmla="*/ 103 h 20000"/>
                <a:gd name="T6" fmla="*/ 16 w 20000"/>
                <a:gd name="T7" fmla="*/ 93 h 20000"/>
                <a:gd name="T8" fmla="*/ 8 w 20000"/>
                <a:gd name="T9" fmla="*/ 87 h 20000"/>
                <a:gd name="T10" fmla="*/ 0 w 20000"/>
                <a:gd name="T11" fmla="*/ 76 h 20000"/>
                <a:gd name="T12" fmla="*/ 19 w 20000"/>
                <a:gd name="T13" fmla="*/ 66 h 20000"/>
                <a:gd name="T14" fmla="*/ 29 w 20000"/>
                <a:gd name="T15" fmla="*/ 53 h 20000"/>
                <a:gd name="T16" fmla="*/ 43 w 20000"/>
                <a:gd name="T17" fmla="*/ 53 h 20000"/>
                <a:gd name="T18" fmla="*/ 46 w 20000"/>
                <a:gd name="T19" fmla="*/ 49 h 20000"/>
                <a:gd name="T20" fmla="*/ 43 w 20000"/>
                <a:gd name="T21" fmla="*/ 43 h 20000"/>
                <a:gd name="T22" fmla="*/ 46 w 20000"/>
                <a:gd name="T23" fmla="*/ 43 h 20000"/>
                <a:gd name="T24" fmla="*/ 50 w 20000"/>
                <a:gd name="T25" fmla="*/ 43 h 20000"/>
                <a:gd name="T26" fmla="*/ 77 w 20000"/>
                <a:gd name="T27" fmla="*/ 27 h 20000"/>
                <a:gd name="T28" fmla="*/ 72 w 20000"/>
                <a:gd name="T29" fmla="*/ 18 h 20000"/>
                <a:gd name="T30" fmla="*/ 83 w 20000"/>
                <a:gd name="T31" fmla="*/ 0 h 20000"/>
                <a:gd name="T32" fmla="*/ 106 w 20000"/>
                <a:gd name="T33" fmla="*/ 2 h 20000"/>
                <a:gd name="T34" fmla="*/ 110 w 20000"/>
                <a:gd name="T35" fmla="*/ 6 h 20000"/>
                <a:gd name="T36" fmla="*/ 137 w 20000"/>
                <a:gd name="T37" fmla="*/ 10 h 20000"/>
                <a:gd name="T38" fmla="*/ 137 w 20000"/>
                <a:gd name="T39" fmla="*/ 16 h 20000"/>
                <a:gd name="T40" fmla="*/ 143 w 20000"/>
                <a:gd name="T41" fmla="*/ 23 h 20000"/>
                <a:gd name="T42" fmla="*/ 133 w 20000"/>
                <a:gd name="T43" fmla="*/ 29 h 20000"/>
                <a:gd name="T44" fmla="*/ 147 w 20000"/>
                <a:gd name="T45" fmla="*/ 27 h 20000"/>
                <a:gd name="T46" fmla="*/ 149 w 20000"/>
                <a:gd name="T47" fmla="*/ 27 h 20000"/>
                <a:gd name="T48" fmla="*/ 147 w 20000"/>
                <a:gd name="T49" fmla="*/ 37 h 20000"/>
                <a:gd name="T50" fmla="*/ 157 w 20000"/>
                <a:gd name="T51" fmla="*/ 29 h 20000"/>
                <a:gd name="T52" fmla="*/ 157 w 20000"/>
                <a:gd name="T53" fmla="*/ 27 h 20000"/>
                <a:gd name="T54" fmla="*/ 170 w 20000"/>
                <a:gd name="T55" fmla="*/ 29 h 20000"/>
                <a:gd name="T56" fmla="*/ 176 w 20000"/>
                <a:gd name="T57" fmla="*/ 33 h 20000"/>
                <a:gd name="T58" fmla="*/ 176 w 20000"/>
                <a:gd name="T59" fmla="*/ 53 h 20000"/>
                <a:gd name="T60" fmla="*/ 183 w 20000"/>
                <a:gd name="T61" fmla="*/ 66 h 20000"/>
                <a:gd name="T62" fmla="*/ 166 w 20000"/>
                <a:gd name="T63" fmla="*/ 70 h 20000"/>
                <a:gd name="T64" fmla="*/ 147 w 20000"/>
                <a:gd name="T65" fmla="*/ 72 h 20000"/>
                <a:gd name="T66" fmla="*/ 122 w 20000"/>
                <a:gd name="T67" fmla="*/ 76 h 20000"/>
                <a:gd name="T68" fmla="*/ 110 w 20000"/>
                <a:gd name="T69" fmla="*/ 81 h 20000"/>
                <a:gd name="T70" fmla="*/ 96 w 20000"/>
                <a:gd name="T71" fmla="*/ 88 h 20000"/>
                <a:gd name="T72" fmla="*/ 83 w 20000"/>
                <a:gd name="T73" fmla="*/ 88 h 20000"/>
                <a:gd name="T74" fmla="*/ 78 w 20000"/>
                <a:gd name="T75" fmla="*/ 87 h 20000"/>
                <a:gd name="T76" fmla="*/ 66 w 20000"/>
                <a:gd name="T77" fmla="*/ 99 h 20000"/>
                <a:gd name="T78" fmla="*/ 56 w 20000"/>
                <a:gd name="T79" fmla="*/ 113 h 20000"/>
                <a:gd name="T80" fmla="*/ 43 w 20000"/>
                <a:gd name="T81" fmla="*/ 109 h 20000"/>
                <a:gd name="T82" fmla="*/ 23 w 20000"/>
                <a:gd name="T83" fmla="*/ 116 h 2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00"/>
                <a:gd name="T127" fmla="*/ 0 h 20000"/>
                <a:gd name="T128" fmla="*/ 20000 w 20000"/>
                <a:gd name="T129" fmla="*/ 20000 h 200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00" h="20000">
                  <a:moveTo>
                    <a:pt x="2495" y="19931"/>
                  </a:moveTo>
                  <a:lnTo>
                    <a:pt x="1357" y="19931"/>
                  </a:lnTo>
                  <a:lnTo>
                    <a:pt x="1794" y="17801"/>
                  </a:lnTo>
                  <a:lnTo>
                    <a:pt x="1794" y="16014"/>
                  </a:lnTo>
                  <a:lnTo>
                    <a:pt x="875" y="14914"/>
                  </a:lnTo>
                  <a:lnTo>
                    <a:pt x="0" y="13127"/>
                  </a:lnTo>
                  <a:lnTo>
                    <a:pt x="2057" y="11340"/>
                  </a:lnTo>
                  <a:lnTo>
                    <a:pt x="3151" y="9210"/>
                  </a:lnTo>
                  <a:lnTo>
                    <a:pt x="4726" y="9210"/>
                  </a:lnTo>
                  <a:lnTo>
                    <a:pt x="4989" y="8522"/>
                  </a:lnTo>
                  <a:lnTo>
                    <a:pt x="4726" y="7423"/>
                  </a:lnTo>
                  <a:lnTo>
                    <a:pt x="4989" y="7423"/>
                  </a:lnTo>
                  <a:lnTo>
                    <a:pt x="5427" y="7423"/>
                  </a:lnTo>
                  <a:lnTo>
                    <a:pt x="8403" y="4605"/>
                  </a:lnTo>
                  <a:lnTo>
                    <a:pt x="7921" y="3162"/>
                  </a:lnTo>
                  <a:lnTo>
                    <a:pt x="9059" y="0"/>
                  </a:lnTo>
                  <a:lnTo>
                    <a:pt x="11554" y="275"/>
                  </a:lnTo>
                  <a:lnTo>
                    <a:pt x="11991" y="1100"/>
                  </a:lnTo>
                  <a:lnTo>
                    <a:pt x="14923" y="1787"/>
                  </a:lnTo>
                  <a:lnTo>
                    <a:pt x="14923" y="2818"/>
                  </a:lnTo>
                  <a:lnTo>
                    <a:pt x="15624" y="3918"/>
                  </a:lnTo>
                  <a:lnTo>
                    <a:pt x="14486" y="4948"/>
                  </a:lnTo>
                  <a:lnTo>
                    <a:pt x="16105" y="4605"/>
                  </a:lnTo>
                  <a:lnTo>
                    <a:pt x="16280" y="4605"/>
                  </a:lnTo>
                  <a:lnTo>
                    <a:pt x="16105" y="6392"/>
                  </a:lnTo>
                  <a:lnTo>
                    <a:pt x="17199" y="4948"/>
                  </a:lnTo>
                  <a:lnTo>
                    <a:pt x="17199" y="4605"/>
                  </a:lnTo>
                  <a:lnTo>
                    <a:pt x="18600" y="4948"/>
                  </a:lnTo>
                  <a:lnTo>
                    <a:pt x="19256" y="5704"/>
                  </a:lnTo>
                  <a:lnTo>
                    <a:pt x="19256" y="9210"/>
                  </a:lnTo>
                  <a:lnTo>
                    <a:pt x="19956" y="11340"/>
                  </a:lnTo>
                  <a:lnTo>
                    <a:pt x="18118" y="12096"/>
                  </a:lnTo>
                  <a:lnTo>
                    <a:pt x="16105" y="12440"/>
                  </a:lnTo>
                  <a:lnTo>
                    <a:pt x="13348" y="13127"/>
                  </a:lnTo>
                  <a:lnTo>
                    <a:pt x="11991" y="13883"/>
                  </a:lnTo>
                  <a:lnTo>
                    <a:pt x="10460" y="15258"/>
                  </a:lnTo>
                  <a:lnTo>
                    <a:pt x="9059" y="15258"/>
                  </a:lnTo>
                  <a:lnTo>
                    <a:pt x="8578" y="14914"/>
                  </a:lnTo>
                  <a:lnTo>
                    <a:pt x="7221" y="17045"/>
                  </a:lnTo>
                  <a:lnTo>
                    <a:pt x="6083" y="19519"/>
                  </a:lnTo>
                  <a:lnTo>
                    <a:pt x="4726" y="18832"/>
                  </a:lnTo>
                  <a:lnTo>
                    <a:pt x="2495" y="1993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6" name="Freeform 240">
              <a:extLst>
                <a:ext uri="{FF2B5EF4-FFF2-40B4-BE49-F238E27FC236}">
                  <a16:creationId xmlns:a16="http://schemas.microsoft.com/office/drawing/2014/main" id="{1AE42D47-146B-4809-9508-636BC2164C26}"/>
                </a:ext>
              </a:extLst>
            </p:cNvPr>
            <p:cNvSpPr>
              <a:spLocks/>
            </p:cNvSpPr>
            <p:nvPr/>
          </p:nvSpPr>
          <p:spPr bwMode="auto">
            <a:xfrm>
              <a:off x="1848" y="1002"/>
              <a:ext cx="186" cy="125"/>
            </a:xfrm>
            <a:custGeom>
              <a:avLst/>
              <a:gdLst>
                <a:gd name="T0" fmla="*/ 156 w 20000"/>
                <a:gd name="T1" fmla="*/ 125 h 20000"/>
                <a:gd name="T2" fmla="*/ 131 w 20000"/>
                <a:gd name="T3" fmla="*/ 125 h 20000"/>
                <a:gd name="T4" fmla="*/ 112 w 20000"/>
                <a:gd name="T5" fmla="*/ 118 h 20000"/>
                <a:gd name="T6" fmla="*/ 86 w 20000"/>
                <a:gd name="T7" fmla="*/ 114 h 20000"/>
                <a:gd name="T8" fmla="*/ 54 w 20000"/>
                <a:gd name="T9" fmla="*/ 108 h 20000"/>
                <a:gd name="T10" fmla="*/ 27 w 20000"/>
                <a:gd name="T11" fmla="*/ 102 h 20000"/>
                <a:gd name="T12" fmla="*/ 10 w 20000"/>
                <a:gd name="T13" fmla="*/ 87 h 20000"/>
                <a:gd name="T14" fmla="*/ 16 w 20000"/>
                <a:gd name="T15" fmla="*/ 75 h 20000"/>
                <a:gd name="T16" fmla="*/ 25 w 20000"/>
                <a:gd name="T17" fmla="*/ 60 h 20000"/>
                <a:gd name="T18" fmla="*/ 27 w 20000"/>
                <a:gd name="T19" fmla="*/ 43 h 20000"/>
                <a:gd name="T20" fmla="*/ 25 w 20000"/>
                <a:gd name="T21" fmla="*/ 33 h 20000"/>
                <a:gd name="T22" fmla="*/ 6 w 20000"/>
                <a:gd name="T23" fmla="*/ 27 h 20000"/>
                <a:gd name="T24" fmla="*/ 0 w 20000"/>
                <a:gd name="T25" fmla="*/ 14 h 20000"/>
                <a:gd name="T26" fmla="*/ 4 w 20000"/>
                <a:gd name="T27" fmla="*/ 0 h 20000"/>
                <a:gd name="T28" fmla="*/ 20 w 20000"/>
                <a:gd name="T29" fmla="*/ 0 h 20000"/>
                <a:gd name="T30" fmla="*/ 42 w 20000"/>
                <a:gd name="T31" fmla="*/ 14 h 20000"/>
                <a:gd name="T32" fmla="*/ 50 w 20000"/>
                <a:gd name="T33" fmla="*/ 21 h 20000"/>
                <a:gd name="T34" fmla="*/ 69 w 20000"/>
                <a:gd name="T35" fmla="*/ 33 h 20000"/>
                <a:gd name="T36" fmla="*/ 75 w 20000"/>
                <a:gd name="T37" fmla="*/ 47 h 20000"/>
                <a:gd name="T38" fmla="*/ 65 w 20000"/>
                <a:gd name="T39" fmla="*/ 47 h 20000"/>
                <a:gd name="T40" fmla="*/ 61 w 20000"/>
                <a:gd name="T41" fmla="*/ 54 h 20000"/>
                <a:gd name="T42" fmla="*/ 61 w 20000"/>
                <a:gd name="T43" fmla="*/ 60 h 20000"/>
                <a:gd name="T44" fmla="*/ 69 w 20000"/>
                <a:gd name="T45" fmla="*/ 75 h 20000"/>
                <a:gd name="T46" fmla="*/ 86 w 20000"/>
                <a:gd name="T47" fmla="*/ 77 h 20000"/>
                <a:gd name="T48" fmla="*/ 102 w 20000"/>
                <a:gd name="T49" fmla="*/ 85 h 20000"/>
                <a:gd name="T50" fmla="*/ 129 w 20000"/>
                <a:gd name="T51" fmla="*/ 85 h 20000"/>
                <a:gd name="T52" fmla="*/ 148 w 20000"/>
                <a:gd name="T53" fmla="*/ 81 h 20000"/>
                <a:gd name="T54" fmla="*/ 173 w 20000"/>
                <a:gd name="T55" fmla="*/ 87 h 20000"/>
                <a:gd name="T56" fmla="*/ 186 w 20000"/>
                <a:gd name="T57" fmla="*/ 98 h 20000"/>
                <a:gd name="T58" fmla="*/ 186 w 20000"/>
                <a:gd name="T59" fmla="*/ 104 h 20000"/>
                <a:gd name="T60" fmla="*/ 173 w 20000"/>
                <a:gd name="T61" fmla="*/ 112 h 20000"/>
                <a:gd name="T62" fmla="*/ 164 w 20000"/>
                <a:gd name="T63" fmla="*/ 121 h 20000"/>
                <a:gd name="T64" fmla="*/ 156 w 20000"/>
                <a:gd name="T65" fmla="*/ 125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6760" y="19936"/>
                  </a:moveTo>
                  <a:lnTo>
                    <a:pt x="14125" y="19936"/>
                  </a:lnTo>
                  <a:lnTo>
                    <a:pt x="12095" y="18907"/>
                  </a:lnTo>
                  <a:lnTo>
                    <a:pt x="9201" y="18264"/>
                  </a:lnTo>
                  <a:lnTo>
                    <a:pt x="5832" y="17299"/>
                  </a:lnTo>
                  <a:lnTo>
                    <a:pt x="2894" y="16270"/>
                  </a:lnTo>
                  <a:lnTo>
                    <a:pt x="1123" y="13891"/>
                  </a:lnTo>
                  <a:lnTo>
                    <a:pt x="1771" y="11961"/>
                  </a:lnTo>
                  <a:lnTo>
                    <a:pt x="2678" y="9582"/>
                  </a:lnTo>
                  <a:lnTo>
                    <a:pt x="2894" y="6945"/>
                  </a:lnTo>
                  <a:lnTo>
                    <a:pt x="2678" y="5273"/>
                  </a:lnTo>
                  <a:lnTo>
                    <a:pt x="691" y="4309"/>
                  </a:lnTo>
                  <a:lnTo>
                    <a:pt x="0" y="2315"/>
                  </a:lnTo>
                  <a:lnTo>
                    <a:pt x="432" y="0"/>
                  </a:lnTo>
                  <a:lnTo>
                    <a:pt x="2203" y="0"/>
                  </a:lnTo>
                  <a:lnTo>
                    <a:pt x="4492" y="2315"/>
                  </a:lnTo>
                  <a:lnTo>
                    <a:pt x="5400" y="3280"/>
                  </a:lnTo>
                  <a:lnTo>
                    <a:pt x="7387" y="5273"/>
                  </a:lnTo>
                  <a:lnTo>
                    <a:pt x="8035" y="7588"/>
                  </a:lnTo>
                  <a:lnTo>
                    <a:pt x="6955" y="7588"/>
                  </a:lnTo>
                  <a:lnTo>
                    <a:pt x="6523" y="8617"/>
                  </a:lnTo>
                  <a:lnTo>
                    <a:pt x="6523" y="9582"/>
                  </a:lnTo>
                  <a:lnTo>
                    <a:pt x="7387" y="11961"/>
                  </a:lnTo>
                  <a:lnTo>
                    <a:pt x="9201" y="12283"/>
                  </a:lnTo>
                  <a:lnTo>
                    <a:pt x="10972" y="13633"/>
                  </a:lnTo>
                  <a:lnTo>
                    <a:pt x="13866" y="13633"/>
                  </a:lnTo>
                  <a:lnTo>
                    <a:pt x="15896" y="12990"/>
                  </a:lnTo>
                  <a:lnTo>
                    <a:pt x="18618" y="13891"/>
                  </a:lnTo>
                  <a:lnTo>
                    <a:pt x="19957" y="15627"/>
                  </a:lnTo>
                  <a:lnTo>
                    <a:pt x="19957" y="16656"/>
                  </a:lnTo>
                  <a:lnTo>
                    <a:pt x="18618" y="17942"/>
                  </a:lnTo>
                  <a:lnTo>
                    <a:pt x="17667" y="19293"/>
                  </a:lnTo>
                  <a:lnTo>
                    <a:pt x="16760" y="1993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7" name="Freeform 241">
              <a:extLst>
                <a:ext uri="{FF2B5EF4-FFF2-40B4-BE49-F238E27FC236}">
                  <a16:creationId xmlns:a16="http://schemas.microsoft.com/office/drawing/2014/main" id="{A15CA48E-1B94-4B42-817C-44E46BD8D887}"/>
                </a:ext>
              </a:extLst>
            </p:cNvPr>
            <p:cNvSpPr>
              <a:spLocks/>
            </p:cNvSpPr>
            <p:nvPr/>
          </p:nvSpPr>
          <p:spPr bwMode="auto">
            <a:xfrm>
              <a:off x="1548" y="948"/>
              <a:ext cx="164" cy="92"/>
            </a:xfrm>
            <a:custGeom>
              <a:avLst/>
              <a:gdLst>
                <a:gd name="T0" fmla="*/ 133 w 20000"/>
                <a:gd name="T1" fmla="*/ 92 h 20000"/>
                <a:gd name="T2" fmla="*/ 99 w 20000"/>
                <a:gd name="T3" fmla="*/ 85 h 20000"/>
                <a:gd name="T4" fmla="*/ 104 w 20000"/>
                <a:gd name="T5" fmla="*/ 79 h 20000"/>
                <a:gd name="T6" fmla="*/ 29 w 20000"/>
                <a:gd name="T7" fmla="*/ 88 h 20000"/>
                <a:gd name="T8" fmla="*/ 21 w 20000"/>
                <a:gd name="T9" fmla="*/ 75 h 20000"/>
                <a:gd name="T10" fmla="*/ 40 w 20000"/>
                <a:gd name="T11" fmla="*/ 71 h 20000"/>
                <a:gd name="T12" fmla="*/ 66 w 20000"/>
                <a:gd name="T13" fmla="*/ 71 h 20000"/>
                <a:gd name="T14" fmla="*/ 81 w 20000"/>
                <a:gd name="T15" fmla="*/ 60 h 20000"/>
                <a:gd name="T16" fmla="*/ 44 w 20000"/>
                <a:gd name="T17" fmla="*/ 58 h 20000"/>
                <a:gd name="T18" fmla="*/ 56 w 20000"/>
                <a:gd name="T19" fmla="*/ 48 h 20000"/>
                <a:gd name="T20" fmla="*/ 54 w 20000"/>
                <a:gd name="T21" fmla="*/ 43 h 20000"/>
                <a:gd name="T22" fmla="*/ 27 w 20000"/>
                <a:gd name="T23" fmla="*/ 58 h 20000"/>
                <a:gd name="T24" fmla="*/ 11 w 20000"/>
                <a:gd name="T25" fmla="*/ 54 h 20000"/>
                <a:gd name="T26" fmla="*/ 0 w 20000"/>
                <a:gd name="T27" fmla="*/ 37 h 20000"/>
                <a:gd name="T28" fmla="*/ 23 w 20000"/>
                <a:gd name="T29" fmla="*/ 27 h 20000"/>
                <a:gd name="T30" fmla="*/ 38 w 20000"/>
                <a:gd name="T31" fmla="*/ 14 h 20000"/>
                <a:gd name="T32" fmla="*/ 56 w 20000"/>
                <a:gd name="T33" fmla="*/ 4 h 20000"/>
                <a:gd name="T34" fmla="*/ 77 w 20000"/>
                <a:gd name="T35" fmla="*/ 0 h 20000"/>
                <a:gd name="T36" fmla="*/ 77 w 20000"/>
                <a:gd name="T37" fmla="*/ 16 h 20000"/>
                <a:gd name="T38" fmla="*/ 87 w 20000"/>
                <a:gd name="T39" fmla="*/ 16 h 20000"/>
                <a:gd name="T40" fmla="*/ 93 w 20000"/>
                <a:gd name="T41" fmla="*/ 25 h 20000"/>
                <a:gd name="T42" fmla="*/ 89 w 20000"/>
                <a:gd name="T43" fmla="*/ 37 h 20000"/>
                <a:gd name="T44" fmla="*/ 87 w 20000"/>
                <a:gd name="T45" fmla="*/ 52 h 20000"/>
                <a:gd name="T46" fmla="*/ 98 w 20000"/>
                <a:gd name="T47" fmla="*/ 54 h 20000"/>
                <a:gd name="T48" fmla="*/ 110 w 20000"/>
                <a:gd name="T49" fmla="*/ 60 h 20000"/>
                <a:gd name="T50" fmla="*/ 120 w 20000"/>
                <a:gd name="T51" fmla="*/ 52 h 20000"/>
                <a:gd name="T52" fmla="*/ 126 w 20000"/>
                <a:gd name="T53" fmla="*/ 37 h 20000"/>
                <a:gd name="T54" fmla="*/ 137 w 20000"/>
                <a:gd name="T55" fmla="*/ 20 h 20000"/>
                <a:gd name="T56" fmla="*/ 157 w 20000"/>
                <a:gd name="T57" fmla="*/ 10 h 20000"/>
                <a:gd name="T58" fmla="*/ 152 w 20000"/>
                <a:gd name="T59" fmla="*/ 27 h 20000"/>
                <a:gd name="T60" fmla="*/ 143 w 20000"/>
                <a:gd name="T61" fmla="*/ 48 h 20000"/>
                <a:gd name="T62" fmla="*/ 147 w 20000"/>
                <a:gd name="T63" fmla="*/ 58 h 20000"/>
                <a:gd name="T64" fmla="*/ 160 w 20000"/>
                <a:gd name="T65" fmla="*/ 52 h 20000"/>
                <a:gd name="T66" fmla="*/ 164 w 20000"/>
                <a:gd name="T67" fmla="*/ 60 h 20000"/>
                <a:gd name="T68" fmla="*/ 152 w 20000"/>
                <a:gd name="T69" fmla="*/ 81 h 20000"/>
                <a:gd name="T70" fmla="*/ 133 w 20000"/>
                <a:gd name="T71" fmla="*/ 92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16195" y="19913"/>
                  </a:moveTo>
                  <a:lnTo>
                    <a:pt x="12098" y="18515"/>
                  </a:lnTo>
                  <a:lnTo>
                    <a:pt x="12683" y="17205"/>
                  </a:lnTo>
                  <a:lnTo>
                    <a:pt x="3512" y="19039"/>
                  </a:lnTo>
                  <a:lnTo>
                    <a:pt x="2537" y="16332"/>
                  </a:lnTo>
                  <a:lnTo>
                    <a:pt x="4829" y="15371"/>
                  </a:lnTo>
                  <a:lnTo>
                    <a:pt x="8098" y="15371"/>
                  </a:lnTo>
                  <a:lnTo>
                    <a:pt x="9902" y="13100"/>
                  </a:lnTo>
                  <a:lnTo>
                    <a:pt x="5317" y="12664"/>
                  </a:lnTo>
                  <a:lnTo>
                    <a:pt x="6829" y="10480"/>
                  </a:lnTo>
                  <a:lnTo>
                    <a:pt x="6585" y="9432"/>
                  </a:lnTo>
                  <a:lnTo>
                    <a:pt x="3317" y="12664"/>
                  </a:lnTo>
                  <a:lnTo>
                    <a:pt x="1317" y="11790"/>
                  </a:lnTo>
                  <a:lnTo>
                    <a:pt x="0" y="8122"/>
                  </a:lnTo>
                  <a:lnTo>
                    <a:pt x="2780" y="5852"/>
                  </a:lnTo>
                  <a:lnTo>
                    <a:pt x="4585" y="3144"/>
                  </a:lnTo>
                  <a:lnTo>
                    <a:pt x="6829" y="873"/>
                  </a:lnTo>
                  <a:lnTo>
                    <a:pt x="9366" y="0"/>
                  </a:lnTo>
                  <a:lnTo>
                    <a:pt x="9366" y="3581"/>
                  </a:lnTo>
                  <a:lnTo>
                    <a:pt x="10634" y="3581"/>
                  </a:lnTo>
                  <a:lnTo>
                    <a:pt x="11366" y="5502"/>
                  </a:lnTo>
                  <a:lnTo>
                    <a:pt x="10878" y="8122"/>
                  </a:lnTo>
                  <a:lnTo>
                    <a:pt x="10634" y="11354"/>
                  </a:lnTo>
                  <a:lnTo>
                    <a:pt x="11902" y="11790"/>
                  </a:lnTo>
                  <a:lnTo>
                    <a:pt x="13415" y="13100"/>
                  </a:lnTo>
                  <a:lnTo>
                    <a:pt x="14683" y="11354"/>
                  </a:lnTo>
                  <a:lnTo>
                    <a:pt x="15415" y="8122"/>
                  </a:lnTo>
                  <a:lnTo>
                    <a:pt x="16683" y="4454"/>
                  </a:lnTo>
                  <a:lnTo>
                    <a:pt x="19171" y="2271"/>
                  </a:lnTo>
                  <a:lnTo>
                    <a:pt x="18488" y="5852"/>
                  </a:lnTo>
                  <a:lnTo>
                    <a:pt x="17463" y="10480"/>
                  </a:lnTo>
                  <a:lnTo>
                    <a:pt x="17951" y="12664"/>
                  </a:lnTo>
                  <a:lnTo>
                    <a:pt x="19463" y="11354"/>
                  </a:lnTo>
                  <a:lnTo>
                    <a:pt x="19951" y="13100"/>
                  </a:lnTo>
                  <a:lnTo>
                    <a:pt x="18488" y="17642"/>
                  </a:lnTo>
                  <a:lnTo>
                    <a:pt x="16195" y="1991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8" name="Freeform 242">
              <a:extLst>
                <a:ext uri="{FF2B5EF4-FFF2-40B4-BE49-F238E27FC236}">
                  <a16:creationId xmlns:a16="http://schemas.microsoft.com/office/drawing/2014/main" id="{138B5972-DCAB-4B1A-87B5-F616C570ABAC}"/>
                </a:ext>
              </a:extLst>
            </p:cNvPr>
            <p:cNvSpPr>
              <a:spLocks/>
            </p:cNvSpPr>
            <p:nvPr/>
          </p:nvSpPr>
          <p:spPr bwMode="auto">
            <a:xfrm>
              <a:off x="2056" y="1844"/>
              <a:ext cx="108" cy="125"/>
            </a:xfrm>
            <a:custGeom>
              <a:avLst/>
              <a:gdLst>
                <a:gd name="T0" fmla="*/ 95 w 20000"/>
                <a:gd name="T1" fmla="*/ 125 h 20000"/>
                <a:gd name="T2" fmla="*/ 81 w 20000"/>
                <a:gd name="T3" fmla="*/ 118 h 20000"/>
                <a:gd name="T4" fmla="*/ 87 w 20000"/>
                <a:gd name="T5" fmla="*/ 102 h 20000"/>
                <a:gd name="T6" fmla="*/ 85 w 20000"/>
                <a:gd name="T7" fmla="*/ 98 h 20000"/>
                <a:gd name="T8" fmla="*/ 74 w 20000"/>
                <a:gd name="T9" fmla="*/ 108 h 20000"/>
                <a:gd name="T10" fmla="*/ 52 w 20000"/>
                <a:gd name="T11" fmla="*/ 114 h 20000"/>
                <a:gd name="T12" fmla="*/ 68 w 20000"/>
                <a:gd name="T13" fmla="*/ 102 h 20000"/>
                <a:gd name="T14" fmla="*/ 52 w 20000"/>
                <a:gd name="T15" fmla="*/ 102 h 20000"/>
                <a:gd name="T16" fmla="*/ 0 w 20000"/>
                <a:gd name="T17" fmla="*/ 98 h 20000"/>
                <a:gd name="T18" fmla="*/ 0 w 20000"/>
                <a:gd name="T19" fmla="*/ 87 h 20000"/>
                <a:gd name="T20" fmla="*/ 14 w 20000"/>
                <a:gd name="T21" fmla="*/ 79 h 20000"/>
                <a:gd name="T22" fmla="*/ 4 w 20000"/>
                <a:gd name="T23" fmla="*/ 75 h 20000"/>
                <a:gd name="T24" fmla="*/ 24 w 20000"/>
                <a:gd name="T25" fmla="*/ 62 h 20000"/>
                <a:gd name="T26" fmla="*/ 24 w 20000"/>
                <a:gd name="T27" fmla="*/ 54 h 20000"/>
                <a:gd name="T28" fmla="*/ 42 w 20000"/>
                <a:gd name="T29" fmla="*/ 35 h 20000"/>
                <a:gd name="T30" fmla="*/ 54 w 20000"/>
                <a:gd name="T31" fmla="*/ 10 h 20000"/>
                <a:gd name="T32" fmla="*/ 74 w 20000"/>
                <a:gd name="T33" fmla="*/ 4 h 20000"/>
                <a:gd name="T34" fmla="*/ 85 w 20000"/>
                <a:gd name="T35" fmla="*/ 0 h 20000"/>
                <a:gd name="T36" fmla="*/ 74 w 20000"/>
                <a:gd name="T37" fmla="*/ 19 h 20000"/>
                <a:gd name="T38" fmla="*/ 47 w 20000"/>
                <a:gd name="T39" fmla="*/ 48 h 20000"/>
                <a:gd name="T40" fmla="*/ 62 w 20000"/>
                <a:gd name="T41" fmla="*/ 42 h 20000"/>
                <a:gd name="T42" fmla="*/ 68 w 20000"/>
                <a:gd name="T43" fmla="*/ 43 h 20000"/>
                <a:gd name="T44" fmla="*/ 62 w 20000"/>
                <a:gd name="T45" fmla="*/ 54 h 20000"/>
                <a:gd name="T46" fmla="*/ 81 w 20000"/>
                <a:gd name="T47" fmla="*/ 54 h 20000"/>
                <a:gd name="T48" fmla="*/ 101 w 20000"/>
                <a:gd name="T49" fmla="*/ 62 h 20000"/>
                <a:gd name="T50" fmla="*/ 95 w 20000"/>
                <a:gd name="T51" fmla="*/ 71 h 20000"/>
                <a:gd name="T52" fmla="*/ 95 w 20000"/>
                <a:gd name="T53" fmla="*/ 81 h 20000"/>
                <a:gd name="T54" fmla="*/ 106 w 20000"/>
                <a:gd name="T55" fmla="*/ 79 h 20000"/>
                <a:gd name="T56" fmla="*/ 108 w 20000"/>
                <a:gd name="T57" fmla="*/ 87 h 20000"/>
                <a:gd name="T58" fmla="*/ 108 w 20000"/>
                <a:gd name="T59" fmla="*/ 98 h 20000"/>
                <a:gd name="T60" fmla="*/ 106 w 20000"/>
                <a:gd name="T61" fmla="*/ 108 h 20000"/>
                <a:gd name="T62" fmla="*/ 95 w 20000"/>
                <a:gd name="T63" fmla="*/ 125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7630" y="19936"/>
                  </a:moveTo>
                  <a:lnTo>
                    <a:pt x="14963" y="18907"/>
                  </a:lnTo>
                  <a:lnTo>
                    <a:pt x="16148" y="16270"/>
                  </a:lnTo>
                  <a:lnTo>
                    <a:pt x="15704" y="15627"/>
                  </a:lnTo>
                  <a:lnTo>
                    <a:pt x="13778" y="17299"/>
                  </a:lnTo>
                  <a:lnTo>
                    <a:pt x="9556" y="18264"/>
                  </a:lnTo>
                  <a:lnTo>
                    <a:pt x="12667" y="16270"/>
                  </a:lnTo>
                  <a:lnTo>
                    <a:pt x="9556" y="16270"/>
                  </a:lnTo>
                  <a:lnTo>
                    <a:pt x="0" y="15627"/>
                  </a:lnTo>
                  <a:lnTo>
                    <a:pt x="0" y="13955"/>
                  </a:lnTo>
                  <a:lnTo>
                    <a:pt x="2667" y="12605"/>
                  </a:lnTo>
                  <a:lnTo>
                    <a:pt x="741" y="11961"/>
                  </a:lnTo>
                  <a:lnTo>
                    <a:pt x="4519" y="9968"/>
                  </a:lnTo>
                  <a:lnTo>
                    <a:pt x="4519" y="8682"/>
                  </a:lnTo>
                  <a:lnTo>
                    <a:pt x="7704" y="5659"/>
                  </a:lnTo>
                  <a:lnTo>
                    <a:pt x="9926" y="1672"/>
                  </a:lnTo>
                  <a:lnTo>
                    <a:pt x="13778" y="643"/>
                  </a:lnTo>
                  <a:lnTo>
                    <a:pt x="15704" y="0"/>
                  </a:lnTo>
                  <a:lnTo>
                    <a:pt x="13778" y="3023"/>
                  </a:lnTo>
                  <a:lnTo>
                    <a:pt x="8741" y="7653"/>
                  </a:lnTo>
                  <a:lnTo>
                    <a:pt x="11481" y="6688"/>
                  </a:lnTo>
                  <a:lnTo>
                    <a:pt x="12667" y="6945"/>
                  </a:lnTo>
                  <a:lnTo>
                    <a:pt x="11481" y="8682"/>
                  </a:lnTo>
                  <a:lnTo>
                    <a:pt x="14963" y="8682"/>
                  </a:lnTo>
                  <a:lnTo>
                    <a:pt x="18741" y="9968"/>
                  </a:lnTo>
                  <a:lnTo>
                    <a:pt x="17630" y="11318"/>
                  </a:lnTo>
                  <a:lnTo>
                    <a:pt x="17630" y="12990"/>
                  </a:lnTo>
                  <a:lnTo>
                    <a:pt x="19556" y="12605"/>
                  </a:lnTo>
                  <a:lnTo>
                    <a:pt x="19926" y="13955"/>
                  </a:lnTo>
                  <a:lnTo>
                    <a:pt x="19926" y="15627"/>
                  </a:lnTo>
                  <a:lnTo>
                    <a:pt x="19556" y="17299"/>
                  </a:lnTo>
                  <a:lnTo>
                    <a:pt x="17630" y="1993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29" name="Freeform 243">
              <a:extLst>
                <a:ext uri="{FF2B5EF4-FFF2-40B4-BE49-F238E27FC236}">
                  <a16:creationId xmlns:a16="http://schemas.microsoft.com/office/drawing/2014/main" id="{440EF985-456D-4F31-8EFA-9BCE8DC81C72}"/>
                </a:ext>
              </a:extLst>
            </p:cNvPr>
            <p:cNvSpPr>
              <a:spLocks/>
            </p:cNvSpPr>
            <p:nvPr/>
          </p:nvSpPr>
          <p:spPr bwMode="auto">
            <a:xfrm>
              <a:off x="1672" y="1100"/>
              <a:ext cx="96" cy="91"/>
            </a:xfrm>
            <a:custGeom>
              <a:avLst/>
              <a:gdLst>
                <a:gd name="T0" fmla="*/ 19 w 20000"/>
                <a:gd name="T1" fmla="*/ 91 h 20000"/>
                <a:gd name="T2" fmla="*/ 12 w 20000"/>
                <a:gd name="T3" fmla="*/ 87 h 20000"/>
                <a:gd name="T4" fmla="*/ 16 w 20000"/>
                <a:gd name="T5" fmla="*/ 74 h 20000"/>
                <a:gd name="T6" fmla="*/ 12 w 20000"/>
                <a:gd name="T7" fmla="*/ 60 h 20000"/>
                <a:gd name="T8" fmla="*/ 8 w 20000"/>
                <a:gd name="T9" fmla="*/ 49 h 20000"/>
                <a:gd name="T10" fmla="*/ 0 w 20000"/>
                <a:gd name="T11" fmla="*/ 39 h 20000"/>
                <a:gd name="T12" fmla="*/ 0 w 20000"/>
                <a:gd name="T13" fmla="*/ 23 h 20000"/>
                <a:gd name="T14" fmla="*/ 12 w 20000"/>
                <a:gd name="T15" fmla="*/ 16 h 20000"/>
                <a:gd name="T16" fmla="*/ 12 w 20000"/>
                <a:gd name="T17" fmla="*/ 33 h 20000"/>
                <a:gd name="T18" fmla="*/ 19 w 20000"/>
                <a:gd name="T19" fmla="*/ 39 h 20000"/>
                <a:gd name="T20" fmla="*/ 29 w 20000"/>
                <a:gd name="T21" fmla="*/ 31 h 20000"/>
                <a:gd name="T22" fmla="*/ 35 w 20000"/>
                <a:gd name="T23" fmla="*/ 20 h 20000"/>
                <a:gd name="T24" fmla="*/ 46 w 20000"/>
                <a:gd name="T25" fmla="*/ 20 h 20000"/>
                <a:gd name="T26" fmla="*/ 46 w 20000"/>
                <a:gd name="T27" fmla="*/ 14 h 20000"/>
                <a:gd name="T28" fmla="*/ 35 w 20000"/>
                <a:gd name="T29" fmla="*/ 6 h 20000"/>
                <a:gd name="T30" fmla="*/ 46 w 20000"/>
                <a:gd name="T31" fmla="*/ 0 h 20000"/>
                <a:gd name="T32" fmla="*/ 56 w 20000"/>
                <a:gd name="T33" fmla="*/ 0 h 20000"/>
                <a:gd name="T34" fmla="*/ 66 w 20000"/>
                <a:gd name="T35" fmla="*/ 10 h 20000"/>
                <a:gd name="T36" fmla="*/ 87 w 20000"/>
                <a:gd name="T37" fmla="*/ 6 h 20000"/>
                <a:gd name="T38" fmla="*/ 96 w 20000"/>
                <a:gd name="T39" fmla="*/ 14 h 20000"/>
                <a:gd name="T40" fmla="*/ 89 w 20000"/>
                <a:gd name="T41" fmla="*/ 16 h 20000"/>
                <a:gd name="T42" fmla="*/ 79 w 20000"/>
                <a:gd name="T43" fmla="*/ 16 h 20000"/>
                <a:gd name="T44" fmla="*/ 83 w 20000"/>
                <a:gd name="T45" fmla="*/ 20 h 20000"/>
                <a:gd name="T46" fmla="*/ 77 w 20000"/>
                <a:gd name="T47" fmla="*/ 20 h 20000"/>
                <a:gd name="T48" fmla="*/ 60 w 20000"/>
                <a:gd name="T49" fmla="*/ 27 h 20000"/>
                <a:gd name="T50" fmla="*/ 60 w 20000"/>
                <a:gd name="T51" fmla="*/ 33 h 20000"/>
                <a:gd name="T52" fmla="*/ 66 w 20000"/>
                <a:gd name="T53" fmla="*/ 33 h 20000"/>
                <a:gd name="T54" fmla="*/ 73 w 20000"/>
                <a:gd name="T55" fmla="*/ 33 h 20000"/>
                <a:gd name="T56" fmla="*/ 77 w 20000"/>
                <a:gd name="T57" fmla="*/ 53 h 20000"/>
                <a:gd name="T58" fmla="*/ 62 w 20000"/>
                <a:gd name="T59" fmla="*/ 70 h 20000"/>
                <a:gd name="T60" fmla="*/ 50 w 20000"/>
                <a:gd name="T61" fmla="*/ 80 h 20000"/>
                <a:gd name="T62" fmla="*/ 35 w 20000"/>
                <a:gd name="T63" fmla="*/ 76 h 20000"/>
                <a:gd name="T64" fmla="*/ 39 w 20000"/>
                <a:gd name="T65" fmla="*/ 70 h 20000"/>
                <a:gd name="T66" fmla="*/ 29 w 20000"/>
                <a:gd name="T67" fmla="*/ 76 h 20000"/>
                <a:gd name="T68" fmla="*/ 29 w 20000"/>
                <a:gd name="T69" fmla="*/ 84 h 20000"/>
                <a:gd name="T70" fmla="*/ 19 w 20000"/>
                <a:gd name="T71" fmla="*/ 91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3917" y="19913"/>
                  </a:moveTo>
                  <a:lnTo>
                    <a:pt x="2583" y="19039"/>
                  </a:lnTo>
                  <a:lnTo>
                    <a:pt x="3417" y="16332"/>
                  </a:lnTo>
                  <a:lnTo>
                    <a:pt x="2583" y="13100"/>
                  </a:lnTo>
                  <a:lnTo>
                    <a:pt x="1750" y="10830"/>
                  </a:lnTo>
                  <a:lnTo>
                    <a:pt x="0" y="8559"/>
                  </a:lnTo>
                  <a:lnTo>
                    <a:pt x="0" y="4978"/>
                  </a:lnTo>
                  <a:lnTo>
                    <a:pt x="2583" y="3581"/>
                  </a:lnTo>
                  <a:lnTo>
                    <a:pt x="2583" y="7249"/>
                  </a:lnTo>
                  <a:lnTo>
                    <a:pt x="3917" y="8559"/>
                  </a:lnTo>
                  <a:lnTo>
                    <a:pt x="6083" y="6725"/>
                  </a:lnTo>
                  <a:lnTo>
                    <a:pt x="7333" y="4454"/>
                  </a:lnTo>
                  <a:lnTo>
                    <a:pt x="9500" y="4454"/>
                  </a:lnTo>
                  <a:lnTo>
                    <a:pt x="9500" y="3144"/>
                  </a:lnTo>
                  <a:lnTo>
                    <a:pt x="7333" y="1397"/>
                  </a:lnTo>
                  <a:lnTo>
                    <a:pt x="9500" y="0"/>
                  </a:lnTo>
                  <a:lnTo>
                    <a:pt x="11750" y="0"/>
                  </a:lnTo>
                  <a:lnTo>
                    <a:pt x="13833" y="2271"/>
                  </a:lnTo>
                  <a:lnTo>
                    <a:pt x="18167" y="1397"/>
                  </a:lnTo>
                  <a:lnTo>
                    <a:pt x="19917" y="3144"/>
                  </a:lnTo>
                  <a:lnTo>
                    <a:pt x="18583" y="3581"/>
                  </a:lnTo>
                  <a:lnTo>
                    <a:pt x="16500" y="3581"/>
                  </a:lnTo>
                  <a:lnTo>
                    <a:pt x="17333" y="4454"/>
                  </a:lnTo>
                  <a:lnTo>
                    <a:pt x="16000" y="4454"/>
                  </a:lnTo>
                  <a:lnTo>
                    <a:pt x="12583" y="5852"/>
                  </a:lnTo>
                  <a:lnTo>
                    <a:pt x="12583" y="7249"/>
                  </a:lnTo>
                  <a:lnTo>
                    <a:pt x="13833" y="7249"/>
                  </a:lnTo>
                  <a:lnTo>
                    <a:pt x="15167" y="7249"/>
                  </a:lnTo>
                  <a:lnTo>
                    <a:pt x="16000" y="11703"/>
                  </a:lnTo>
                  <a:lnTo>
                    <a:pt x="13000" y="15371"/>
                  </a:lnTo>
                  <a:lnTo>
                    <a:pt x="10417" y="17642"/>
                  </a:lnTo>
                  <a:lnTo>
                    <a:pt x="7333" y="16681"/>
                  </a:lnTo>
                  <a:lnTo>
                    <a:pt x="8167" y="15371"/>
                  </a:lnTo>
                  <a:lnTo>
                    <a:pt x="6083" y="16681"/>
                  </a:lnTo>
                  <a:lnTo>
                    <a:pt x="6083" y="18515"/>
                  </a:lnTo>
                  <a:lnTo>
                    <a:pt x="3917" y="1991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0" name="Freeform 244">
              <a:extLst>
                <a:ext uri="{FF2B5EF4-FFF2-40B4-BE49-F238E27FC236}">
                  <a16:creationId xmlns:a16="http://schemas.microsoft.com/office/drawing/2014/main" id="{0047D950-ADE4-41A3-8335-FB0C40A57C61}"/>
                </a:ext>
              </a:extLst>
            </p:cNvPr>
            <p:cNvSpPr>
              <a:spLocks/>
            </p:cNvSpPr>
            <p:nvPr/>
          </p:nvSpPr>
          <p:spPr bwMode="auto">
            <a:xfrm>
              <a:off x="1728" y="1383"/>
              <a:ext cx="110" cy="87"/>
            </a:xfrm>
            <a:custGeom>
              <a:avLst/>
              <a:gdLst>
                <a:gd name="T0" fmla="*/ 97 w 20000"/>
                <a:gd name="T1" fmla="*/ 87 h 20000"/>
                <a:gd name="T2" fmla="*/ 74 w 20000"/>
                <a:gd name="T3" fmla="*/ 78 h 20000"/>
                <a:gd name="T4" fmla="*/ 74 w 20000"/>
                <a:gd name="T5" fmla="*/ 62 h 20000"/>
                <a:gd name="T6" fmla="*/ 64 w 20000"/>
                <a:gd name="T7" fmla="*/ 64 h 20000"/>
                <a:gd name="T8" fmla="*/ 47 w 20000"/>
                <a:gd name="T9" fmla="*/ 78 h 20000"/>
                <a:gd name="T10" fmla="*/ 33 w 20000"/>
                <a:gd name="T11" fmla="*/ 87 h 20000"/>
                <a:gd name="T12" fmla="*/ 20 w 20000"/>
                <a:gd name="T13" fmla="*/ 87 h 20000"/>
                <a:gd name="T14" fmla="*/ 16 w 20000"/>
                <a:gd name="T15" fmla="*/ 80 h 20000"/>
                <a:gd name="T16" fmla="*/ 0 w 20000"/>
                <a:gd name="T17" fmla="*/ 80 h 20000"/>
                <a:gd name="T18" fmla="*/ 4 w 20000"/>
                <a:gd name="T19" fmla="*/ 74 h 20000"/>
                <a:gd name="T20" fmla="*/ 20 w 20000"/>
                <a:gd name="T21" fmla="*/ 64 h 20000"/>
                <a:gd name="T22" fmla="*/ 33 w 20000"/>
                <a:gd name="T23" fmla="*/ 31 h 20000"/>
                <a:gd name="T24" fmla="*/ 47 w 20000"/>
                <a:gd name="T25" fmla="*/ 14 h 20000"/>
                <a:gd name="T26" fmla="*/ 60 w 20000"/>
                <a:gd name="T27" fmla="*/ 0 h 20000"/>
                <a:gd name="T28" fmla="*/ 60 w 20000"/>
                <a:gd name="T29" fmla="*/ 20 h 20000"/>
                <a:gd name="T30" fmla="*/ 70 w 20000"/>
                <a:gd name="T31" fmla="*/ 18 h 20000"/>
                <a:gd name="T32" fmla="*/ 91 w 20000"/>
                <a:gd name="T33" fmla="*/ 43 h 20000"/>
                <a:gd name="T34" fmla="*/ 93 w 20000"/>
                <a:gd name="T35" fmla="*/ 64 h 20000"/>
                <a:gd name="T36" fmla="*/ 107 w 20000"/>
                <a:gd name="T37" fmla="*/ 70 h 20000"/>
                <a:gd name="T38" fmla="*/ 110 w 20000"/>
                <a:gd name="T39" fmla="*/ 80 h 20000"/>
                <a:gd name="T40" fmla="*/ 97 w 20000"/>
                <a:gd name="T41" fmla="*/ 87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17673" y="19908"/>
                  </a:moveTo>
                  <a:lnTo>
                    <a:pt x="13527" y="17982"/>
                  </a:lnTo>
                  <a:lnTo>
                    <a:pt x="13527" y="14220"/>
                  </a:lnTo>
                  <a:lnTo>
                    <a:pt x="11636" y="14679"/>
                  </a:lnTo>
                  <a:lnTo>
                    <a:pt x="8582" y="17982"/>
                  </a:lnTo>
                  <a:lnTo>
                    <a:pt x="5964" y="19908"/>
                  </a:lnTo>
                  <a:lnTo>
                    <a:pt x="3709" y="19908"/>
                  </a:lnTo>
                  <a:lnTo>
                    <a:pt x="2982" y="18440"/>
                  </a:lnTo>
                  <a:lnTo>
                    <a:pt x="0" y="18440"/>
                  </a:lnTo>
                  <a:lnTo>
                    <a:pt x="727" y="17064"/>
                  </a:lnTo>
                  <a:lnTo>
                    <a:pt x="3709" y="14679"/>
                  </a:lnTo>
                  <a:lnTo>
                    <a:pt x="5964" y="7064"/>
                  </a:lnTo>
                  <a:lnTo>
                    <a:pt x="8582" y="3303"/>
                  </a:lnTo>
                  <a:lnTo>
                    <a:pt x="10836" y="0"/>
                  </a:lnTo>
                  <a:lnTo>
                    <a:pt x="10836" y="4679"/>
                  </a:lnTo>
                  <a:lnTo>
                    <a:pt x="12800" y="4220"/>
                  </a:lnTo>
                  <a:lnTo>
                    <a:pt x="16509" y="9908"/>
                  </a:lnTo>
                  <a:lnTo>
                    <a:pt x="16945" y="14679"/>
                  </a:lnTo>
                  <a:lnTo>
                    <a:pt x="19491" y="16147"/>
                  </a:lnTo>
                  <a:lnTo>
                    <a:pt x="19927" y="18440"/>
                  </a:lnTo>
                  <a:lnTo>
                    <a:pt x="17673" y="1990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1" name="Freeform 245">
              <a:extLst>
                <a:ext uri="{FF2B5EF4-FFF2-40B4-BE49-F238E27FC236}">
                  <a16:creationId xmlns:a16="http://schemas.microsoft.com/office/drawing/2014/main" id="{D6030727-EAE5-4732-A8C8-836B18557489}"/>
                </a:ext>
              </a:extLst>
            </p:cNvPr>
            <p:cNvSpPr>
              <a:spLocks/>
            </p:cNvSpPr>
            <p:nvPr/>
          </p:nvSpPr>
          <p:spPr bwMode="auto">
            <a:xfrm>
              <a:off x="1743" y="984"/>
              <a:ext cx="79" cy="78"/>
            </a:xfrm>
            <a:custGeom>
              <a:avLst/>
              <a:gdLst>
                <a:gd name="T0" fmla="*/ 43 w 20000"/>
                <a:gd name="T1" fmla="*/ 78 h 20000"/>
                <a:gd name="T2" fmla="*/ 16 w 20000"/>
                <a:gd name="T3" fmla="*/ 76 h 20000"/>
                <a:gd name="T4" fmla="*/ 35 w 20000"/>
                <a:gd name="T5" fmla="*/ 51 h 20000"/>
                <a:gd name="T6" fmla="*/ 2 w 20000"/>
                <a:gd name="T7" fmla="*/ 49 h 20000"/>
                <a:gd name="T8" fmla="*/ 0 w 20000"/>
                <a:gd name="T9" fmla="*/ 39 h 20000"/>
                <a:gd name="T10" fmla="*/ 2 w 20000"/>
                <a:gd name="T11" fmla="*/ 19 h 20000"/>
                <a:gd name="T12" fmla="*/ 8 w 20000"/>
                <a:gd name="T13" fmla="*/ 0 h 20000"/>
                <a:gd name="T14" fmla="*/ 16 w 20000"/>
                <a:gd name="T15" fmla="*/ 6 h 20000"/>
                <a:gd name="T16" fmla="*/ 19 w 20000"/>
                <a:gd name="T17" fmla="*/ 19 h 20000"/>
                <a:gd name="T18" fmla="*/ 25 w 20000"/>
                <a:gd name="T19" fmla="*/ 43 h 20000"/>
                <a:gd name="T20" fmla="*/ 35 w 20000"/>
                <a:gd name="T21" fmla="*/ 19 h 20000"/>
                <a:gd name="T22" fmla="*/ 43 w 20000"/>
                <a:gd name="T23" fmla="*/ 43 h 20000"/>
                <a:gd name="T24" fmla="*/ 45 w 20000"/>
                <a:gd name="T25" fmla="*/ 19 h 20000"/>
                <a:gd name="T26" fmla="*/ 60 w 20000"/>
                <a:gd name="T27" fmla="*/ 19 h 20000"/>
                <a:gd name="T28" fmla="*/ 79 w 20000"/>
                <a:gd name="T29" fmla="*/ 24 h 20000"/>
                <a:gd name="T30" fmla="*/ 76 w 20000"/>
                <a:gd name="T31" fmla="*/ 45 h 20000"/>
                <a:gd name="T32" fmla="*/ 62 w 20000"/>
                <a:gd name="T33" fmla="*/ 65 h 20000"/>
                <a:gd name="T34" fmla="*/ 43 w 20000"/>
                <a:gd name="T35" fmla="*/ 78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11010" y="19898"/>
                  </a:moveTo>
                  <a:lnTo>
                    <a:pt x="4141" y="19391"/>
                  </a:lnTo>
                  <a:lnTo>
                    <a:pt x="8889" y="13096"/>
                  </a:lnTo>
                  <a:lnTo>
                    <a:pt x="606" y="12589"/>
                  </a:lnTo>
                  <a:lnTo>
                    <a:pt x="0" y="9949"/>
                  </a:lnTo>
                  <a:lnTo>
                    <a:pt x="606" y="4772"/>
                  </a:lnTo>
                  <a:lnTo>
                    <a:pt x="2121" y="0"/>
                  </a:lnTo>
                  <a:lnTo>
                    <a:pt x="4141" y="1624"/>
                  </a:lnTo>
                  <a:lnTo>
                    <a:pt x="4747" y="4772"/>
                  </a:lnTo>
                  <a:lnTo>
                    <a:pt x="6263" y="10964"/>
                  </a:lnTo>
                  <a:lnTo>
                    <a:pt x="8889" y="4772"/>
                  </a:lnTo>
                  <a:lnTo>
                    <a:pt x="11010" y="10964"/>
                  </a:lnTo>
                  <a:lnTo>
                    <a:pt x="11414" y="4772"/>
                  </a:lnTo>
                  <a:lnTo>
                    <a:pt x="15152" y="4772"/>
                  </a:lnTo>
                  <a:lnTo>
                    <a:pt x="19899" y="6193"/>
                  </a:lnTo>
                  <a:lnTo>
                    <a:pt x="19293" y="11574"/>
                  </a:lnTo>
                  <a:lnTo>
                    <a:pt x="15657" y="16751"/>
                  </a:lnTo>
                  <a:lnTo>
                    <a:pt x="11010" y="1989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2" name="Freeform 246">
              <a:extLst>
                <a:ext uri="{FF2B5EF4-FFF2-40B4-BE49-F238E27FC236}">
                  <a16:creationId xmlns:a16="http://schemas.microsoft.com/office/drawing/2014/main" id="{8E41AA0E-C3F8-4106-9FCC-670359EF0975}"/>
                </a:ext>
              </a:extLst>
            </p:cNvPr>
            <p:cNvSpPr>
              <a:spLocks/>
            </p:cNvSpPr>
            <p:nvPr/>
          </p:nvSpPr>
          <p:spPr bwMode="auto">
            <a:xfrm>
              <a:off x="1515" y="903"/>
              <a:ext cx="131" cy="54"/>
            </a:xfrm>
            <a:custGeom>
              <a:avLst/>
              <a:gdLst>
                <a:gd name="T0" fmla="*/ 19 w 20000"/>
                <a:gd name="T1" fmla="*/ 54 h 20000"/>
                <a:gd name="T2" fmla="*/ 29 w 20000"/>
                <a:gd name="T3" fmla="*/ 33 h 20000"/>
                <a:gd name="T4" fmla="*/ 12 w 20000"/>
                <a:gd name="T5" fmla="*/ 43 h 20000"/>
                <a:gd name="T6" fmla="*/ 0 w 20000"/>
                <a:gd name="T7" fmla="*/ 39 h 20000"/>
                <a:gd name="T8" fmla="*/ 2 w 20000"/>
                <a:gd name="T9" fmla="*/ 27 h 20000"/>
                <a:gd name="T10" fmla="*/ 27 w 20000"/>
                <a:gd name="T11" fmla="*/ 23 h 20000"/>
                <a:gd name="T12" fmla="*/ 44 w 20000"/>
                <a:gd name="T13" fmla="*/ 16 h 20000"/>
                <a:gd name="T14" fmla="*/ 70 w 20000"/>
                <a:gd name="T15" fmla="*/ 6 h 20000"/>
                <a:gd name="T16" fmla="*/ 93 w 20000"/>
                <a:gd name="T17" fmla="*/ 0 h 20000"/>
                <a:gd name="T18" fmla="*/ 114 w 20000"/>
                <a:gd name="T19" fmla="*/ 6 h 20000"/>
                <a:gd name="T20" fmla="*/ 114 w 20000"/>
                <a:gd name="T21" fmla="*/ 0 h 20000"/>
                <a:gd name="T22" fmla="*/ 122 w 20000"/>
                <a:gd name="T23" fmla="*/ 2 h 20000"/>
                <a:gd name="T24" fmla="*/ 131 w 20000"/>
                <a:gd name="T25" fmla="*/ 12 h 20000"/>
                <a:gd name="T26" fmla="*/ 114 w 20000"/>
                <a:gd name="T27" fmla="*/ 18 h 20000"/>
                <a:gd name="T28" fmla="*/ 109 w 20000"/>
                <a:gd name="T29" fmla="*/ 29 h 20000"/>
                <a:gd name="T30" fmla="*/ 103 w 20000"/>
                <a:gd name="T31" fmla="*/ 29 h 20000"/>
                <a:gd name="T32" fmla="*/ 103 w 20000"/>
                <a:gd name="T33" fmla="*/ 37 h 20000"/>
                <a:gd name="T34" fmla="*/ 83 w 20000"/>
                <a:gd name="T35" fmla="*/ 39 h 20000"/>
                <a:gd name="T36" fmla="*/ 77 w 20000"/>
                <a:gd name="T37" fmla="*/ 46 h 20000"/>
                <a:gd name="T38" fmla="*/ 66 w 20000"/>
                <a:gd name="T39" fmla="*/ 39 h 20000"/>
                <a:gd name="T40" fmla="*/ 83 w 20000"/>
                <a:gd name="T41" fmla="*/ 18 h 20000"/>
                <a:gd name="T42" fmla="*/ 60 w 20000"/>
                <a:gd name="T43" fmla="*/ 29 h 20000"/>
                <a:gd name="T44" fmla="*/ 56 w 20000"/>
                <a:gd name="T45" fmla="*/ 37 h 20000"/>
                <a:gd name="T46" fmla="*/ 46 w 20000"/>
                <a:gd name="T47" fmla="*/ 43 h 20000"/>
                <a:gd name="T48" fmla="*/ 50 w 20000"/>
                <a:gd name="T49" fmla="*/ 37 h 20000"/>
                <a:gd name="T50" fmla="*/ 33 w 20000"/>
                <a:gd name="T51" fmla="*/ 46 h 20000"/>
                <a:gd name="T52" fmla="*/ 19 w 20000"/>
                <a:gd name="T53" fmla="*/ 54 h 200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00"/>
                <a:gd name="T82" fmla="*/ 0 h 20000"/>
                <a:gd name="T83" fmla="*/ 20000 w 20000"/>
                <a:gd name="T84" fmla="*/ 20000 h 200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00" h="20000">
                  <a:moveTo>
                    <a:pt x="2866" y="19852"/>
                  </a:moveTo>
                  <a:lnTo>
                    <a:pt x="4451" y="12296"/>
                  </a:lnTo>
                  <a:lnTo>
                    <a:pt x="1890" y="16000"/>
                  </a:lnTo>
                  <a:lnTo>
                    <a:pt x="0" y="14519"/>
                  </a:lnTo>
                  <a:lnTo>
                    <a:pt x="366" y="9926"/>
                  </a:lnTo>
                  <a:lnTo>
                    <a:pt x="4085" y="8444"/>
                  </a:lnTo>
                  <a:lnTo>
                    <a:pt x="6646" y="6074"/>
                  </a:lnTo>
                  <a:lnTo>
                    <a:pt x="10732" y="2370"/>
                  </a:lnTo>
                  <a:lnTo>
                    <a:pt x="14207" y="0"/>
                  </a:lnTo>
                  <a:lnTo>
                    <a:pt x="17439" y="2370"/>
                  </a:lnTo>
                  <a:lnTo>
                    <a:pt x="17439" y="0"/>
                  </a:lnTo>
                  <a:lnTo>
                    <a:pt x="18659" y="593"/>
                  </a:lnTo>
                  <a:lnTo>
                    <a:pt x="19939" y="4593"/>
                  </a:lnTo>
                  <a:lnTo>
                    <a:pt x="17439" y="6815"/>
                  </a:lnTo>
                  <a:lnTo>
                    <a:pt x="16707" y="10815"/>
                  </a:lnTo>
                  <a:lnTo>
                    <a:pt x="15793" y="10815"/>
                  </a:lnTo>
                  <a:lnTo>
                    <a:pt x="15793" y="13778"/>
                  </a:lnTo>
                  <a:lnTo>
                    <a:pt x="12683" y="14519"/>
                  </a:lnTo>
                  <a:lnTo>
                    <a:pt x="11707" y="16889"/>
                  </a:lnTo>
                  <a:lnTo>
                    <a:pt x="10122" y="14519"/>
                  </a:lnTo>
                  <a:lnTo>
                    <a:pt x="12683" y="6815"/>
                  </a:lnTo>
                  <a:lnTo>
                    <a:pt x="9207" y="10815"/>
                  </a:lnTo>
                  <a:lnTo>
                    <a:pt x="8476" y="13778"/>
                  </a:lnTo>
                  <a:lnTo>
                    <a:pt x="6951" y="16000"/>
                  </a:lnTo>
                  <a:lnTo>
                    <a:pt x="7622" y="13778"/>
                  </a:lnTo>
                  <a:lnTo>
                    <a:pt x="5061" y="16889"/>
                  </a:lnTo>
                  <a:lnTo>
                    <a:pt x="2866" y="1985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3" name="Freeform 247">
              <a:extLst>
                <a:ext uri="{FF2B5EF4-FFF2-40B4-BE49-F238E27FC236}">
                  <a16:creationId xmlns:a16="http://schemas.microsoft.com/office/drawing/2014/main" id="{84D01DE4-115E-4C6C-AB56-CEE268548BF8}"/>
                </a:ext>
              </a:extLst>
            </p:cNvPr>
            <p:cNvSpPr>
              <a:spLocks/>
            </p:cNvSpPr>
            <p:nvPr/>
          </p:nvSpPr>
          <p:spPr bwMode="auto">
            <a:xfrm>
              <a:off x="1755" y="1114"/>
              <a:ext cx="104" cy="62"/>
            </a:xfrm>
            <a:custGeom>
              <a:avLst/>
              <a:gdLst>
                <a:gd name="T0" fmla="*/ 12 w 20000"/>
                <a:gd name="T1" fmla="*/ 62 h 20000"/>
                <a:gd name="T2" fmla="*/ 0 w 20000"/>
                <a:gd name="T3" fmla="*/ 56 h 20000"/>
                <a:gd name="T4" fmla="*/ 6 w 20000"/>
                <a:gd name="T5" fmla="*/ 39 h 20000"/>
                <a:gd name="T6" fmla="*/ 20 w 20000"/>
                <a:gd name="T7" fmla="*/ 16 h 20000"/>
                <a:gd name="T8" fmla="*/ 39 w 20000"/>
                <a:gd name="T9" fmla="*/ 0 h 20000"/>
                <a:gd name="T10" fmla="*/ 70 w 20000"/>
                <a:gd name="T11" fmla="*/ 0 h 20000"/>
                <a:gd name="T12" fmla="*/ 104 w 20000"/>
                <a:gd name="T13" fmla="*/ 16 h 20000"/>
                <a:gd name="T14" fmla="*/ 77 w 20000"/>
                <a:gd name="T15" fmla="*/ 29 h 20000"/>
                <a:gd name="T16" fmla="*/ 54 w 20000"/>
                <a:gd name="T17" fmla="*/ 50 h 20000"/>
                <a:gd name="T18" fmla="*/ 20 w 20000"/>
                <a:gd name="T19" fmla="*/ 33 h 20000"/>
                <a:gd name="T20" fmla="*/ 16 w 20000"/>
                <a:gd name="T21" fmla="*/ 43 h 20000"/>
                <a:gd name="T22" fmla="*/ 33 w 20000"/>
                <a:gd name="T23" fmla="*/ 45 h 20000"/>
                <a:gd name="T24" fmla="*/ 12 w 20000"/>
                <a:gd name="T25" fmla="*/ 62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2385" y="19872"/>
                  </a:moveTo>
                  <a:lnTo>
                    <a:pt x="0" y="17949"/>
                  </a:lnTo>
                  <a:lnTo>
                    <a:pt x="1231" y="12564"/>
                  </a:lnTo>
                  <a:lnTo>
                    <a:pt x="3923" y="5256"/>
                  </a:lnTo>
                  <a:lnTo>
                    <a:pt x="7538" y="0"/>
                  </a:lnTo>
                  <a:lnTo>
                    <a:pt x="13538" y="0"/>
                  </a:lnTo>
                  <a:lnTo>
                    <a:pt x="19923" y="5256"/>
                  </a:lnTo>
                  <a:lnTo>
                    <a:pt x="14769" y="9231"/>
                  </a:lnTo>
                  <a:lnTo>
                    <a:pt x="10385" y="16026"/>
                  </a:lnTo>
                  <a:lnTo>
                    <a:pt x="3923" y="10513"/>
                  </a:lnTo>
                  <a:lnTo>
                    <a:pt x="3154" y="13974"/>
                  </a:lnTo>
                  <a:lnTo>
                    <a:pt x="6385" y="14615"/>
                  </a:lnTo>
                  <a:lnTo>
                    <a:pt x="2385" y="1987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4" name="Freeform 248">
              <a:extLst>
                <a:ext uri="{FF2B5EF4-FFF2-40B4-BE49-F238E27FC236}">
                  <a16:creationId xmlns:a16="http://schemas.microsoft.com/office/drawing/2014/main" id="{C8FF00BA-E0F3-4948-AEA5-DC54843A3E51}"/>
                </a:ext>
              </a:extLst>
            </p:cNvPr>
            <p:cNvSpPr>
              <a:spLocks/>
            </p:cNvSpPr>
            <p:nvPr/>
          </p:nvSpPr>
          <p:spPr bwMode="auto">
            <a:xfrm>
              <a:off x="931" y="1745"/>
              <a:ext cx="62" cy="77"/>
            </a:xfrm>
            <a:custGeom>
              <a:avLst/>
              <a:gdLst>
                <a:gd name="T0" fmla="*/ 62 w 20000"/>
                <a:gd name="T1" fmla="*/ 77 h 20000"/>
                <a:gd name="T2" fmla="*/ 41 w 20000"/>
                <a:gd name="T3" fmla="*/ 70 h 20000"/>
                <a:gd name="T4" fmla="*/ 31 w 20000"/>
                <a:gd name="T5" fmla="*/ 55 h 20000"/>
                <a:gd name="T6" fmla="*/ 19 w 20000"/>
                <a:gd name="T7" fmla="*/ 47 h 20000"/>
                <a:gd name="T8" fmla="*/ 0 w 20000"/>
                <a:gd name="T9" fmla="*/ 23 h 20000"/>
                <a:gd name="T10" fmla="*/ 0 w 20000"/>
                <a:gd name="T11" fmla="*/ 4 h 20000"/>
                <a:gd name="T12" fmla="*/ 8 w 20000"/>
                <a:gd name="T13" fmla="*/ 0 h 20000"/>
                <a:gd name="T14" fmla="*/ 41 w 20000"/>
                <a:gd name="T15" fmla="*/ 20 h 20000"/>
                <a:gd name="T16" fmla="*/ 43 w 20000"/>
                <a:gd name="T17" fmla="*/ 39 h 20000"/>
                <a:gd name="T18" fmla="*/ 51 w 20000"/>
                <a:gd name="T19" fmla="*/ 54 h 20000"/>
                <a:gd name="T20" fmla="*/ 62 w 20000"/>
                <a:gd name="T21" fmla="*/ 77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9872" y="19896"/>
                  </a:moveTo>
                  <a:lnTo>
                    <a:pt x="13333" y="18238"/>
                  </a:lnTo>
                  <a:lnTo>
                    <a:pt x="10000" y="14404"/>
                  </a:lnTo>
                  <a:lnTo>
                    <a:pt x="6026" y="12332"/>
                  </a:lnTo>
                  <a:lnTo>
                    <a:pt x="0" y="5907"/>
                  </a:lnTo>
                  <a:lnTo>
                    <a:pt x="0" y="1036"/>
                  </a:lnTo>
                  <a:lnTo>
                    <a:pt x="2692" y="0"/>
                  </a:lnTo>
                  <a:lnTo>
                    <a:pt x="13333" y="5285"/>
                  </a:lnTo>
                  <a:lnTo>
                    <a:pt x="13974" y="10155"/>
                  </a:lnTo>
                  <a:lnTo>
                    <a:pt x="16538" y="13990"/>
                  </a:lnTo>
                  <a:lnTo>
                    <a:pt x="19872" y="1989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5" name="Freeform 249">
              <a:extLst>
                <a:ext uri="{FF2B5EF4-FFF2-40B4-BE49-F238E27FC236}">
                  <a16:creationId xmlns:a16="http://schemas.microsoft.com/office/drawing/2014/main" id="{7E9874C3-E13F-4C16-8B4D-2635C4FBC73B}"/>
                </a:ext>
              </a:extLst>
            </p:cNvPr>
            <p:cNvSpPr>
              <a:spLocks/>
            </p:cNvSpPr>
            <p:nvPr/>
          </p:nvSpPr>
          <p:spPr bwMode="auto">
            <a:xfrm>
              <a:off x="1679" y="898"/>
              <a:ext cx="61" cy="34"/>
            </a:xfrm>
            <a:custGeom>
              <a:avLst/>
              <a:gdLst>
                <a:gd name="T0" fmla="*/ 23 w 20000"/>
                <a:gd name="T1" fmla="*/ 34 h 20000"/>
                <a:gd name="T2" fmla="*/ 0 w 20000"/>
                <a:gd name="T3" fmla="*/ 34 h 20000"/>
                <a:gd name="T4" fmla="*/ 0 w 20000"/>
                <a:gd name="T5" fmla="*/ 23 h 20000"/>
                <a:gd name="T6" fmla="*/ 2 w 20000"/>
                <a:gd name="T7" fmla="*/ 15 h 20000"/>
                <a:gd name="T8" fmla="*/ 16 w 20000"/>
                <a:gd name="T9" fmla="*/ 0 h 20000"/>
                <a:gd name="T10" fmla="*/ 38 w 20000"/>
                <a:gd name="T11" fmla="*/ 0 h 20000"/>
                <a:gd name="T12" fmla="*/ 61 w 20000"/>
                <a:gd name="T13" fmla="*/ 11 h 20000"/>
                <a:gd name="T14" fmla="*/ 54 w 20000"/>
                <a:gd name="T15" fmla="*/ 17 h 20000"/>
                <a:gd name="T16" fmla="*/ 39 w 20000"/>
                <a:gd name="T17" fmla="*/ 15 h 20000"/>
                <a:gd name="T18" fmla="*/ 39 w 20000"/>
                <a:gd name="T19" fmla="*/ 21 h 20000"/>
                <a:gd name="T20" fmla="*/ 44 w 20000"/>
                <a:gd name="T21" fmla="*/ 23 h 20000"/>
                <a:gd name="T22" fmla="*/ 39 w 20000"/>
                <a:gd name="T23" fmla="*/ 31 h 20000"/>
                <a:gd name="T24" fmla="*/ 23 w 20000"/>
                <a:gd name="T25" fmla="*/ 34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7500" y="19765"/>
                  </a:moveTo>
                  <a:lnTo>
                    <a:pt x="0" y="19765"/>
                  </a:lnTo>
                  <a:lnTo>
                    <a:pt x="0" y="13412"/>
                  </a:lnTo>
                  <a:lnTo>
                    <a:pt x="789" y="8706"/>
                  </a:lnTo>
                  <a:lnTo>
                    <a:pt x="5395" y="0"/>
                  </a:lnTo>
                  <a:lnTo>
                    <a:pt x="12368" y="0"/>
                  </a:lnTo>
                  <a:lnTo>
                    <a:pt x="19868" y="6353"/>
                  </a:lnTo>
                  <a:lnTo>
                    <a:pt x="17763" y="10118"/>
                  </a:lnTo>
                  <a:lnTo>
                    <a:pt x="12895" y="8706"/>
                  </a:lnTo>
                  <a:lnTo>
                    <a:pt x="12895" y="12471"/>
                  </a:lnTo>
                  <a:lnTo>
                    <a:pt x="14474" y="13412"/>
                  </a:lnTo>
                  <a:lnTo>
                    <a:pt x="12895" y="18353"/>
                  </a:lnTo>
                  <a:lnTo>
                    <a:pt x="7500" y="1976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6" name="Freeform 250">
              <a:extLst>
                <a:ext uri="{FF2B5EF4-FFF2-40B4-BE49-F238E27FC236}">
                  <a16:creationId xmlns:a16="http://schemas.microsoft.com/office/drawing/2014/main" id="{8A57FE33-6715-4697-95DB-FAFB9C700ECE}"/>
                </a:ext>
              </a:extLst>
            </p:cNvPr>
            <p:cNvSpPr>
              <a:spLocks/>
            </p:cNvSpPr>
            <p:nvPr/>
          </p:nvSpPr>
          <p:spPr bwMode="auto">
            <a:xfrm>
              <a:off x="1635" y="1230"/>
              <a:ext cx="54" cy="44"/>
            </a:xfrm>
            <a:custGeom>
              <a:avLst/>
              <a:gdLst>
                <a:gd name="T0" fmla="*/ 46 w 20000"/>
                <a:gd name="T1" fmla="*/ 44 h 20000"/>
                <a:gd name="T2" fmla="*/ 29 w 20000"/>
                <a:gd name="T3" fmla="*/ 44 h 20000"/>
                <a:gd name="T4" fmla="*/ 16 w 20000"/>
                <a:gd name="T5" fmla="*/ 37 h 20000"/>
                <a:gd name="T6" fmla="*/ 0 w 20000"/>
                <a:gd name="T7" fmla="*/ 23 h 20000"/>
                <a:gd name="T8" fmla="*/ 12 w 20000"/>
                <a:gd name="T9" fmla="*/ 21 h 20000"/>
                <a:gd name="T10" fmla="*/ 23 w 20000"/>
                <a:gd name="T11" fmla="*/ 10 h 20000"/>
                <a:gd name="T12" fmla="*/ 39 w 20000"/>
                <a:gd name="T13" fmla="*/ 0 h 20000"/>
                <a:gd name="T14" fmla="*/ 50 w 20000"/>
                <a:gd name="T15" fmla="*/ 21 h 20000"/>
                <a:gd name="T16" fmla="*/ 54 w 20000"/>
                <a:gd name="T17" fmla="*/ 37 h 20000"/>
                <a:gd name="T18" fmla="*/ 46 w 20000"/>
                <a:gd name="T19" fmla="*/ 44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16889" y="19818"/>
                  </a:moveTo>
                  <a:lnTo>
                    <a:pt x="10815" y="19818"/>
                  </a:lnTo>
                  <a:lnTo>
                    <a:pt x="6074" y="16909"/>
                  </a:lnTo>
                  <a:lnTo>
                    <a:pt x="0" y="10364"/>
                  </a:lnTo>
                  <a:lnTo>
                    <a:pt x="4444" y="9455"/>
                  </a:lnTo>
                  <a:lnTo>
                    <a:pt x="8444" y="4727"/>
                  </a:lnTo>
                  <a:lnTo>
                    <a:pt x="14519" y="0"/>
                  </a:lnTo>
                  <a:lnTo>
                    <a:pt x="18370" y="9455"/>
                  </a:lnTo>
                  <a:lnTo>
                    <a:pt x="19852" y="16909"/>
                  </a:lnTo>
                  <a:lnTo>
                    <a:pt x="16889" y="1981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7" name="Freeform 251">
              <a:extLst>
                <a:ext uri="{FF2B5EF4-FFF2-40B4-BE49-F238E27FC236}">
                  <a16:creationId xmlns:a16="http://schemas.microsoft.com/office/drawing/2014/main" id="{6E1D33AC-0548-4E69-8D4B-D0A536E545F9}"/>
                </a:ext>
              </a:extLst>
            </p:cNvPr>
            <p:cNvSpPr>
              <a:spLocks/>
            </p:cNvSpPr>
            <p:nvPr/>
          </p:nvSpPr>
          <p:spPr bwMode="auto">
            <a:xfrm>
              <a:off x="1977" y="1159"/>
              <a:ext cx="54" cy="42"/>
            </a:xfrm>
            <a:custGeom>
              <a:avLst/>
              <a:gdLst>
                <a:gd name="T0" fmla="*/ 54 w 20000"/>
                <a:gd name="T1" fmla="*/ 42 h 20000"/>
                <a:gd name="T2" fmla="*/ 35 w 20000"/>
                <a:gd name="T3" fmla="*/ 34 h 20000"/>
                <a:gd name="T4" fmla="*/ 23 w 20000"/>
                <a:gd name="T5" fmla="*/ 34 h 20000"/>
                <a:gd name="T6" fmla="*/ 6 w 20000"/>
                <a:gd name="T7" fmla="*/ 34 h 20000"/>
                <a:gd name="T8" fmla="*/ 0 w 20000"/>
                <a:gd name="T9" fmla="*/ 27 h 20000"/>
                <a:gd name="T10" fmla="*/ 6 w 20000"/>
                <a:gd name="T11" fmla="*/ 16 h 20000"/>
                <a:gd name="T12" fmla="*/ 2 w 20000"/>
                <a:gd name="T13" fmla="*/ 11 h 20000"/>
                <a:gd name="T14" fmla="*/ 10 w 20000"/>
                <a:gd name="T15" fmla="*/ 0 h 20000"/>
                <a:gd name="T16" fmla="*/ 19 w 20000"/>
                <a:gd name="T17" fmla="*/ 6 h 20000"/>
                <a:gd name="T18" fmla="*/ 45 w 20000"/>
                <a:gd name="T19" fmla="*/ 15 h 20000"/>
                <a:gd name="T20" fmla="*/ 54 w 20000"/>
                <a:gd name="T21" fmla="*/ 42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19853" y="19810"/>
                  </a:moveTo>
                  <a:lnTo>
                    <a:pt x="12941" y="16000"/>
                  </a:lnTo>
                  <a:lnTo>
                    <a:pt x="8382" y="16000"/>
                  </a:lnTo>
                  <a:lnTo>
                    <a:pt x="2353" y="16000"/>
                  </a:lnTo>
                  <a:lnTo>
                    <a:pt x="0" y="12952"/>
                  </a:lnTo>
                  <a:lnTo>
                    <a:pt x="2353" y="7810"/>
                  </a:lnTo>
                  <a:lnTo>
                    <a:pt x="882" y="5143"/>
                  </a:lnTo>
                  <a:lnTo>
                    <a:pt x="3824" y="0"/>
                  </a:lnTo>
                  <a:lnTo>
                    <a:pt x="6912" y="3048"/>
                  </a:lnTo>
                  <a:lnTo>
                    <a:pt x="16765" y="7048"/>
                  </a:lnTo>
                  <a:lnTo>
                    <a:pt x="19853" y="1981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8" name="Freeform 252">
              <a:extLst>
                <a:ext uri="{FF2B5EF4-FFF2-40B4-BE49-F238E27FC236}">
                  <a16:creationId xmlns:a16="http://schemas.microsoft.com/office/drawing/2014/main" id="{D4D7B1F2-107C-4A30-89CE-3DFE59B9315F}"/>
                </a:ext>
              </a:extLst>
            </p:cNvPr>
            <p:cNvSpPr>
              <a:spLocks/>
            </p:cNvSpPr>
            <p:nvPr/>
          </p:nvSpPr>
          <p:spPr bwMode="auto">
            <a:xfrm>
              <a:off x="1803" y="1052"/>
              <a:ext cx="46" cy="38"/>
            </a:xfrm>
            <a:custGeom>
              <a:avLst/>
              <a:gdLst>
                <a:gd name="T0" fmla="*/ 29 w 20000"/>
                <a:gd name="T1" fmla="*/ 38 h 20000"/>
                <a:gd name="T2" fmla="*/ 8 w 20000"/>
                <a:gd name="T3" fmla="*/ 32 h 20000"/>
                <a:gd name="T4" fmla="*/ 0 w 20000"/>
                <a:gd name="T5" fmla="*/ 19 h 20000"/>
                <a:gd name="T6" fmla="*/ 19 w 20000"/>
                <a:gd name="T7" fmla="*/ 8 h 20000"/>
                <a:gd name="T8" fmla="*/ 43 w 20000"/>
                <a:gd name="T9" fmla="*/ 0 h 20000"/>
                <a:gd name="T10" fmla="*/ 46 w 20000"/>
                <a:gd name="T11" fmla="*/ 8 h 20000"/>
                <a:gd name="T12" fmla="*/ 46 w 20000"/>
                <a:gd name="T13" fmla="*/ 19 h 20000"/>
                <a:gd name="T14" fmla="*/ 29 w 20000"/>
                <a:gd name="T15" fmla="*/ 38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2696" y="19787"/>
                  </a:moveTo>
                  <a:lnTo>
                    <a:pt x="3478" y="16596"/>
                  </a:lnTo>
                  <a:lnTo>
                    <a:pt x="0" y="10000"/>
                  </a:lnTo>
                  <a:lnTo>
                    <a:pt x="8174" y="4468"/>
                  </a:lnTo>
                  <a:lnTo>
                    <a:pt x="18783" y="0"/>
                  </a:lnTo>
                  <a:lnTo>
                    <a:pt x="19826" y="4468"/>
                  </a:lnTo>
                  <a:lnTo>
                    <a:pt x="19826" y="10000"/>
                  </a:lnTo>
                  <a:lnTo>
                    <a:pt x="12696" y="1978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39" name="Freeform 253">
              <a:extLst>
                <a:ext uri="{FF2B5EF4-FFF2-40B4-BE49-F238E27FC236}">
                  <a16:creationId xmlns:a16="http://schemas.microsoft.com/office/drawing/2014/main" id="{96199BE1-A884-4762-94D2-28E61D990B76}"/>
                </a:ext>
              </a:extLst>
            </p:cNvPr>
            <p:cNvSpPr>
              <a:spLocks/>
            </p:cNvSpPr>
            <p:nvPr/>
          </p:nvSpPr>
          <p:spPr bwMode="auto">
            <a:xfrm>
              <a:off x="1925" y="1338"/>
              <a:ext cx="42" cy="27"/>
            </a:xfrm>
            <a:custGeom>
              <a:avLst/>
              <a:gdLst>
                <a:gd name="T0" fmla="*/ 19 w 20000"/>
                <a:gd name="T1" fmla="*/ 27 h 20000"/>
                <a:gd name="T2" fmla="*/ 0 w 20000"/>
                <a:gd name="T3" fmla="*/ 23 h 20000"/>
                <a:gd name="T4" fmla="*/ 4 w 20000"/>
                <a:gd name="T5" fmla="*/ 12 h 20000"/>
                <a:gd name="T6" fmla="*/ 14 w 20000"/>
                <a:gd name="T7" fmla="*/ 2 h 20000"/>
                <a:gd name="T8" fmla="*/ 31 w 20000"/>
                <a:gd name="T9" fmla="*/ 0 h 20000"/>
                <a:gd name="T10" fmla="*/ 42 w 20000"/>
                <a:gd name="T11" fmla="*/ 6 h 20000"/>
                <a:gd name="T12" fmla="*/ 35 w 20000"/>
                <a:gd name="T13" fmla="*/ 23 h 20000"/>
                <a:gd name="T14" fmla="*/ 19 w 20000"/>
                <a:gd name="T15" fmla="*/ 27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8952" y="19706"/>
                  </a:moveTo>
                  <a:lnTo>
                    <a:pt x="0" y="16765"/>
                  </a:lnTo>
                  <a:lnTo>
                    <a:pt x="1905" y="8824"/>
                  </a:lnTo>
                  <a:lnTo>
                    <a:pt x="6857" y="1176"/>
                  </a:lnTo>
                  <a:lnTo>
                    <a:pt x="14857" y="0"/>
                  </a:lnTo>
                  <a:lnTo>
                    <a:pt x="19810" y="4118"/>
                  </a:lnTo>
                  <a:lnTo>
                    <a:pt x="16762" y="16765"/>
                  </a:lnTo>
                  <a:lnTo>
                    <a:pt x="8952" y="1970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0" name="Freeform 254">
              <a:extLst>
                <a:ext uri="{FF2B5EF4-FFF2-40B4-BE49-F238E27FC236}">
                  <a16:creationId xmlns:a16="http://schemas.microsoft.com/office/drawing/2014/main" id="{19881B6C-3C15-47D5-B1DD-871425E3B79D}"/>
                </a:ext>
              </a:extLst>
            </p:cNvPr>
            <p:cNvSpPr>
              <a:spLocks/>
            </p:cNvSpPr>
            <p:nvPr/>
          </p:nvSpPr>
          <p:spPr bwMode="auto">
            <a:xfrm>
              <a:off x="1631" y="1079"/>
              <a:ext cx="34" cy="35"/>
            </a:xfrm>
            <a:custGeom>
              <a:avLst/>
              <a:gdLst>
                <a:gd name="T0" fmla="*/ 10 w 20000"/>
                <a:gd name="T1" fmla="*/ 35 h 20000"/>
                <a:gd name="T2" fmla="*/ 6 w 20000"/>
                <a:gd name="T3" fmla="*/ 15 h 20000"/>
                <a:gd name="T4" fmla="*/ 0 w 20000"/>
                <a:gd name="T5" fmla="*/ 8 h 20000"/>
                <a:gd name="T6" fmla="*/ 15 w 20000"/>
                <a:gd name="T7" fmla="*/ 0 h 20000"/>
                <a:gd name="T8" fmla="*/ 27 w 20000"/>
                <a:gd name="T9" fmla="*/ 4 h 20000"/>
                <a:gd name="T10" fmla="*/ 34 w 20000"/>
                <a:gd name="T11" fmla="*/ 15 h 20000"/>
                <a:gd name="T12" fmla="*/ 31 w 20000"/>
                <a:gd name="T13" fmla="*/ 24 h 20000"/>
                <a:gd name="T14" fmla="*/ 21 w 20000"/>
                <a:gd name="T15" fmla="*/ 31 h 20000"/>
                <a:gd name="T16" fmla="*/ 10 w 20000"/>
                <a:gd name="T17" fmla="*/ 35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6118" y="19775"/>
                  </a:moveTo>
                  <a:lnTo>
                    <a:pt x="3765" y="8315"/>
                  </a:lnTo>
                  <a:lnTo>
                    <a:pt x="0" y="4719"/>
                  </a:lnTo>
                  <a:lnTo>
                    <a:pt x="8706" y="0"/>
                  </a:lnTo>
                  <a:lnTo>
                    <a:pt x="16000" y="2472"/>
                  </a:lnTo>
                  <a:lnTo>
                    <a:pt x="19765" y="8315"/>
                  </a:lnTo>
                  <a:lnTo>
                    <a:pt x="18353" y="13933"/>
                  </a:lnTo>
                  <a:lnTo>
                    <a:pt x="12471" y="17528"/>
                  </a:lnTo>
                  <a:lnTo>
                    <a:pt x="6118" y="197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1" name="Freeform 255">
              <a:extLst>
                <a:ext uri="{FF2B5EF4-FFF2-40B4-BE49-F238E27FC236}">
                  <a16:creationId xmlns:a16="http://schemas.microsoft.com/office/drawing/2014/main" id="{B63F2511-CC80-49BB-BA3C-13734A26241E}"/>
                </a:ext>
              </a:extLst>
            </p:cNvPr>
            <p:cNvSpPr>
              <a:spLocks/>
            </p:cNvSpPr>
            <p:nvPr/>
          </p:nvSpPr>
          <p:spPr bwMode="auto">
            <a:xfrm>
              <a:off x="1708" y="878"/>
              <a:ext cx="52" cy="21"/>
            </a:xfrm>
            <a:custGeom>
              <a:avLst/>
              <a:gdLst>
                <a:gd name="T0" fmla="*/ 37 w 20000"/>
                <a:gd name="T1" fmla="*/ 21 h 20000"/>
                <a:gd name="T2" fmla="*/ 16 w 20000"/>
                <a:gd name="T3" fmla="*/ 14 h 20000"/>
                <a:gd name="T4" fmla="*/ 0 w 20000"/>
                <a:gd name="T5" fmla="*/ 8 h 20000"/>
                <a:gd name="T6" fmla="*/ 21 w 20000"/>
                <a:gd name="T7" fmla="*/ 0 h 20000"/>
                <a:gd name="T8" fmla="*/ 52 w 20000"/>
                <a:gd name="T9" fmla="*/ 0 h 20000"/>
                <a:gd name="T10" fmla="*/ 52 w 20000"/>
                <a:gd name="T11" fmla="*/ 14 h 20000"/>
                <a:gd name="T12" fmla="*/ 37 w 20000"/>
                <a:gd name="T13" fmla="*/ 21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4308" y="19615"/>
                  </a:moveTo>
                  <a:lnTo>
                    <a:pt x="6308" y="13462"/>
                  </a:lnTo>
                  <a:lnTo>
                    <a:pt x="0" y="8077"/>
                  </a:lnTo>
                  <a:lnTo>
                    <a:pt x="8000" y="0"/>
                  </a:lnTo>
                  <a:lnTo>
                    <a:pt x="19846" y="0"/>
                  </a:lnTo>
                  <a:lnTo>
                    <a:pt x="19846" y="13462"/>
                  </a:lnTo>
                  <a:lnTo>
                    <a:pt x="14308" y="1961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2" name="Freeform 256">
              <a:extLst>
                <a:ext uri="{FF2B5EF4-FFF2-40B4-BE49-F238E27FC236}">
                  <a16:creationId xmlns:a16="http://schemas.microsoft.com/office/drawing/2014/main" id="{74D23BAB-C82D-4FE7-BFBB-5915CEE2D9AB}"/>
                </a:ext>
              </a:extLst>
            </p:cNvPr>
            <p:cNvSpPr>
              <a:spLocks/>
            </p:cNvSpPr>
            <p:nvPr/>
          </p:nvSpPr>
          <p:spPr bwMode="auto">
            <a:xfrm>
              <a:off x="1768" y="1484"/>
              <a:ext cx="37" cy="24"/>
            </a:xfrm>
            <a:custGeom>
              <a:avLst/>
              <a:gdLst>
                <a:gd name="T0" fmla="*/ 10 w 20000"/>
                <a:gd name="T1" fmla="*/ 24 h 20000"/>
                <a:gd name="T2" fmla="*/ 0 w 20000"/>
                <a:gd name="T3" fmla="*/ 22 h 20000"/>
                <a:gd name="T4" fmla="*/ 0 w 20000"/>
                <a:gd name="T5" fmla="*/ 13 h 20000"/>
                <a:gd name="T6" fmla="*/ 14 w 20000"/>
                <a:gd name="T7" fmla="*/ 0 h 20000"/>
                <a:gd name="T8" fmla="*/ 37 w 20000"/>
                <a:gd name="T9" fmla="*/ 7 h 20000"/>
                <a:gd name="T10" fmla="*/ 31 w 20000"/>
                <a:gd name="T11" fmla="*/ 13 h 20000"/>
                <a:gd name="T12" fmla="*/ 10 w 20000"/>
                <a:gd name="T13" fmla="*/ 2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5532" y="19655"/>
                  </a:moveTo>
                  <a:lnTo>
                    <a:pt x="0" y="17931"/>
                  </a:lnTo>
                  <a:lnTo>
                    <a:pt x="0" y="10690"/>
                  </a:lnTo>
                  <a:lnTo>
                    <a:pt x="7660" y="0"/>
                  </a:lnTo>
                  <a:lnTo>
                    <a:pt x="19787" y="5517"/>
                  </a:lnTo>
                  <a:lnTo>
                    <a:pt x="16596" y="10690"/>
                  </a:lnTo>
                  <a:lnTo>
                    <a:pt x="5532" y="1965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3" name="Freeform 257">
              <a:extLst>
                <a:ext uri="{FF2B5EF4-FFF2-40B4-BE49-F238E27FC236}">
                  <a16:creationId xmlns:a16="http://schemas.microsoft.com/office/drawing/2014/main" id="{9A8EF3BD-7931-4416-A8DD-42EB6E6C0EF3}"/>
                </a:ext>
              </a:extLst>
            </p:cNvPr>
            <p:cNvSpPr>
              <a:spLocks/>
            </p:cNvSpPr>
            <p:nvPr/>
          </p:nvSpPr>
          <p:spPr bwMode="auto">
            <a:xfrm>
              <a:off x="1983" y="1880"/>
              <a:ext cx="40" cy="23"/>
            </a:xfrm>
            <a:custGeom>
              <a:avLst/>
              <a:gdLst>
                <a:gd name="T0" fmla="*/ 40 w 20000"/>
                <a:gd name="T1" fmla="*/ 23 h 20000"/>
                <a:gd name="T2" fmla="*/ 23 w 20000"/>
                <a:gd name="T3" fmla="*/ 23 h 20000"/>
                <a:gd name="T4" fmla="*/ 11 w 20000"/>
                <a:gd name="T5" fmla="*/ 12 h 20000"/>
                <a:gd name="T6" fmla="*/ 0 w 20000"/>
                <a:gd name="T7" fmla="*/ 0 h 20000"/>
                <a:gd name="T8" fmla="*/ 6 w 20000"/>
                <a:gd name="T9" fmla="*/ 0 h 20000"/>
                <a:gd name="T10" fmla="*/ 27 w 20000"/>
                <a:gd name="T11" fmla="*/ 8 h 20000"/>
                <a:gd name="T12" fmla="*/ 38 w 20000"/>
                <a:gd name="T13" fmla="*/ 16 h 20000"/>
                <a:gd name="T14" fmla="*/ 40 w 20000"/>
                <a:gd name="T15" fmla="*/ 23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9798" y="19655"/>
                  </a:moveTo>
                  <a:lnTo>
                    <a:pt x="11515" y="19655"/>
                  </a:lnTo>
                  <a:lnTo>
                    <a:pt x="5253" y="10690"/>
                  </a:lnTo>
                  <a:lnTo>
                    <a:pt x="0" y="0"/>
                  </a:lnTo>
                  <a:lnTo>
                    <a:pt x="3232" y="0"/>
                  </a:lnTo>
                  <a:lnTo>
                    <a:pt x="13535" y="6897"/>
                  </a:lnTo>
                  <a:lnTo>
                    <a:pt x="18788" y="14138"/>
                  </a:lnTo>
                  <a:lnTo>
                    <a:pt x="19798" y="1965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4" name="Freeform 258">
              <a:extLst>
                <a:ext uri="{FF2B5EF4-FFF2-40B4-BE49-F238E27FC236}">
                  <a16:creationId xmlns:a16="http://schemas.microsoft.com/office/drawing/2014/main" id="{677F9CF5-0DE2-4950-AC29-CFF09706067A}"/>
                </a:ext>
              </a:extLst>
            </p:cNvPr>
            <p:cNvSpPr>
              <a:spLocks/>
            </p:cNvSpPr>
            <p:nvPr/>
          </p:nvSpPr>
          <p:spPr bwMode="auto">
            <a:xfrm>
              <a:off x="1816" y="1507"/>
              <a:ext cx="20" cy="28"/>
            </a:xfrm>
            <a:custGeom>
              <a:avLst/>
              <a:gdLst>
                <a:gd name="T0" fmla="*/ 6 w 20000"/>
                <a:gd name="T1" fmla="*/ 28 h 20000"/>
                <a:gd name="T2" fmla="*/ 0 w 20000"/>
                <a:gd name="T3" fmla="*/ 21 h 20000"/>
                <a:gd name="T4" fmla="*/ 10 w 20000"/>
                <a:gd name="T5" fmla="*/ 4 h 20000"/>
                <a:gd name="T6" fmla="*/ 20 w 20000"/>
                <a:gd name="T7" fmla="*/ 0 h 20000"/>
                <a:gd name="T8" fmla="*/ 20 w 20000"/>
                <a:gd name="T9" fmla="*/ 11 h 20000"/>
                <a:gd name="T10" fmla="*/ 6 w 20000"/>
                <a:gd name="T11" fmla="*/ 28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5769" y="19710"/>
                  </a:moveTo>
                  <a:lnTo>
                    <a:pt x="0" y="15072"/>
                  </a:lnTo>
                  <a:lnTo>
                    <a:pt x="9615" y="2899"/>
                  </a:lnTo>
                  <a:lnTo>
                    <a:pt x="19615" y="0"/>
                  </a:lnTo>
                  <a:lnTo>
                    <a:pt x="19615" y="7536"/>
                  </a:lnTo>
                  <a:lnTo>
                    <a:pt x="5769" y="1971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5" name="Freeform 259">
              <a:extLst>
                <a:ext uri="{FF2B5EF4-FFF2-40B4-BE49-F238E27FC236}">
                  <a16:creationId xmlns:a16="http://schemas.microsoft.com/office/drawing/2014/main" id="{41516488-7099-40D8-8E5A-C3FA071ADD18}"/>
                </a:ext>
              </a:extLst>
            </p:cNvPr>
            <p:cNvSpPr>
              <a:spLocks/>
            </p:cNvSpPr>
            <p:nvPr/>
          </p:nvSpPr>
          <p:spPr bwMode="auto">
            <a:xfrm>
              <a:off x="1863" y="1478"/>
              <a:ext cx="11" cy="13"/>
            </a:xfrm>
            <a:custGeom>
              <a:avLst/>
              <a:gdLst>
                <a:gd name="T0" fmla="*/ 2 w 20000"/>
                <a:gd name="T1" fmla="*/ 13 h 20000"/>
                <a:gd name="T2" fmla="*/ 0 w 20000"/>
                <a:gd name="T3" fmla="*/ 0 h 20000"/>
                <a:gd name="T4" fmla="*/ 11 w 20000"/>
                <a:gd name="T5" fmla="*/ 2 h 20000"/>
                <a:gd name="T6" fmla="*/ 11 w 20000"/>
                <a:gd name="T7" fmla="*/ 10 h 20000"/>
                <a:gd name="T8" fmla="*/ 2 w 20000"/>
                <a:gd name="T9" fmla="*/ 13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3704" y="19375"/>
                  </a:moveTo>
                  <a:lnTo>
                    <a:pt x="0" y="0"/>
                  </a:lnTo>
                  <a:lnTo>
                    <a:pt x="19259" y="3750"/>
                  </a:lnTo>
                  <a:lnTo>
                    <a:pt x="19259" y="15625"/>
                  </a:lnTo>
                  <a:lnTo>
                    <a:pt x="3704"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6" name="Freeform 260">
              <a:extLst>
                <a:ext uri="{FF2B5EF4-FFF2-40B4-BE49-F238E27FC236}">
                  <a16:creationId xmlns:a16="http://schemas.microsoft.com/office/drawing/2014/main" id="{E35A9103-297C-427A-AC45-A6D5F4B3C827}"/>
                </a:ext>
              </a:extLst>
            </p:cNvPr>
            <p:cNvSpPr>
              <a:spLocks/>
            </p:cNvSpPr>
            <p:nvPr/>
          </p:nvSpPr>
          <p:spPr bwMode="auto">
            <a:xfrm>
              <a:off x="1880" y="1474"/>
              <a:ext cx="10" cy="11"/>
            </a:xfrm>
            <a:custGeom>
              <a:avLst/>
              <a:gdLst>
                <a:gd name="T0" fmla="*/ 2 w 20000"/>
                <a:gd name="T1" fmla="*/ 11 h 20000"/>
                <a:gd name="T2" fmla="*/ 0 w 20000"/>
                <a:gd name="T3" fmla="*/ 0 h 20000"/>
                <a:gd name="T4" fmla="*/ 6 w 20000"/>
                <a:gd name="T5" fmla="*/ 0 h 20000"/>
                <a:gd name="T6" fmla="*/ 10 w 20000"/>
                <a:gd name="T7" fmla="*/ 7 h 20000"/>
                <a:gd name="T8" fmla="*/ 2 w 20000"/>
                <a:gd name="T9" fmla="*/ 1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3704" y="19259"/>
                  </a:moveTo>
                  <a:lnTo>
                    <a:pt x="0" y="0"/>
                  </a:lnTo>
                  <a:lnTo>
                    <a:pt x="11852" y="0"/>
                  </a:lnTo>
                  <a:lnTo>
                    <a:pt x="19259" y="11852"/>
                  </a:lnTo>
                  <a:lnTo>
                    <a:pt x="3704"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7" name="Freeform 261">
              <a:extLst>
                <a:ext uri="{FF2B5EF4-FFF2-40B4-BE49-F238E27FC236}">
                  <a16:creationId xmlns:a16="http://schemas.microsoft.com/office/drawing/2014/main" id="{3EEB4DFB-FA0D-4464-91B0-1AC84D95BC48}"/>
                </a:ext>
              </a:extLst>
            </p:cNvPr>
            <p:cNvSpPr>
              <a:spLocks/>
            </p:cNvSpPr>
            <p:nvPr/>
          </p:nvSpPr>
          <p:spPr bwMode="auto">
            <a:xfrm>
              <a:off x="1618" y="2652"/>
              <a:ext cx="214" cy="300"/>
            </a:xfrm>
            <a:custGeom>
              <a:avLst/>
              <a:gdLst>
                <a:gd name="T0" fmla="*/ 40 w 20000"/>
                <a:gd name="T1" fmla="*/ 83 h 20000"/>
                <a:gd name="T2" fmla="*/ 54 w 20000"/>
                <a:gd name="T3" fmla="*/ 56 h 20000"/>
                <a:gd name="T4" fmla="*/ 66 w 20000"/>
                <a:gd name="T5" fmla="*/ 38 h 20000"/>
                <a:gd name="T6" fmla="*/ 87 w 20000"/>
                <a:gd name="T7" fmla="*/ 29 h 20000"/>
                <a:gd name="T8" fmla="*/ 116 w 20000"/>
                <a:gd name="T9" fmla="*/ 16 h 20000"/>
                <a:gd name="T10" fmla="*/ 127 w 20000"/>
                <a:gd name="T11" fmla="*/ 6 h 20000"/>
                <a:gd name="T12" fmla="*/ 143 w 20000"/>
                <a:gd name="T13" fmla="*/ 6 h 20000"/>
                <a:gd name="T14" fmla="*/ 127 w 20000"/>
                <a:gd name="T15" fmla="*/ 12 h 20000"/>
                <a:gd name="T16" fmla="*/ 114 w 20000"/>
                <a:gd name="T17" fmla="*/ 34 h 20000"/>
                <a:gd name="T18" fmla="*/ 106 w 20000"/>
                <a:gd name="T19" fmla="*/ 50 h 20000"/>
                <a:gd name="T20" fmla="*/ 110 w 20000"/>
                <a:gd name="T21" fmla="*/ 60 h 20000"/>
                <a:gd name="T22" fmla="*/ 120 w 20000"/>
                <a:gd name="T23" fmla="*/ 93 h 20000"/>
                <a:gd name="T24" fmla="*/ 160 w 20000"/>
                <a:gd name="T25" fmla="*/ 103 h 20000"/>
                <a:gd name="T26" fmla="*/ 207 w 20000"/>
                <a:gd name="T27" fmla="*/ 116 h 20000"/>
                <a:gd name="T28" fmla="*/ 201 w 20000"/>
                <a:gd name="T29" fmla="*/ 153 h 20000"/>
                <a:gd name="T30" fmla="*/ 203 w 20000"/>
                <a:gd name="T31" fmla="*/ 174 h 20000"/>
                <a:gd name="T32" fmla="*/ 214 w 20000"/>
                <a:gd name="T33" fmla="*/ 207 h 20000"/>
                <a:gd name="T34" fmla="*/ 203 w 20000"/>
                <a:gd name="T35" fmla="*/ 190 h 20000"/>
                <a:gd name="T36" fmla="*/ 191 w 20000"/>
                <a:gd name="T37" fmla="*/ 196 h 20000"/>
                <a:gd name="T38" fmla="*/ 160 w 20000"/>
                <a:gd name="T39" fmla="*/ 196 h 20000"/>
                <a:gd name="T40" fmla="*/ 170 w 20000"/>
                <a:gd name="T41" fmla="*/ 211 h 20000"/>
                <a:gd name="T42" fmla="*/ 160 w 20000"/>
                <a:gd name="T43" fmla="*/ 217 h 20000"/>
                <a:gd name="T44" fmla="*/ 168 w 20000"/>
                <a:gd name="T45" fmla="*/ 234 h 20000"/>
                <a:gd name="T46" fmla="*/ 160 w 20000"/>
                <a:gd name="T47" fmla="*/ 300 h 20000"/>
                <a:gd name="T48" fmla="*/ 149 w 20000"/>
                <a:gd name="T49" fmla="*/ 289 h 20000"/>
                <a:gd name="T50" fmla="*/ 141 w 20000"/>
                <a:gd name="T51" fmla="*/ 266 h 20000"/>
                <a:gd name="T52" fmla="*/ 116 w 20000"/>
                <a:gd name="T53" fmla="*/ 270 h 20000"/>
                <a:gd name="T54" fmla="*/ 100 w 20000"/>
                <a:gd name="T55" fmla="*/ 256 h 20000"/>
                <a:gd name="T56" fmla="*/ 73 w 20000"/>
                <a:gd name="T57" fmla="*/ 230 h 20000"/>
                <a:gd name="T58" fmla="*/ 56 w 20000"/>
                <a:gd name="T59" fmla="*/ 223 h 20000"/>
                <a:gd name="T60" fmla="*/ 34 w 20000"/>
                <a:gd name="T61" fmla="*/ 219 h 20000"/>
                <a:gd name="T62" fmla="*/ 2 w 20000"/>
                <a:gd name="T63" fmla="*/ 201 h 20000"/>
                <a:gd name="T64" fmla="*/ 6 w 20000"/>
                <a:gd name="T65" fmla="*/ 180 h 20000"/>
                <a:gd name="T66" fmla="*/ 29 w 20000"/>
                <a:gd name="T67" fmla="*/ 157 h 20000"/>
                <a:gd name="T68" fmla="*/ 29 w 20000"/>
                <a:gd name="T69" fmla="*/ 141 h 20000"/>
                <a:gd name="T70" fmla="*/ 29 w 20000"/>
                <a:gd name="T71" fmla="*/ 114 h 20000"/>
                <a:gd name="T72" fmla="*/ 19 w 20000"/>
                <a:gd name="T73" fmla="*/ 97 h 20000"/>
                <a:gd name="T74" fmla="*/ 27 w 20000"/>
                <a:gd name="T75" fmla="*/ 93 h 20000"/>
                <a:gd name="T76" fmla="*/ 34 w 20000"/>
                <a:gd name="T77" fmla="*/ 70 h 2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00"/>
                <a:gd name="T118" fmla="*/ 0 h 20000"/>
                <a:gd name="T119" fmla="*/ 20000 w 20000"/>
                <a:gd name="T120" fmla="*/ 20000 h 200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00" h="20000">
                  <a:moveTo>
                    <a:pt x="3140" y="4687"/>
                  </a:moveTo>
                  <a:lnTo>
                    <a:pt x="3701" y="5513"/>
                  </a:lnTo>
                  <a:lnTo>
                    <a:pt x="3701" y="4687"/>
                  </a:lnTo>
                  <a:lnTo>
                    <a:pt x="5047" y="3728"/>
                  </a:lnTo>
                  <a:lnTo>
                    <a:pt x="5832" y="3595"/>
                  </a:lnTo>
                  <a:lnTo>
                    <a:pt x="6206" y="2503"/>
                  </a:lnTo>
                  <a:lnTo>
                    <a:pt x="7589" y="1811"/>
                  </a:lnTo>
                  <a:lnTo>
                    <a:pt x="8112" y="1917"/>
                  </a:lnTo>
                  <a:lnTo>
                    <a:pt x="8336" y="1518"/>
                  </a:lnTo>
                  <a:lnTo>
                    <a:pt x="10879" y="1092"/>
                  </a:lnTo>
                  <a:lnTo>
                    <a:pt x="11626" y="826"/>
                  </a:lnTo>
                  <a:lnTo>
                    <a:pt x="11850" y="426"/>
                  </a:lnTo>
                  <a:lnTo>
                    <a:pt x="12785" y="0"/>
                  </a:lnTo>
                  <a:lnTo>
                    <a:pt x="13383" y="426"/>
                  </a:lnTo>
                  <a:lnTo>
                    <a:pt x="12785" y="719"/>
                  </a:lnTo>
                  <a:lnTo>
                    <a:pt x="11850" y="826"/>
                  </a:lnTo>
                  <a:lnTo>
                    <a:pt x="11626" y="1518"/>
                  </a:lnTo>
                  <a:lnTo>
                    <a:pt x="10654" y="2237"/>
                  </a:lnTo>
                  <a:lnTo>
                    <a:pt x="9869" y="2903"/>
                  </a:lnTo>
                  <a:lnTo>
                    <a:pt x="9869" y="3329"/>
                  </a:lnTo>
                  <a:lnTo>
                    <a:pt x="9869" y="3995"/>
                  </a:lnTo>
                  <a:lnTo>
                    <a:pt x="10280" y="3995"/>
                  </a:lnTo>
                  <a:lnTo>
                    <a:pt x="11252" y="5379"/>
                  </a:lnTo>
                  <a:lnTo>
                    <a:pt x="11252" y="6205"/>
                  </a:lnTo>
                  <a:lnTo>
                    <a:pt x="12411" y="6897"/>
                  </a:lnTo>
                  <a:lnTo>
                    <a:pt x="14916" y="6897"/>
                  </a:lnTo>
                  <a:lnTo>
                    <a:pt x="15888" y="7723"/>
                  </a:lnTo>
                  <a:lnTo>
                    <a:pt x="19364" y="7723"/>
                  </a:lnTo>
                  <a:lnTo>
                    <a:pt x="18430" y="8815"/>
                  </a:lnTo>
                  <a:lnTo>
                    <a:pt x="18804" y="10200"/>
                  </a:lnTo>
                  <a:lnTo>
                    <a:pt x="19364" y="10892"/>
                  </a:lnTo>
                  <a:lnTo>
                    <a:pt x="18991" y="11585"/>
                  </a:lnTo>
                  <a:lnTo>
                    <a:pt x="19364" y="12410"/>
                  </a:lnTo>
                  <a:lnTo>
                    <a:pt x="19963" y="13795"/>
                  </a:lnTo>
                  <a:lnTo>
                    <a:pt x="19738" y="13502"/>
                  </a:lnTo>
                  <a:lnTo>
                    <a:pt x="18991" y="12676"/>
                  </a:lnTo>
                  <a:lnTo>
                    <a:pt x="17832" y="12676"/>
                  </a:lnTo>
                  <a:lnTo>
                    <a:pt x="17832" y="13076"/>
                  </a:lnTo>
                  <a:lnTo>
                    <a:pt x="15701" y="12969"/>
                  </a:lnTo>
                  <a:lnTo>
                    <a:pt x="14916" y="13076"/>
                  </a:lnTo>
                  <a:lnTo>
                    <a:pt x="14916" y="13795"/>
                  </a:lnTo>
                  <a:lnTo>
                    <a:pt x="15888" y="14061"/>
                  </a:lnTo>
                  <a:lnTo>
                    <a:pt x="15888" y="14487"/>
                  </a:lnTo>
                  <a:lnTo>
                    <a:pt x="14916" y="14487"/>
                  </a:lnTo>
                  <a:lnTo>
                    <a:pt x="14692" y="15153"/>
                  </a:lnTo>
                  <a:lnTo>
                    <a:pt x="15701" y="15579"/>
                  </a:lnTo>
                  <a:lnTo>
                    <a:pt x="15888" y="16405"/>
                  </a:lnTo>
                  <a:lnTo>
                    <a:pt x="14916" y="19973"/>
                  </a:lnTo>
                  <a:lnTo>
                    <a:pt x="14692" y="19973"/>
                  </a:lnTo>
                  <a:lnTo>
                    <a:pt x="13944" y="19281"/>
                  </a:lnTo>
                  <a:lnTo>
                    <a:pt x="14318" y="18189"/>
                  </a:lnTo>
                  <a:lnTo>
                    <a:pt x="13159" y="17763"/>
                  </a:lnTo>
                  <a:lnTo>
                    <a:pt x="11850" y="17497"/>
                  </a:lnTo>
                  <a:lnTo>
                    <a:pt x="10879" y="18029"/>
                  </a:lnTo>
                  <a:lnTo>
                    <a:pt x="9869" y="18029"/>
                  </a:lnTo>
                  <a:lnTo>
                    <a:pt x="9308" y="17097"/>
                  </a:lnTo>
                  <a:lnTo>
                    <a:pt x="7738" y="16272"/>
                  </a:lnTo>
                  <a:lnTo>
                    <a:pt x="6804" y="15313"/>
                  </a:lnTo>
                  <a:lnTo>
                    <a:pt x="5832" y="15153"/>
                  </a:lnTo>
                  <a:lnTo>
                    <a:pt x="5234" y="14887"/>
                  </a:lnTo>
                  <a:lnTo>
                    <a:pt x="4299" y="14594"/>
                  </a:lnTo>
                  <a:lnTo>
                    <a:pt x="3140" y="14594"/>
                  </a:lnTo>
                  <a:lnTo>
                    <a:pt x="2131" y="14061"/>
                  </a:lnTo>
                  <a:lnTo>
                    <a:pt x="224" y="13395"/>
                  </a:lnTo>
                  <a:lnTo>
                    <a:pt x="0" y="12969"/>
                  </a:lnTo>
                  <a:lnTo>
                    <a:pt x="598" y="11984"/>
                  </a:lnTo>
                  <a:lnTo>
                    <a:pt x="2542" y="11158"/>
                  </a:lnTo>
                  <a:lnTo>
                    <a:pt x="2692" y="10466"/>
                  </a:lnTo>
                  <a:lnTo>
                    <a:pt x="2542" y="10067"/>
                  </a:lnTo>
                  <a:lnTo>
                    <a:pt x="2692" y="9374"/>
                  </a:lnTo>
                  <a:lnTo>
                    <a:pt x="2542" y="8389"/>
                  </a:lnTo>
                  <a:lnTo>
                    <a:pt x="2692" y="7590"/>
                  </a:lnTo>
                  <a:lnTo>
                    <a:pt x="2542" y="7190"/>
                  </a:lnTo>
                  <a:lnTo>
                    <a:pt x="1757" y="6471"/>
                  </a:lnTo>
                  <a:lnTo>
                    <a:pt x="2131" y="5939"/>
                  </a:lnTo>
                  <a:lnTo>
                    <a:pt x="2542" y="6205"/>
                  </a:lnTo>
                  <a:lnTo>
                    <a:pt x="3140" y="5513"/>
                  </a:lnTo>
                  <a:lnTo>
                    <a:pt x="3140" y="4687"/>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8" name="Freeform 262">
              <a:extLst>
                <a:ext uri="{FF2B5EF4-FFF2-40B4-BE49-F238E27FC236}">
                  <a16:creationId xmlns:a16="http://schemas.microsoft.com/office/drawing/2014/main" id="{892BA497-D372-42EF-B207-F6E5A9AFB318}"/>
                </a:ext>
              </a:extLst>
            </p:cNvPr>
            <p:cNvSpPr>
              <a:spLocks/>
            </p:cNvSpPr>
            <p:nvPr/>
          </p:nvSpPr>
          <p:spPr bwMode="auto">
            <a:xfrm>
              <a:off x="1532" y="2447"/>
              <a:ext cx="191" cy="69"/>
            </a:xfrm>
            <a:custGeom>
              <a:avLst/>
              <a:gdLst>
                <a:gd name="T0" fmla="*/ 126 w 20000"/>
                <a:gd name="T1" fmla="*/ 69 h 20000"/>
                <a:gd name="T2" fmla="*/ 137 w 20000"/>
                <a:gd name="T3" fmla="*/ 54 h 20000"/>
                <a:gd name="T4" fmla="*/ 116 w 20000"/>
                <a:gd name="T5" fmla="*/ 48 h 20000"/>
                <a:gd name="T6" fmla="*/ 109 w 20000"/>
                <a:gd name="T7" fmla="*/ 31 h 20000"/>
                <a:gd name="T8" fmla="*/ 87 w 20000"/>
                <a:gd name="T9" fmla="*/ 31 h 20000"/>
                <a:gd name="T10" fmla="*/ 54 w 20000"/>
                <a:gd name="T11" fmla="*/ 16 h 20000"/>
                <a:gd name="T12" fmla="*/ 60 w 20000"/>
                <a:gd name="T13" fmla="*/ 14 h 20000"/>
                <a:gd name="T14" fmla="*/ 39 w 20000"/>
                <a:gd name="T15" fmla="*/ 10 h 20000"/>
                <a:gd name="T16" fmla="*/ 23 w 20000"/>
                <a:gd name="T17" fmla="*/ 24 h 20000"/>
                <a:gd name="T18" fmla="*/ 0 w 20000"/>
                <a:gd name="T19" fmla="*/ 24 h 20000"/>
                <a:gd name="T20" fmla="*/ 12 w 20000"/>
                <a:gd name="T21" fmla="*/ 16 h 20000"/>
                <a:gd name="T22" fmla="*/ 27 w 20000"/>
                <a:gd name="T23" fmla="*/ 8 h 20000"/>
                <a:gd name="T24" fmla="*/ 50 w 20000"/>
                <a:gd name="T25" fmla="*/ 0 h 20000"/>
                <a:gd name="T26" fmla="*/ 70 w 20000"/>
                <a:gd name="T27" fmla="*/ 0 h 20000"/>
                <a:gd name="T28" fmla="*/ 93 w 20000"/>
                <a:gd name="T29" fmla="*/ 8 h 20000"/>
                <a:gd name="T30" fmla="*/ 116 w 20000"/>
                <a:gd name="T31" fmla="*/ 20 h 20000"/>
                <a:gd name="T32" fmla="*/ 137 w 20000"/>
                <a:gd name="T33" fmla="*/ 31 h 20000"/>
                <a:gd name="T34" fmla="*/ 163 w 20000"/>
                <a:gd name="T35" fmla="*/ 43 h 20000"/>
                <a:gd name="T36" fmla="*/ 159 w 20000"/>
                <a:gd name="T37" fmla="*/ 52 h 20000"/>
                <a:gd name="T38" fmla="*/ 176 w 20000"/>
                <a:gd name="T39" fmla="*/ 54 h 20000"/>
                <a:gd name="T40" fmla="*/ 191 w 20000"/>
                <a:gd name="T41" fmla="*/ 60 h 20000"/>
                <a:gd name="T42" fmla="*/ 126 w 20000"/>
                <a:gd name="T43" fmla="*/ 69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13222" y="19884"/>
                  </a:moveTo>
                  <a:lnTo>
                    <a:pt x="14310" y="15581"/>
                  </a:lnTo>
                  <a:lnTo>
                    <a:pt x="12134" y="13953"/>
                  </a:lnTo>
                  <a:lnTo>
                    <a:pt x="11464" y="8953"/>
                  </a:lnTo>
                  <a:lnTo>
                    <a:pt x="9079" y="8953"/>
                  </a:lnTo>
                  <a:lnTo>
                    <a:pt x="5649" y="4767"/>
                  </a:lnTo>
                  <a:lnTo>
                    <a:pt x="6276" y="4186"/>
                  </a:lnTo>
                  <a:lnTo>
                    <a:pt x="4100" y="3023"/>
                  </a:lnTo>
                  <a:lnTo>
                    <a:pt x="2385" y="7093"/>
                  </a:lnTo>
                  <a:lnTo>
                    <a:pt x="0" y="7093"/>
                  </a:lnTo>
                  <a:lnTo>
                    <a:pt x="1297" y="4767"/>
                  </a:lnTo>
                  <a:lnTo>
                    <a:pt x="2845" y="2326"/>
                  </a:lnTo>
                  <a:lnTo>
                    <a:pt x="5230" y="0"/>
                  </a:lnTo>
                  <a:lnTo>
                    <a:pt x="7364" y="0"/>
                  </a:lnTo>
                  <a:lnTo>
                    <a:pt x="9749" y="2326"/>
                  </a:lnTo>
                  <a:lnTo>
                    <a:pt x="12134" y="5930"/>
                  </a:lnTo>
                  <a:lnTo>
                    <a:pt x="14310" y="8953"/>
                  </a:lnTo>
                  <a:lnTo>
                    <a:pt x="17113" y="12558"/>
                  </a:lnTo>
                  <a:lnTo>
                    <a:pt x="16695" y="15116"/>
                  </a:lnTo>
                  <a:lnTo>
                    <a:pt x="18410" y="15581"/>
                  </a:lnTo>
                  <a:lnTo>
                    <a:pt x="19958" y="17442"/>
                  </a:lnTo>
                  <a:lnTo>
                    <a:pt x="13222" y="1988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49" name="Freeform 263">
              <a:extLst>
                <a:ext uri="{FF2B5EF4-FFF2-40B4-BE49-F238E27FC236}">
                  <a16:creationId xmlns:a16="http://schemas.microsoft.com/office/drawing/2014/main" id="{278CFF67-ACA5-4ADB-A5EB-4D77445C0157}"/>
                </a:ext>
              </a:extLst>
            </p:cNvPr>
            <p:cNvSpPr>
              <a:spLocks/>
            </p:cNvSpPr>
            <p:nvPr/>
          </p:nvSpPr>
          <p:spPr bwMode="auto">
            <a:xfrm>
              <a:off x="999" y="2228"/>
              <a:ext cx="500" cy="381"/>
            </a:xfrm>
            <a:custGeom>
              <a:avLst/>
              <a:gdLst>
                <a:gd name="T0" fmla="*/ 40 w 20000"/>
                <a:gd name="T1" fmla="*/ 0 h 20000"/>
                <a:gd name="T2" fmla="*/ 104 w 20000"/>
                <a:gd name="T3" fmla="*/ 33 h 20000"/>
                <a:gd name="T4" fmla="*/ 154 w 20000"/>
                <a:gd name="T5" fmla="*/ 27 h 20000"/>
                <a:gd name="T6" fmla="*/ 208 w 20000"/>
                <a:gd name="T7" fmla="*/ 56 h 20000"/>
                <a:gd name="T8" fmla="*/ 234 w 20000"/>
                <a:gd name="T9" fmla="*/ 89 h 20000"/>
                <a:gd name="T10" fmla="*/ 268 w 20000"/>
                <a:gd name="T11" fmla="*/ 78 h 20000"/>
                <a:gd name="T12" fmla="*/ 290 w 20000"/>
                <a:gd name="T13" fmla="*/ 122 h 20000"/>
                <a:gd name="T14" fmla="*/ 321 w 20000"/>
                <a:gd name="T15" fmla="*/ 157 h 20000"/>
                <a:gd name="T16" fmla="*/ 326 w 20000"/>
                <a:gd name="T17" fmla="*/ 166 h 20000"/>
                <a:gd name="T18" fmla="*/ 315 w 20000"/>
                <a:gd name="T19" fmla="*/ 186 h 20000"/>
                <a:gd name="T20" fmla="*/ 307 w 20000"/>
                <a:gd name="T21" fmla="*/ 229 h 20000"/>
                <a:gd name="T22" fmla="*/ 307 w 20000"/>
                <a:gd name="T23" fmla="*/ 244 h 20000"/>
                <a:gd name="T24" fmla="*/ 326 w 20000"/>
                <a:gd name="T25" fmla="*/ 279 h 20000"/>
                <a:gd name="T26" fmla="*/ 348 w 20000"/>
                <a:gd name="T27" fmla="*/ 306 h 20000"/>
                <a:gd name="T28" fmla="*/ 385 w 20000"/>
                <a:gd name="T29" fmla="*/ 310 h 20000"/>
                <a:gd name="T30" fmla="*/ 425 w 20000"/>
                <a:gd name="T31" fmla="*/ 294 h 20000"/>
                <a:gd name="T32" fmla="*/ 438 w 20000"/>
                <a:gd name="T33" fmla="*/ 263 h 20000"/>
                <a:gd name="T34" fmla="*/ 464 w 20000"/>
                <a:gd name="T35" fmla="*/ 250 h 20000"/>
                <a:gd name="T36" fmla="*/ 500 w 20000"/>
                <a:gd name="T37" fmla="*/ 250 h 20000"/>
                <a:gd name="T38" fmla="*/ 489 w 20000"/>
                <a:gd name="T39" fmla="*/ 277 h 20000"/>
                <a:gd name="T40" fmla="*/ 485 w 20000"/>
                <a:gd name="T41" fmla="*/ 290 h 20000"/>
                <a:gd name="T42" fmla="*/ 473 w 20000"/>
                <a:gd name="T43" fmla="*/ 304 h 20000"/>
                <a:gd name="T44" fmla="*/ 462 w 20000"/>
                <a:gd name="T45" fmla="*/ 310 h 20000"/>
                <a:gd name="T46" fmla="*/ 421 w 20000"/>
                <a:gd name="T47" fmla="*/ 320 h 20000"/>
                <a:gd name="T48" fmla="*/ 429 w 20000"/>
                <a:gd name="T49" fmla="*/ 347 h 20000"/>
                <a:gd name="T50" fmla="*/ 404 w 20000"/>
                <a:gd name="T51" fmla="*/ 353 h 20000"/>
                <a:gd name="T52" fmla="*/ 398 w 20000"/>
                <a:gd name="T53" fmla="*/ 374 h 20000"/>
                <a:gd name="T54" fmla="*/ 381 w 20000"/>
                <a:gd name="T55" fmla="*/ 366 h 20000"/>
                <a:gd name="T56" fmla="*/ 344 w 20000"/>
                <a:gd name="T57" fmla="*/ 353 h 20000"/>
                <a:gd name="T58" fmla="*/ 282 w 20000"/>
                <a:gd name="T59" fmla="*/ 343 h 20000"/>
                <a:gd name="T60" fmla="*/ 224 w 20000"/>
                <a:gd name="T61" fmla="*/ 316 h 20000"/>
                <a:gd name="T62" fmla="*/ 176 w 20000"/>
                <a:gd name="T63" fmla="*/ 294 h 20000"/>
                <a:gd name="T64" fmla="*/ 170 w 20000"/>
                <a:gd name="T65" fmla="*/ 267 h 20000"/>
                <a:gd name="T66" fmla="*/ 174 w 20000"/>
                <a:gd name="T67" fmla="*/ 250 h 20000"/>
                <a:gd name="T68" fmla="*/ 158 w 20000"/>
                <a:gd name="T69" fmla="*/ 207 h 20000"/>
                <a:gd name="T70" fmla="*/ 110 w 20000"/>
                <a:gd name="T71" fmla="*/ 153 h 20000"/>
                <a:gd name="T72" fmla="*/ 114 w 20000"/>
                <a:gd name="T73" fmla="*/ 132 h 20000"/>
                <a:gd name="T74" fmla="*/ 98 w 20000"/>
                <a:gd name="T75" fmla="*/ 110 h 20000"/>
                <a:gd name="T76" fmla="*/ 81 w 20000"/>
                <a:gd name="T77" fmla="*/ 93 h 20000"/>
                <a:gd name="T78" fmla="*/ 66 w 20000"/>
                <a:gd name="T79" fmla="*/ 39 h 20000"/>
                <a:gd name="T80" fmla="*/ 34 w 20000"/>
                <a:gd name="T81" fmla="*/ 56 h 20000"/>
                <a:gd name="T82" fmla="*/ 56 w 20000"/>
                <a:gd name="T83" fmla="*/ 95 h 20000"/>
                <a:gd name="T84" fmla="*/ 62 w 20000"/>
                <a:gd name="T85" fmla="*/ 114 h 20000"/>
                <a:gd name="T86" fmla="*/ 73 w 20000"/>
                <a:gd name="T87" fmla="*/ 126 h 20000"/>
                <a:gd name="T88" fmla="*/ 93 w 20000"/>
                <a:gd name="T89" fmla="*/ 184 h 20000"/>
                <a:gd name="T90" fmla="*/ 100 w 20000"/>
                <a:gd name="T91" fmla="*/ 209 h 20000"/>
                <a:gd name="T92" fmla="*/ 87 w 20000"/>
                <a:gd name="T93" fmla="*/ 203 h 20000"/>
                <a:gd name="T94" fmla="*/ 60 w 20000"/>
                <a:gd name="T95" fmla="*/ 143 h 20000"/>
                <a:gd name="T96" fmla="*/ 40 w 20000"/>
                <a:gd name="T97" fmla="*/ 130 h 20000"/>
                <a:gd name="T98" fmla="*/ 34 w 20000"/>
                <a:gd name="T99" fmla="*/ 110 h 20000"/>
                <a:gd name="T100" fmla="*/ 23 w 20000"/>
                <a:gd name="T101" fmla="*/ 72 h 20000"/>
                <a:gd name="T102" fmla="*/ 6 w 20000"/>
                <a:gd name="T103" fmla="*/ 27 h 20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00"/>
                <a:gd name="T157" fmla="*/ 0 h 20000"/>
                <a:gd name="T158" fmla="*/ 20000 w 20000"/>
                <a:gd name="T159" fmla="*/ 20000 h 200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00" h="20000">
                  <a:moveTo>
                    <a:pt x="0" y="84"/>
                  </a:moveTo>
                  <a:lnTo>
                    <a:pt x="1584" y="0"/>
                  </a:lnTo>
                  <a:lnTo>
                    <a:pt x="1584" y="336"/>
                  </a:lnTo>
                  <a:lnTo>
                    <a:pt x="4160" y="1721"/>
                  </a:lnTo>
                  <a:lnTo>
                    <a:pt x="6144" y="1847"/>
                  </a:lnTo>
                  <a:lnTo>
                    <a:pt x="6144" y="1406"/>
                  </a:lnTo>
                  <a:lnTo>
                    <a:pt x="7392" y="1406"/>
                  </a:lnTo>
                  <a:lnTo>
                    <a:pt x="8304" y="2917"/>
                  </a:lnTo>
                  <a:lnTo>
                    <a:pt x="8464" y="4008"/>
                  </a:lnTo>
                  <a:lnTo>
                    <a:pt x="9360" y="4659"/>
                  </a:lnTo>
                  <a:lnTo>
                    <a:pt x="10032" y="3799"/>
                  </a:lnTo>
                  <a:lnTo>
                    <a:pt x="10704" y="4113"/>
                  </a:lnTo>
                  <a:lnTo>
                    <a:pt x="11280" y="5750"/>
                  </a:lnTo>
                  <a:lnTo>
                    <a:pt x="11616" y="6401"/>
                  </a:lnTo>
                  <a:lnTo>
                    <a:pt x="11776" y="7492"/>
                  </a:lnTo>
                  <a:lnTo>
                    <a:pt x="12848" y="8227"/>
                  </a:lnTo>
                  <a:lnTo>
                    <a:pt x="13088" y="8017"/>
                  </a:lnTo>
                  <a:lnTo>
                    <a:pt x="13024" y="8688"/>
                  </a:lnTo>
                  <a:lnTo>
                    <a:pt x="12688" y="8898"/>
                  </a:lnTo>
                  <a:lnTo>
                    <a:pt x="12592" y="9759"/>
                  </a:lnTo>
                  <a:lnTo>
                    <a:pt x="12432" y="10850"/>
                  </a:lnTo>
                  <a:lnTo>
                    <a:pt x="12272" y="12046"/>
                  </a:lnTo>
                  <a:lnTo>
                    <a:pt x="12592" y="12907"/>
                  </a:lnTo>
                  <a:lnTo>
                    <a:pt x="12272" y="12802"/>
                  </a:lnTo>
                  <a:lnTo>
                    <a:pt x="12592" y="13683"/>
                  </a:lnTo>
                  <a:lnTo>
                    <a:pt x="13024" y="14648"/>
                  </a:lnTo>
                  <a:lnTo>
                    <a:pt x="13280" y="15740"/>
                  </a:lnTo>
                  <a:lnTo>
                    <a:pt x="13936" y="16076"/>
                  </a:lnTo>
                  <a:lnTo>
                    <a:pt x="14352" y="16495"/>
                  </a:lnTo>
                  <a:lnTo>
                    <a:pt x="15408" y="16285"/>
                  </a:lnTo>
                  <a:lnTo>
                    <a:pt x="16096" y="15950"/>
                  </a:lnTo>
                  <a:lnTo>
                    <a:pt x="17008" y="15425"/>
                  </a:lnTo>
                  <a:lnTo>
                    <a:pt x="17248" y="14879"/>
                  </a:lnTo>
                  <a:lnTo>
                    <a:pt x="17504" y="13788"/>
                  </a:lnTo>
                  <a:lnTo>
                    <a:pt x="17824" y="13452"/>
                  </a:lnTo>
                  <a:lnTo>
                    <a:pt x="18576" y="13116"/>
                  </a:lnTo>
                  <a:lnTo>
                    <a:pt x="19136" y="12907"/>
                  </a:lnTo>
                  <a:lnTo>
                    <a:pt x="19984" y="13116"/>
                  </a:lnTo>
                  <a:lnTo>
                    <a:pt x="19984" y="13788"/>
                  </a:lnTo>
                  <a:lnTo>
                    <a:pt x="19568" y="14544"/>
                  </a:lnTo>
                  <a:lnTo>
                    <a:pt x="19136" y="15089"/>
                  </a:lnTo>
                  <a:lnTo>
                    <a:pt x="19392" y="15215"/>
                  </a:lnTo>
                  <a:lnTo>
                    <a:pt x="19136" y="16285"/>
                  </a:lnTo>
                  <a:lnTo>
                    <a:pt x="18912" y="15950"/>
                  </a:lnTo>
                  <a:lnTo>
                    <a:pt x="18736" y="16285"/>
                  </a:lnTo>
                  <a:lnTo>
                    <a:pt x="18480" y="16285"/>
                  </a:lnTo>
                  <a:lnTo>
                    <a:pt x="18080" y="16810"/>
                  </a:lnTo>
                  <a:lnTo>
                    <a:pt x="16832" y="16810"/>
                  </a:lnTo>
                  <a:lnTo>
                    <a:pt x="16576" y="17482"/>
                  </a:lnTo>
                  <a:lnTo>
                    <a:pt x="17168" y="18237"/>
                  </a:lnTo>
                  <a:lnTo>
                    <a:pt x="17008" y="18552"/>
                  </a:lnTo>
                  <a:lnTo>
                    <a:pt x="16160" y="18552"/>
                  </a:lnTo>
                  <a:lnTo>
                    <a:pt x="15760" y="19203"/>
                  </a:lnTo>
                  <a:lnTo>
                    <a:pt x="15920" y="19643"/>
                  </a:lnTo>
                  <a:lnTo>
                    <a:pt x="15664" y="19979"/>
                  </a:lnTo>
                  <a:lnTo>
                    <a:pt x="15248" y="19203"/>
                  </a:lnTo>
                  <a:lnTo>
                    <a:pt x="14352" y="18552"/>
                  </a:lnTo>
                  <a:lnTo>
                    <a:pt x="13760" y="18552"/>
                  </a:lnTo>
                  <a:lnTo>
                    <a:pt x="12688" y="19119"/>
                  </a:lnTo>
                  <a:lnTo>
                    <a:pt x="11280" y="18006"/>
                  </a:lnTo>
                  <a:lnTo>
                    <a:pt x="10032" y="17482"/>
                  </a:lnTo>
                  <a:lnTo>
                    <a:pt x="8960" y="16600"/>
                  </a:lnTo>
                  <a:lnTo>
                    <a:pt x="8048" y="16285"/>
                  </a:lnTo>
                  <a:lnTo>
                    <a:pt x="7040" y="15425"/>
                  </a:lnTo>
                  <a:lnTo>
                    <a:pt x="6544" y="14229"/>
                  </a:lnTo>
                  <a:lnTo>
                    <a:pt x="6800" y="14019"/>
                  </a:lnTo>
                  <a:lnTo>
                    <a:pt x="6800" y="13452"/>
                  </a:lnTo>
                  <a:lnTo>
                    <a:pt x="6976" y="13116"/>
                  </a:lnTo>
                  <a:lnTo>
                    <a:pt x="6720" y="12046"/>
                  </a:lnTo>
                  <a:lnTo>
                    <a:pt x="6304" y="10850"/>
                  </a:lnTo>
                  <a:lnTo>
                    <a:pt x="5632" y="9654"/>
                  </a:lnTo>
                  <a:lnTo>
                    <a:pt x="4384" y="8017"/>
                  </a:lnTo>
                  <a:lnTo>
                    <a:pt x="4640" y="7492"/>
                  </a:lnTo>
                  <a:lnTo>
                    <a:pt x="4560" y="6946"/>
                  </a:lnTo>
                  <a:lnTo>
                    <a:pt x="3904" y="6296"/>
                  </a:lnTo>
                  <a:lnTo>
                    <a:pt x="3904" y="5750"/>
                  </a:lnTo>
                  <a:lnTo>
                    <a:pt x="3568" y="5750"/>
                  </a:lnTo>
                  <a:lnTo>
                    <a:pt x="3232" y="4890"/>
                  </a:lnTo>
                  <a:lnTo>
                    <a:pt x="2656" y="3463"/>
                  </a:lnTo>
                  <a:lnTo>
                    <a:pt x="2656" y="2057"/>
                  </a:lnTo>
                  <a:lnTo>
                    <a:pt x="1504" y="965"/>
                  </a:lnTo>
                  <a:lnTo>
                    <a:pt x="1344" y="2917"/>
                  </a:lnTo>
                  <a:lnTo>
                    <a:pt x="1824" y="3799"/>
                  </a:lnTo>
                  <a:lnTo>
                    <a:pt x="2240" y="4974"/>
                  </a:lnTo>
                  <a:lnTo>
                    <a:pt x="2240" y="5519"/>
                  </a:lnTo>
                  <a:lnTo>
                    <a:pt x="2496" y="5960"/>
                  </a:lnTo>
                  <a:lnTo>
                    <a:pt x="2912" y="7156"/>
                  </a:lnTo>
                  <a:lnTo>
                    <a:pt x="2912" y="6611"/>
                  </a:lnTo>
                  <a:lnTo>
                    <a:pt x="3472" y="8898"/>
                  </a:lnTo>
                  <a:lnTo>
                    <a:pt x="3728" y="9654"/>
                  </a:lnTo>
                  <a:lnTo>
                    <a:pt x="3904" y="10073"/>
                  </a:lnTo>
                  <a:lnTo>
                    <a:pt x="3984" y="10976"/>
                  </a:lnTo>
                  <a:lnTo>
                    <a:pt x="3728" y="11396"/>
                  </a:lnTo>
                  <a:lnTo>
                    <a:pt x="3472" y="10640"/>
                  </a:lnTo>
                  <a:lnTo>
                    <a:pt x="2240" y="8898"/>
                  </a:lnTo>
                  <a:lnTo>
                    <a:pt x="2416" y="7492"/>
                  </a:lnTo>
                  <a:lnTo>
                    <a:pt x="1824" y="6611"/>
                  </a:lnTo>
                  <a:lnTo>
                    <a:pt x="1584" y="6821"/>
                  </a:lnTo>
                  <a:lnTo>
                    <a:pt x="752" y="5519"/>
                  </a:lnTo>
                  <a:lnTo>
                    <a:pt x="1344" y="5750"/>
                  </a:lnTo>
                  <a:lnTo>
                    <a:pt x="1504" y="4890"/>
                  </a:lnTo>
                  <a:lnTo>
                    <a:pt x="912" y="3799"/>
                  </a:lnTo>
                  <a:lnTo>
                    <a:pt x="496" y="3127"/>
                  </a:lnTo>
                  <a:lnTo>
                    <a:pt x="256" y="1406"/>
                  </a:lnTo>
                  <a:lnTo>
                    <a:pt x="0" y="8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0" name="Freeform 264">
              <a:extLst>
                <a:ext uri="{FF2B5EF4-FFF2-40B4-BE49-F238E27FC236}">
                  <a16:creationId xmlns:a16="http://schemas.microsoft.com/office/drawing/2014/main" id="{25AC4898-E57E-4A9A-8E44-BDC36FACA3B5}"/>
                </a:ext>
              </a:extLst>
            </p:cNvPr>
            <p:cNvSpPr>
              <a:spLocks/>
            </p:cNvSpPr>
            <p:nvPr/>
          </p:nvSpPr>
          <p:spPr bwMode="auto">
            <a:xfrm>
              <a:off x="1472" y="2602"/>
              <a:ext cx="78" cy="79"/>
            </a:xfrm>
            <a:custGeom>
              <a:avLst/>
              <a:gdLst>
                <a:gd name="T0" fmla="*/ 6 w 20000"/>
                <a:gd name="T1" fmla="*/ 35 h 20000"/>
                <a:gd name="T2" fmla="*/ 12 w 20000"/>
                <a:gd name="T3" fmla="*/ 35 h 20000"/>
                <a:gd name="T4" fmla="*/ 23 w 20000"/>
                <a:gd name="T5" fmla="*/ 23 h 20000"/>
                <a:gd name="T6" fmla="*/ 34 w 20000"/>
                <a:gd name="T7" fmla="*/ 19 h 20000"/>
                <a:gd name="T8" fmla="*/ 45 w 20000"/>
                <a:gd name="T9" fmla="*/ 8 h 20000"/>
                <a:gd name="T10" fmla="*/ 49 w 20000"/>
                <a:gd name="T11" fmla="*/ 2 h 20000"/>
                <a:gd name="T12" fmla="*/ 55 w 20000"/>
                <a:gd name="T13" fmla="*/ 8 h 20000"/>
                <a:gd name="T14" fmla="*/ 78 w 20000"/>
                <a:gd name="T15" fmla="*/ 0 h 20000"/>
                <a:gd name="T16" fmla="*/ 78 w 20000"/>
                <a:gd name="T17" fmla="*/ 8 h 20000"/>
                <a:gd name="T18" fmla="*/ 75 w 20000"/>
                <a:gd name="T19" fmla="*/ 19 h 20000"/>
                <a:gd name="T20" fmla="*/ 71 w 20000"/>
                <a:gd name="T21" fmla="*/ 33 h 20000"/>
                <a:gd name="T22" fmla="*/ 69 w 20000"/>
                <a:gd name="T23" fmla="*/ 50 h 20000"/>
                <a:gd name="T24" fmla="*/ 69 w 20000"/>
                <a:gd name="T25" fmla="*/ 66 h 20000"/>
                <a:gd name="T26" fmla="*/ 69 w 20000"/>
                <a:gd name="T27" fmla="*/ 79 h 20000"/>
                <a:gd name="T28" fmla="*/ 59 w 20000"/>
                <a:gd name="T29" fmla="*/ 79 h 20000"/>
                <a:gd name="T30" fmla="*/ 49 w 20000"/>
                <a:gd name="T31" fmla="*/ 72 h 20000"/>
                <a:gd name="T32" fmla="*/ 39 w 20000"/>
                <a:gd name="T33" fmla="*/ 60 h 20000"/>
                <a:gd name="T34" fmla="*/ 29 w 20000"/>
                <a:gd name="T35" fmla="*/ 56 h 20000"/>
                <a:gd name="T36" fmla="*/ 34 w 20000"/>
                <a:gd name="T37" fmla="*/ 72 h 20000"/>
                <a:gd name="T38" fmla="*/ 29 w 20000"/>
                <a:gd name="T39" fmla="*/ 72 h 20000"/>
                <a:gd name="T40" fmla="*/ 23 w 20000"/>
                <a:gd name="T41" fmla="*/ 62 h 20000"/>
                <a:gd name="T42" fmla="*/ 12 w 20000"/>
                <a:gd name="T43" fmla="*/ 52 h 20000"/>
                <a:gd name="T44" fmla="*/ 0 w 20000"/>
                <a:gd name="T45" fmla="*/ 35 h 20000"/>
                <a:gd name="T46" fmla="*/ 6 w 20000"/>
                <a:gd name="T47" fmla="*/ 35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21" y="8934"/>
                  </a:moveTo>
                  <a:lnTo>
                    <a:pt x="3046" y="8934"/>
                  </a:lnTo>
                  <a:lnTo>
                    <a:pt x="5787" y="5787"/>
                  </a:lnTo>
                  <a:lnTo>
                    <a:pt x="8832" y="4772"/>
                  </a:lnTo>
                  <a:lnTo>
                    <a:pt x="11574" y="2030"/>
                  </a:lnTo>
                  <a:lnTo>
                    <a:pt x="12589" y="609"/>
                  </a:lnTo>
                  <a:lnTo>
                    <a:pt x="14112" y="2030"/>
                  </a:lnTo>
                  <a:lnTo>
                    <a:pt x="19898" y="0"/>
                  </a:lnTo>
                  <a:lnTo>
                    <a:pt x="19898" y="2030"/>
                  </a:lnTo>
                  <a:lnTo>
                    <a:pt x="19289" y="4772"/>
                  </a:lnTo>
                  <a:lnTo>
                    <a:pt x="18274" y="8325"/>
                  </a:lnTo>
                  <a:lnTo>
                    <a:pt x="17766" y="12589"/>
                  </a:lnTo>
                  <a:lnTo>
                    <a:pt x="17766" y="16751"/>
                  </a:lnTo>
                  <a:lnTo>
                    <a:pt x="17766" y="19898"/>
                  </a:lnTo>
                  <a:lnTo>
                    <a:pt x="15127" y="19898"/>
                  </a:lnTo>
                  <a:lnTo>
                    <a:pt x="12589" y="18274"/>
                  </a:lnTo>
                  <a:lnTo>
                    <a:pt x="9949" y="15228"/>
                  </a:lnTo>
                  <a:lnTo>
                    <a:pt x="7310" y="14112"/>
                  </a:lnTo>
                  <a:lnTo>
                    <a:pt x="8832" y="18274"/>
                  </a:lnTo>
                  <a:lnTo>
                    <a:pt x="7310" y="18274"/>
                  </a:lnTo>
                  <a:lnTo>
                    <a:pt x="5787" y="15736"/>
                  </a:lnTo>
                  <a:lnTo>
                    <a:pt x="3046" y="13096"/>
                  </a:lnTo>
                  <a:lnTo>
                    <a:pt x="0" y="8934"/>
                  </a:lnTo>
                  <a:lnTo>
                    <a:pt x="1421" y="893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1" name="Freeform 265">
              <a:extLst>
                <a:ext uri="{FF2B5EF4-FFF2-40B4-BE49-F238E27FC236}">
                  <a16:creationId xmlns:a16="http://schemas.microsoft.com/office/drawing/2014/main" id="{5D207105-2C26-49D5-A4CB-15974A8182C0}"/>
                </a:ext>
              </a:extLst>
            </p:cNvPr>
            <p:cNvSpPr>
              <a:spLocks/>
            </p:cNvSpPr>
            <p:nvPr/>
          </p:nvSpPr>
          <p:spPr bwMode="auto">
            <a:xfrm>
              <a:off x="1550" y="2706"/>
              <a:ext cx="102" cy="43"/>
            </a:xfrm>
            <a:custGeom>
              <a:avLst/>
              <a:gdLst>
                <a:gd name="T0" fmla="*/ 10 w 20000"/>
                <a:gd name="T1" fmla="*/ 0 h 20000"/>
                <a:gd name="T2" fmla="*/ 15 w 20000"/>
                <a:gd name="T3" fmla="*/ 6 h 20000"/>
                <a:gd name="T4" fmla="*/ 20 w 20000"/>
                <a:gd name="T5" fmla="*/ 6 h 20000"/>
                <a:gd name="T6" fmla="*/ 31 w 20000"/>
                <a:gd name="T7" fmla="*/ 12 h 20000"/>
                <a:gd name="T8" fmla="*/ 48 w 20000"/>
                <a:gd name="T9" fmla="*/ 6 h 20000"/>
                <a:gd name="T10" fmla="*/ 58 w 20000"/>
                <a:gd name="T11" fmla="*/ 0 h 20000"/>
                <a:gd name="T12" fmla="*/ 79 w 20000"/>
                <a:gd name="T13" fmla="*/ 2 h 20000"/>
                <a:gd name="T14" fmla="*/ 95 w 20000"/>
                <a:gd name="T15" fmla="*/ 12 h 20000"/>
                <a:gd name="T16" fmla="*/ 102 w 20000"/>
                <a:gd name="T17" fmla="*/ 16 h 20000"/>
                <a:gd name="T18" fmla="*/ 102 w 20000"/>
                <a:gd name="T19" fmla="*/ 28 h 20000"/>
                <a:gd name="T20" fmla="*/ 95 w 20000"/>
                <a:gd name="T21" fmla="*/ 39 h 20000"/>
                <a:gd name="T22" fmla="*/ 91 w 20000"/>
                <a:gd name="T23" fmla="*/ 35 h 20000"/>
                <a:gd name="T24" fmla="*/ 87 w 20000"/>
                <a:gd name="T25" fmla="*/ 43 h 20000"/>
                <a:gd name="T26" fmla="*/ 81 w 20000"/>
                <a:gd name="T27" fmla="*/ 26 h 20000"/>
                <a:gd name="T28" fmla="*/ 85 w 20000"/>
                <a:gd name="T29" fmla="*/ 19 h 20000"/>
                <a:gd name="T30" fmla="*/ 79 w 20000"/>
                <a:gd name="T31" fmla="*/ 19 h 20000"/>
                <a:gd name="T32" fmla="*/ 70 w 20000"/>
                <a:gd name="T33" fmla="*/ 12 h 20000"/>
                <a:gd name="T34" fmla="*/ 62 w 20000"/>
                <a:gd name="T35" fmla="*/ 12 h 20000"/>
                <a:gd name="T36" fmla="*/ 44 w 20000"/>
                <a:gd name="T37" fmla="*/ 26 h 20000"/>
                <a:gd name="T38" fmla="*/ 52 w 20000"/>
                <a:gd name="T39" fmla="*/ 39 h 20000"/>
                <a:gd name="T40" fmla="*/ 38 w 20000"/>
                <a:gd name="T41" fmla="*/ 43 h 20000"/>
                <a:gd name="T42" fmla="*/ 31 w 20000"/>
                <a:gd name="T43" fmla="*/ 32 h 20000"/>
                <a:gd name="T44" fmla="*/ 27 w 20000"/>
                <a:gd name="T45" fmla="*/ 32 h 20000"/>
                <a:gd name="T46" fmla="*/ 19 w 20000"/>
                <a:gd name="T47" fmla="*/ 26 h 20000"/>
                <a:gd name="T48" fmla="*/ 4 w 20000"/>
                <a:gd name="T49" fmla="*/ 22 h 20000"/>
                <a:gd name="T50" fmla="*/ 0 w 20000"/>
                <a:gd name="T51" fmla="*/ 16 h 20000"/>
                <a:gd name="T52" fmla="*/ 0 w 20000"/>
                <a:gd name="T53" fmla="*/ 12 h 20000"/>
                <a:gd name="T54" fmla="*/ 4 w 20000"/>
                <a:gd name="T55" fmla="*/ 0 h 20000"/>
                <a:gd name="T56" fmla="*/ 10 w 20000"/>
                <a:gd name="T57" fmla="*/ 0 h 2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00"/>
                <a:gd name="T88" fmla="*/ 0 h 20000"/>
                <a:gd name="T89" fmla="*/ 20000 w 20000"/>
                <a:gd name="T90" fmla="*/ 20000 h 2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00" h="20000">
                  <a:moveTo>
                    <a:pt x="2039" y="0"/>
                  </a:moveTo>
                  <a:lnTo>
                    <a:pt x="2902" y="2936"/>
                  </a:lnTo>
                  <a:lnTo>
                    <a:pt x="4000" y="2936"/>
                  </a:lnTo>
                  <a:lnTo>
                    <a:pt x="6118" y="5688"/>
                  </a:lnTo>
                  <a:lnTo>
                    <a:pt x="9333" y="2936"/>
                  </a:lnTo>
                  <a:lnTo>
                    <a:pt x="11373" y="0"/>
                  </a:lnTo>
                  <a:lnTo>
                    <a:pt x="15451" y="1101"/>
                  </a:lnTo>
                  <a:lnTo>
                    <a:pt x="18667" y="5688"/>
                  </a:lnTo>
                  <a:lnTo>
                    <a:pt x="19922" y="7523"/>
                  </a:lnTo>
                  <a:lnTo>
                    <a:pt x="19922" y="13211"/>
                  </a:lnTo>
                  <a:lnTo>
                    <a:pt x="18667" y="17982"/>
                  </a:lnTo>
                  <a:lnTo>
                    <a:pt x="17804" y="16147"/>
                  </a:lnTo>
                  <a:lnTo>
                    <a:pt x="17020" y="19817"/>
                  </a:lnTo>
                  <a:lnTo>
                    <a:pt x="15843" y="12294"/>
                  </a:lnTo>
                  <a:lnTo>
                    <a:pt x="16706" y="8624"/>
                  </a:lnTo>
                  <a:lnTo>
                    <a:pt x="15451" y="8624"/>
                  </a:lnTo>
                  <a:lnTo>
                    <a:pt x="13804" y="5688"/>
                  </a:lnTo>
                  <a:lnTo>
                    <a:pt x="12157" y="5688"/>
                  </a:lnTo>
                  <a:lnTo>
                    <a:pt x="8549" y="12294"/>
                  </a:lnTo>
                  <a:lnTo>
                    <a:pt x="10118" y="17982"/>
                  </a:lnTo>
                  <a:lnTo>
                    <a:pt x="7373" y="19817"/>
                  </a:lnTo>
                  <a:lnTo>
                    <a:pt x="6118" y="15046"/>
                  </a:lnTo>
                  <a:lnTo>
                    <a:pt x="5255" y="15046"/>
                  </a:lnTo>
                  <a:lnTo>
                    <a:pt x="3686" y="12294"/>
                  </a:lnTo>
                  <a:lnTo>
                    <a:pt x="784" y="10459"/>
                  </a:lnTo>
                  <a:lnTo>
                    <a:pt x="0" y="7523"/>
                  </a:lnTo>
                  <a:lnTo>
                    <a:pt x="0" y="5688"/>
                  </a:lnTo>
                  <a:lnTo>
                    <a:pt x="784" y="0"/>
                  </a:lnTo>
                  <a:lnTo>
                    <a:pt x="2039"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2" name="Freeform 266">
              <a:extLst>
                <a:ext uri="{FF2B5EF4-FFF2-40B4-BE49-F238E27FC236}">
                  <a16:creationId xmlns:a16="http://schemas.microsoft.com/office/drawing/2014/main" id="{E1C6C7C3-852F-4D9E-A74D-D022201069B6}"/>
                </a:ext>
              </a:extLst>
            </p:cNvPr>
            <p:cNvSpPr>
              <a:spLocks/>
            </p:cNvSpPr>
            <p:nvPr/>
          </p:nvSpPr>
          <p:spPr bwMode="auto">
            <a:xfrm>
              <a:off x="1919" y="3238"/>
              <a:ext cx="155" cy="158"/>
            </a:xfrm>
            <a:custGeom>
              <a:avLst/>
              <a:gdLst>
                <a:gd name="T0" fmla="*/ 0 w 20000"/>
                <a:gd name="T1" fmla="*/ 46 h 20000"/>
                <a:gd name="T2" fmla="*/ 10 w 20000"/>
                <a:gd name="T3" fmla="*/ 29 h 20000"/>
                <a:gd name="T4" fmla="*/ 6 w 20000"/>
                <a:gd name="T5" fmla="*/ 16 h 20000"/>
                <a:gd name="T6" fmla="*/ 16 w 20000"/>
                <a:gd name="T7" fmla="*/ 6 h 20000"/>
                <a:gd name="T8" fmla="*/ 16 w 20000"/>
                <a:gd name="T9" fmla="*/ 0 h 20000"/>
                <a:gd name="T10" fmla="*/ 68 w 20000"/>
                <a:gd name="T11" fmla="*/ 0 h 20000"/>
                <a:gd name="T12" fmla="*/ 80 w 20000"/>
                <a:gd name="T13" fmla="*/ 12 h 20000"/>
                <a:gd name="T14" fmla="*/ 90 w 20000"/>
                <a:gd name="T15" fmla="*/ 50 h 20000"/>
                <a:gd name="T16" fmla="*/ 128 w 20000"/>
                <a:gd name="T17" fmla="*/ 52 h 20000"/>
                <a:gd name="T18" fmla="*/ 140 w 20000"/>
                <a:gd name="T19" fmla="*/ 83 h 20000"/>
                <a:gd name="T20" fmla="*/ 147 w 20000"/>
                <a:gd name="T21" fmla="*/ 78 h 20000"/>
                <a:gd name="T22" fmla="*/ 155 w 20000"/>
                <a:gd name="T23" fmla="*/ 87 h 20000"/>
                <a:gd name="T24" fmla="*/ 151 w 20000"/>
                <a:gd name="T25" fmla="*/ 104 h 20000"/>
                <a:gd name="T26" fmla="*/ 155 w 20000"/>
                <a:gd name="T27" fmla="*/ 120 h 20000"/>
                <a:gd name="T28" fmla="*/ 151 w 20000"/>
                <a:gd name="T29" fmla="*/ 136 h 20000"/>
                <a:gd name="T30" fmla="*/ 136 w 20000"/>
                <a:gd name="T31" fmla="*/ 149 h 20000"/>
                <a:gd name="T32" fmla="*/ 120 w 20000"/>
                <a:gd name="T33" fmla="*/ 158 h 20000"/>
                <a:gd name="T34" fmla="*/ 103 w 20000"/>
                <a:gd name="T35" fmla="*/ 149 h 20000"/>
                <a:gd name="T36" fmla="*/ 84 w 20000"/>
                <a:gd name="T37" fmla="*/ 147 h 20000"/>
                <a:gd name="T38" fmla="*/ 90 w 20000"/>
                <a:gd name="T39" fmla="*/ 130 h 20000"/>
                <a:gd name="T40" fmla="*/ 97 w 20000"/>
                <a:gd name="T41" fmla="*/ 120 h 20000"/>
                <a:gd name="T42" fmla="*/ 101 w 20000"/>
                <a:gd name="T43" fmla="*/ 106 h 20000"/>
                <a:gd name="T44" fmla="*/ 93 w 20000"/>
                <a:gd name="T45" fmla="*/ 100 h 20000"/>
                <a:gd name="T46" fmla="*/ 74 w 20000"/>
                <a:gd name="T47" fmla="*/ 96 h 20000"/>
                <a:gd name="T48" fmla="*/ 58 w 20000"/>
                <a:gd name="T49" fmla="*/ 87 h 20000"/>
                <a:gd name="T50" fmla="*/ 37 w 20000"/>
                <a:gd name="T51" fmla="*/ 83 h 20000"/>
                <a:gd name="T52" fmla="*/ 20 w 20000"/>
                <a:gd name="T53" fmla="*/ 66 h 20000"/>
                <a:gd name="T54" fmla="*/ 0 w 20000"/>
                <a:gd name="T55" fmla="*/ 46 h 2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00"/>
                <a:gd name="T85" fmla="*/ 0 h 20000"/>
                <a:gd name="T86" fmla="*/ 20000 w 20000"/>
                <a:gd name="T87" fmla="*/ 20000 h 20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00" h="20000">
                  <a:moveTo>
                    <a:pt x="0" y="5772"/>
                  </a:moveTo>
                  <a:lnTo>
                    <a:pt x="1337" y="3696"/>
                  </a:lnTo>
                  <a:lnTo>
                    <a:pt x="823" y="2076"/>
                  </a:lnTo>
                  <a:lnTo>
                    <a:pt x="2108" y="810"/>
                  </a:lnTo>
                  <a:lnTo>
                    <a:pt x="2108" y="0"/>
                  </a:lnTo>
                  <a:lnTo>
                    <a:pt x="8792" y="0"/>
                  </a:lnTo>
                  <a:lnTo>
                    <a:pt x="10386" y="1570"/>
                  </a:lnTo>
                  <a:lnTo>
                    <a:pt x="11671" y="6278"/>
                  </a:lnTo>
                  <a:lnTo>
                    <a:pt x="16504" y="6532"/>
                  </a:lnTo>
                  <a:lnTo>
                    <a:pt x="18098" y="10532"/>
                  </a:lnTo>
                  <a:lnTo>
                    <a:pt x="18920" y="9924"/>
                  </a:lnTo>
                  <a:lnTo>
                    <a:pt x="19949" y="11038"/>
                  </a:lnTo>
                  <a:lnTo>
                    <a:pt x="19434" y="13114"/>
                  </a:lnTo>
                  <a:lnTo>
                    <a:pt x="19949" y="15190"/>
                  </a:lnTo>
                  <a:lnTo>
                    <a:pt x="19434" y="17266"/>
                  </a:lnTo>
                  <a:lnTo>
                    <a:pt x="17584" y="18886"/>
                  </a:lnTo>
                  <a:lnTo>
                    <a:pt x="15424" y="19949"/>
                  </a:lnTo>
                  <a:lnTo>
                    <a:pt x="13316" y="18886"/>
                  </a:lnTo>
                  <a:lnTo>
                    <a:pt x="10900" y="18633"/>
                  </a:lnTo>
                  <a:lnTo>
                    <a:pt x="11671" y="16506"/>
                  </a:lnTo>
                  <a:lnTo>
                    <a:pt x="12494" y="15190"/>
                  </a:lnTo>
                  <a:lnTo>
                    <a:pt x="13059" y="13367"/>
                  </a:lnTo>
                  <a:lnTo>
                    <a:pt x="11979" y="12608"/>
                  </a:lnTo>
                  <a:lnTo>
                    <a:pt x="9563" y="12101"/>
                  </a:lnTo>
                  <a:lnTo>
                    <a:pt x="7455" y="11038"/>
                  </a:lnTo>
                  <a:lnTo>
                    <a:pt x="4833" y="10532"/>
                  </a:lnTo>
                  <a:lnTo>
                    <a:pt x="2622" y="8405"/>
                  </a:lnTo>
                  <a:lnTo>
                    <a:pt x="0" y="577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3" name="Freeform 267">
              <a:extLst>
                <a:ext uri="{FF2B5EF4-FFF2-40B4-BE49-F238E27FC236}">
                  <a16:creationId xmlns:a16="http://schemas.microsoft.com/office/drawing/2014/main" id="{2EA094B3-27E6-4F80-9B4B-EE3909800BFA}"/>
                </a:ext>
              </a:extLst>
            </p:cNvPr>
            <p:cNvSpPr>
              <a:spLocks/>
            </p:cNvSpPr>
            <p:nvPr/>
          </p:nvSpPr>
          <p:spPr bwMode="auto">
            <a:xfrm>
              <a:off x="1577" y="2876"/>
              <a:ext cx="228" cy="342"/>
            </a:xfrm>
            <a:custGeom>
              <a:avLst/>
              <a:gdLst>
                <a:gd name="T0" fmla="*/ 97 w 20000"/>
                <a:gd name="T1" fmla="*/ 0 h 20000"/>
                <a:gd name="T2" fmla="*/ 104 w 20000"/>
                <a:gd name="T3" fmla="*/ 4 h 20000"/>
                <a:gd name="T4" fmla="*/ 114 w 20000"/>
                <a:gd name="T5" fmla="*/ 6 h 20000"/>
                <a:gd name="T6" fmla="*/ 124 w 20000"/>
                <a:gd name="T7" fmla="*/ 20 h 20000"/>
                <a:gd name="T8" fmla="*/ 141 w 20000"/>
                <a:gd name="T9" fmla="*/ 33 h 20000"/>
                <a:gd name="T10" fmla="*/ 147 w 20000"/>
                <a:gd name="T11" fmla="*/ 47 h 20000"/>
                <a:gd name="T12" fmla="*/ 158 w 20000"/>
                <a:gd name="T13" fmla="*/ 47 h 20000"/>
                <a:gd name="T14" fmla="*/ 168 w 20000"/>
                <a:gd name="T15" fmla="*/ 39 h 20000"/>
                <a:gd name="T16" fmla="*/ 182 w 20000"/>
                <a:gd name="T17" fmla="*/ 43 h 20000"/>
                <a:gd name="T18" fmla="*/ 194 w 20000"/>
                <a:gd name="T19" fmla="*/ 50 h 20000"/>
                <a:gd name="T20" fmla="*/ 190 w 20000"/>
                <a:gd name="T21" fmla="*/ 66 h 20000"/>
                <a:gd name="T22" fmla="*/ 198 w 20000"/>
                <a:gd name="T23" fmla="*/ 76 h 20000"/>
                <a:gd name="T24" fmla="*/ 184 w 20000"/>
                <a:gd name="T25" fmla="*/ 76 h 20000"/>
                <a:gd name="T26" fmla="*/ 155 w 20000"/>
                <a:gd name="T27" fmla="*/ 91 h 20000"/>
                <a:gd name="T28" fmla="*/ 147 w 20000"/>
                <a:gd name="T29" fmla="*/ 104 h 20000"/>
                <a:gd name="T30" fmla="*/ 145 w 20000"/>
                <a:gd name="T31" fmla="*/ 120 h 20000"/>
                <a:gd name="T32" fmla="*/ 135 w 20000"/>
                <a:gd name="T33" fmla="*/ 126 h 20000"/>
                <a:gd name="T34" fmla="*/ 135 w 20000"/>
                <a:gd name="T35" fmla="*/ 147 h 20000"/>
                <a:gd name="T36" fmla="*/ 145 w 20000"/>
                <a:gd name="T37" fmla="*/ 163 h 20000"/>
                <a:gd name="T38" fmla="*/ 155 w 20000"/>
                <a:gd name="T39" fmla="*/ 174 h 20000"/>
                <a:gd name="T40" fmla="*/ 168 w 20000"/>
                <a:gd name="T41" fmla="*/ 180 h 20000"/>
                <a:gd name="T42" fmla="*/ 184 w 20000"/>
                <a:gd name="T43" fmla="*/ 180 h 20000"/>
                <a:gd name="T44" fmla="*/ 194 w 20000"/>
                <a:gd name="T45" fmla="*/ 174 h 20000"/>
                <a:gd name="T46" fmla="*/ 194 w 20000"/>
                <a:gd name="T47" fmla="*/ 201 h 20000"/>
                <a:gd name="T48" fmla="*/ 201 w 20000"/>
                <a:gd name="T49" fmla="*/ 201 h 20000"/>
                <a:gd name="T50" fmla="*/ 211 w 20000"/>
                <a:gd name="T51" fmla="*/ 201 h 20000"/>
                <a:gd name="T52" fmla="*/ 228 w 20000"/>
                <a:gd name="T53" fmla="*/ 228 h 20000"/>
                <a:gd name="T54" fmla="*/ 222 w 20000"/>
                <a:gd name="T55" fmla="*/ 250 h 20000"/>
                <a:gd name="T56" fmla="*/ 222 w 20000"/>
                <a:gd name="T57" fmla="*/ 265 h 20000"/>
                <a:gd name="T58" fmla="*/ 217 w 20000"/>
                <a:gd name="T59" fmla="*/ 284 h 20000"/>
                <a:gd name="T60" fmla="*/ 209 w 20000"/>
                <a:gd name="T61" fmla="*/ 281 h 20000"/>
                <a:gd name="T62" fmla="*/ 209 w 20000"/>
                <a:gd name="T63" fmla="*/ 292 h 20000"/>
                <a:gd name="T64" fmla="*/ 222 w 20000"/>
                <a:gd name="T65" fmla="*/ 302 h 20000"/>
                <a:gd name="T66" fmla="*/ 226 w 20000"/>
                <a:gd name="T67" fmla="*/ 302 h 20000"/>
                <a:gd name="T68" fmla="*/ 222 w 20000"/>
                <a:gd name="T69" fmla="*/ 310 h 20000"/>
                <a:gd name="T70" fmla="*/ 217 w 20000"/>
                <a:gd name="T71" fmla="*/ 325 h 20000"/>
                <a:gd name="T72" fmla="*/ 211 w 20000"/>
                <a:gd name="T73" fmla="*/ 335 h 20000"/>
                <a:gd name="T74" fmla="*/ 205 w 20000"/>
                <a:gd name="T75" fmla="*/ 342 h 20000"/>
                <a:gd name="T76" fmla="*/ 188 w 20000"/>
                <a:gd name="T77" fmla="*/ 327 h 20000"/>
                <a:gd name="T78" fmla="*/ 172 w 20000"/>
                <a:gd name="T79" fmla="*/ 314 h 20000"/>
                <a:gd name="T80" fmla="*/ 141 w 20000"/>
                <a:gd name="T81" fmla="*/ 298 h 20000"/>
                <a:gd name="T82" fmla="*/ 118 w 20000"/>
                <a:gd name="T83" fmla="*/ 284 h 20000"/>
                <a:gd name="T84" fmla="*/ 95 w 20000"/>
                <a:gd name="T85" fmla="*/ 259 h 20000"/>
                <a:gd name="T86" fmla="*/ 87 w 20000"/>
                <a:gd name="T87" fmla="*/ 232 h 20000"/>
                <a:gd name="T88" fmla="*/ 75 w 20000"/>
                <a:gd name="T89" fmla="*/ 221 h 20000"/>
                <a:gd name="T90" fmla="*/ 69 w 20000"/>
                <a:gd name="T91" fmla="*/ 201 h 20000"/>
                <a:gd name="T92" fmla="*/ 54 w 20000"/>
                <a:gd name="T93" fmla="*/ 180 h 20000"/>
                <a:gd name="T94" fmla="*/ 44 w 20000"/>
                <a:gd name="T95" fmla="*/ 157 h 20000"/>
                <a:gd name="T96" fmla="*/ 27 w 20000"/>
                <a:gd name="T97" fmla="*/ 130 h 20000"/>
                <a:gd name="T98" fmla="*/ 0 w 20000"/>
                <a:gd name="T99" fmla="*/ 108 h 20000"/>
                <a:gd name="T100" fmla="*/ 0 w 20000"/>
                <a:gd name="T101" fmla="*/ 81 h 20000"/>
                <a:gd name="T102" fmla="*/ 8 w 20000"/>
                <a:gd name="T103" fmla="*/ 70 h 20000"/>
                <a:gd name="T104" fmla="*/ 21 w 20000"/>
                <a:gd name="T105" fmla="*/ 64 h 20000"/>
                <a:gd name="T106" fmla="*/ 17 w 20000"/>
                <a:gd name="T107" fmla="*/ 81 h 20000"/>
                <a:gd name="T108" fmla="*/ 27 w 20000"/>
                <a:gd name="T109" fmla="*/ 82 h 20000"/>
                <a:gd name="T110" fmla="*/ 42 w 20000"/>
                <a:gd name="T111" fmla="*/ 91 h 20000"/>
                <a:gd name="T112" fmla="*/ 48 w 20000"/>
                <a:gd name="T113" fmla="*/ 74 h 20000"/>
                <a:gd name="T114" fmla="*/ 60 w 20000"/>
                <a:gd name="T115" fmla="*/ 58 h 20000"/>
                <a:gd name="T116" fmla="*/ 81 w 20000"/>
                <a:gd name="T117" fmla="*/ 50 h 20000"/>
                <a:gd name="T118" fmla="*/ 97 w 20000"/>
                <a:gd name="T119" fmla="*/ 31 h 20000"/>
                <a:gd name="T120" fmla="*/ 108 w 20000"/>
                <a:gd name="T121" fmla="*/ 16 h 20000"/>
                <a:gd name="T122" fmla="*/ 97 w 20000"/>
                <a:gd name="T123" fmla="*/ 0 h 20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00"/>
                <a:gd name="T187" fmla="*/ 0 h 20000"/>
                <a:gd name="T188" fmla="*/ 20000 w 20000"/>
                <a:gd name="T189" fmla="*/ 20000 h 20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00" h="20000">
                  <a:moveTo>
                    <a:pt x="8546" y="0"/>
                  </a:moveTo>
                  <a:lnTo>
                    <a:pt x="9107" y="234"/>
                  </a:lnTo>
                  <a:lnTo>
                    <a:pt x="10018" y="374"/>
                  </a:lnTo>
                  <a:lnTo>
                    <a:pt x="10893" y="1193"/>
                  </a:lnTo>
                  <a:lnTo>
                    <a:pt x="12329" y="1918"/>
                  </a:lnTo>
                  <a:lnTo>
                    <a:pt x="12890" y="2760"/>
                  </a:lnTo>
                  <a:lnTo>
                    <a:pt x="13835" y="2760"/>
                  </a:lnTo>
                  <a:lnTo>
                    <a:pt x="14711" y="2292"/>
                  </a:lnTo>
                  <a:lnTo>
                    <a:pt x="15972" y="2526"/>
                  </a:lnTo>
                  <a:lnTo>
                    <a:pt x="17058" y="2901"/>
                  </a:lnTo>
                  <a:lnTo>
                    <a:pt x="16708" y="3860"/>
                  </a:lnTo>
                  <a:lnTo>
                    <a:pt x="17408" y="4468"/>
                  </a:lnTo>
                  <a:lnTo>
                    <a:pt x="16182" y="4468"/>
                  </a:lnTo>
                  <a:lnTo>
                    <a:pt x="13625" y="5310"/>
                  </a:lnTo>
                  <a:lnTo>
                    <a:pt x="12890" y="6058"/>
                  </a:lnTo>
                  <a:lnTo>
                    <a:pt x="12750" y="7018"/>
                  </a:lnTo>
                  <a:lnTo>
                    <a:pt x="11804" y="7368"/>
                  </a:lnTo>
                  <a:lnTo>
                    <a:pt x="11804" y="8585"/>
                  </a:lnTo>
                  <a:lnTo>
                    <a:pt x="12750" y="9544"/>
                  </a:lnTo>
                  <a:lnTo>
                    <a:pt x="13625" y="10175"/>
                  </a:lnTo>
                  <a:lnTo>
                    <a:pt x="14711" y="10526"/>
                  </a:lnTo>
                  <a:lnTo>
                    <a:pt x="16182" y="10526"/>
                  </a:lnTo>
                  <a:lnTo>
                    <a:pt x="17058" y="10175"/>
                  </a:lnTo>
                  <a:lnTo>
                    <a:pt x="17058" y="11743"/>
                  </a:lnTo>
                  <a:lnTo>
                    <a:pt x="17618" y="11743"/>
                  </a:lnTo>
                  <a:lnTo>
                    <a:pt x="18529" y="11743"/>
                  </a:lnTo>
                  <a:lnTo>
                    <a:pt x="19965" y="13310"/>
                  </a:lnTo>
                  <a:lnTo>
                    <a:pt x="19440" y="14620"/>
                  </a:lnTo>
                  <a:lnTo>
                    <a:pt x="19440" y="15485"/>
                  </a:lnTo>
                  <a:lnTo>
                    <a:pt x="19054" y="16585"/>
                  </a:lnTo>
                  <a:lnTo>
                    <a:pt x="18354" y="16444"/>
                  </a:lnTo>
                  <a:lnTo>
                    <a:pt x="18354" y="17053"/>
                  </a:lnTo>
                  <a:lnTo>
                    <a:pt x="19440" y="17661"/>
                  </a:lnTo>
                  <a:lnTo>
                    <a:pt x="19790" y="17661"/>
                  </a:lnTo>
                  <a:lnTo>
                    <a:pt x="19440" y="18152"/>
                  </a:lnTo>
                  <a:lnTo>
                    <a:pt x="19054" y="18994"/>
                  </a:lnTo>
                  <a:lnTo>
                    <a:pt x="18529" y="19602"/>
                  </a:lnTo>
                  <a:lnTo>
                    <a:pt x="17968" y="19977"/>
                  </a:lnTo>
                  <a:lnTo>
                    <a:pt x="16532" y="19111"/>
                  </a:lnTo>
                  <a:lnTo>
                    <a:pt x="15061" y="18386"/>
                  </a:lnTo>
                  <a:lnTo>
                    <a:pt x="12329" y="17427"/>
                  </a:lnTo>
                  <a:lnTo>
                    <a:pt x="10368" y="16585"/>
                  </a:lnTo>
                  <a:lnTo>
                    <a:pt x="8371" y="15135"/>
                  </a:lnTo>
                  <a:lnTo>
                    <a:pt x="7671" y="13567"/>
                  </a:lnTo>
                  <a:lnTo>
                    <a:pt x="6550" y="12936"/>
                  </a:lnTo>
                  <a:lnTo>
                    <a:pt x="6025" y="11743"/>
                  </a:lnTo>
                  <a:lnTo>
                    <a:pt x="4729" y="10526"/>
                  </a:lnTo>
                  <a:lnTo>
                    <a:pt x="3818" y="9170"/>
                  </a:lnTo>
                  <a:lnTo>
                    <a:pt x="2382" y="7626"/>
                  </a:lnTo>
                  <a:lnTo>
                    <a:pt x="0" y="6292"/>
                  </a:lnTo>
                  <a:lnTo>
                    <a:pt x="0" y="4725"/>
                  </a:lnTo>
                  <a:lnTo>
                    <a:pt x="736" y="4094"/>
                  </a:lnTo>
                  <a:lnTo>
                    <a:pt x="1821" y="3766"/>
                  </a:lnTo>
                  <a:lnTo>
                    <a:pt x="1471" y="4725"/>
                  </a:lnTo>
                  <a:lnTo>
                    <a:pt x="2382" y="4819"/>
                  </a:lnTo>
                  <a:lnTo>
                    <a:pt x="3643" y="5310"/>
                  </a:lnTo>
                  <a:lnTo>
                    <a:pt x="4168" y="4351"/>
                  </a:lnTo>
                  <a:lnTo>
                    <a:pt x="5289" y="3392"/>
                  </a:lnTo>
                  <a:lnTo>
                    <a:pt x="7110" y="2901"/>
                  </a:lnTo>
                  <a:lnTo>
                    <a:pt x="8546" y="1801"/>
                  </a:lnTo>
                  <a:lnTo>
                    <a:pt x="9457" y="959"/>
                  </a:lnTo>
                  <a:lnTo>
                    <a:pt x="8546"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4" name="Freeform 268">
              <a:extLst>
                <a:ext uri="{FF2B5EF4-FFF2-40B4-BE49-F238E27FC236}">
                  <a16:creationId xmlns:a16="http://schemas.microsoft.com/office/drawing/2014/main" id="{4EAEE962-1258-4121-90C2-F86029C73EF9}"/>
                </a:ext>
              </a:extLst>
            </p:cNvPr>
            <p:cNvSpPr>
              <a:spLocks/>
            </p:cNvSpPr>
            <p:nvPr/>
          </p:nvSpPr>
          <p:spPr bwMode="auto">
            <a:xfrm>
              <a:off x="1944" y="2629"/>
              <a:ext cx="2" cy="7"/>
            </a:xfrm>
            <a:custGeom>
              <a:avLst/>
              <a:gdLst>
                <a:gd name="T0" fmla="*/ 0 w 20000"/>
                <a:gd name="T1" fmla="*/ 7 h 20000"/>
                <a:gd name="T2" fmla="*/ 0 w 20000"/>
                <a:gd name="T3" fmla="*/ 0 h 20000"/>
                <a:gd name="T4" fmla="*/ 2 w 20000"/>
                <a:gd name="T5" fmla="*/ 0 h 20000"/>
                <a:gd name="T6" fmla="*/ 2 w 20000"/>
                <a:gd name="T7" fmla="*/ 2 h 20000"/>
                <a:gd name="T8" fmla="*/ 0 w 20000"/>
                <a:gd name="T9" fmla="*/ 7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8824"/>
                  </a:moveTo>
                  <a:lnTo>
                    <a:pt x="0" y="0"/>
                  </a:lnTo>
                  <a:lnTo>
                    <a:pt x="16667" y="0"/>
                  </a:lnTo>
                  <a:lnTo>
                    <a:pt x="16667" y="7059"/>
                  </a:lnTo>
                  <a:lnTo>
                    <a:pt x="0"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5" name="Freeform 269">
              <a:extLst>
                <a:ext uri="{FF2B5EF4-FFF2-40B4-BE49-F238E27FC236}">
                  <a16:creationId xmlns:a16="http://schemas.microsoft.com/office/drawing/2014/main" id="{CF4CE83E-BF13-4A68-8DA8-D27E42CDE61F}"/>
                </a:ext>
              </a:extLst>
            </p:cNvPr>
            <p:cNvSpPr>
              <a:spLocks/>
            </p:cNvSpPr>
            <p:nvPr/>
          </p:nvSpPr>
          <p:spPr bwMode="auto">
            <a:xfrm>
              <a:off x="1989" y="2772"/>
              <a:ext cx="77" cy="77"/>
            </a:xfrm>
            <a:custGeom>
              <a:avLst/>
              <a:gdLst>
                <a:gd name="T0" fmla="*/ 20 w 20000"/>
                <a:gd name="T1" fmla="*/ 0 h 20000"/>
                <a:gd name="T2" fmla="*/ 41 w 20000"/>
                <a:gd name="T3" fmla="*/ 6 h 20000"/>
                <a:gd name="T4" fmla="*/ 58 w 20000"/>
                <a:gd name="T5" fmla="*/ 0 h 20000"/>
                <a:gd name="T6" fmla="*/ 77 w 20000"/>
                <a:gd name="T7" fmla="*/ 6 h 20000"/>
                <a:gd name="T8" fmla="*/ 66 w 20000"/>
                <a:gd name="T9" fmla="*/ 16 h 20000"/>
                <a:gd name="T10" fmla="*/ 70 w 20000"/>
                <a:gd name="T11" fmla="*/ 39 h 20000"/>
                <a:gd name="T12" fmla="*/ 74 w 20000"/>
                <a:gd name="T13" fmla="*/ 50 h 20000"/>
                <a:gd name="T14" fmla="*/ 64 w 20000"/>
                <a:gd name="T15" fmla="*/ 66 h 20000"/>
                <a:gd name="T16" fmla="*/ 58 w 20000"/>
                <a:gd name="T17" fmla="*/ 60 h 20000"/>
                <a:gd name="T18" fmla="*/ 41 w 20000"/>
                <a:gd name="T19" fmla="*/ 64 h 20000"/>
                <a:gd name="T20" fmla="*/ 38 w 20000"/>
                <a:gd name="T21" fmla="*/ 77 h 20000"/>
                <a:gd name="T22" fmla="*/ 27 w 20000"/>
                <a:gd name="T23" fmla="*/ 75 h 20000"/>
                <a:gd name="T24" fmla="*/ 16 w 20000"/>
                <a:gd name="T25" fmla="*/ 47 h 20000"/>
                <a:gd name="T26" fmla="*/ 0 w 20000"/>
                <a:gd name="T27" fmla="*/ 37 h 20000"/>
                <a:gd name="T28" fmla="*/ 4 w 20000"/>
                <a:gd name="T29" fmla="*/ 23 h 20000"/>
                <a:gd name="T30" fmla="*/ 16 w 20000"/>
                <a:gd name="T31" fmla="*/ 16 h 20000"/>
                <a:gd name="T32" fmla="*/ 20 w 20000"/>
                <a:gd name="T33" fmla="*/ 0 h 2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00"/>
                <a:gd name="T52" fmla="*/ 0 h 20000"/>
                <a:gd name="T53" fmla="*/ 20000 w 20000"/>
                <a:gd name="T54" fmla="*/ 20000 h 2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00" h="20000">
                  <a:moveTo>
                    <a:pt x="5285" y="0"/>
                  </a:moveTo>
                  <a:lnTo>
                    <a:pt x="10777" y="1563"/>
                  </a:lnTo>
                  <a:lnTo>
                    <a:pt x="15026" y="0"/>
                  </a:lnTo>
                  <a:lnTo>
                    <a:pt x="19896" y="1563"/>
                  </a:lnTo>
                  <a:lnTo>
                    <a:pt x="17202" y="4271"/>
                  </a:lnTo>
                  <a:lnTo>
                    <a:pt x="18238" y="10208"/>
                  </a:lnTo>
                  <a:lnTo>
                    <a:pt x="19275" y="12917"/>
                  </a:lnTo>
                  <a:lnTo>
                    <a:pt x="16684" y="17188"/>
                  </a:lnTo>
                  <a:lnTo>
                    <a:pt x="15026" y="15625"/>
                  </a:lnTo>
                  <a:lnTo>
                    <a:pt x="10777" y="16667"/>
                  </a:lnTo>
                  <a:lnTo>
                    <a:pt x="9741" y="19896"/>
                  </a:lnTo>
                  <a:lnTo>
                    <a:pt x="6943" y="19375"/>
                  </a:lnTo>
                  <a:lnTo>
                    <a:pt x="4249" y="12292"/>
                  </a:lnTo>
                  <a:lnTo>
                    <a:pt x="0" y="9688"/>
                  </a:lnTo>
                  <a:lnTo>
                    <a:pt x="1036" y="5938"/>
                  </a:lnTo>
                  <a:lnTo>
                    <a:pt x="4249" y="4271"/>
                  </a:lnTo>
                  <a:lnTo>
                    <a:pt x="5285"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6" name="Freeform 270">
              <a:extLst>
                <a:ext uri="{FF2B5EF4-FFF2-40B4-BE49-F238E27FC236}">
                  <a16:creationId xmlns:a16="http://schemas.microsoft.com/office/drawing/2014/main" id="{E0F65757-C063-4A09-925C-3461F442133F}"/>
                </a:ext>
              </a:extLst>
            </p:cNvPr>
            <p:cNvSpPr>
              <a:spLocks/>
            </p:cNvSpPr>
            <p:nvPr/>
          </p:nvSpPr>
          <p:spPr bwMode="auto">
            <a:xfrm>
              <a:off x="2020" y="3444"/>
              <a:ext cx="88" cy="100"/>
            </a:xfrm>
            <a:custGeom>
              <a:avLst/>
              <a:gdLst>
                <a:gd name="T0" fmla="*/ 10 w 20000"/>
                <a:gd name="T1" fmla="*/ 0 h 20000"/>
                <a:gd name="T2" fmla="*/ 17 w 20000"/>
                <a:gd name="T3" fmla="*/ 0 h 20000"/>
                <a:gd name="T4" fmla="*/ 40 w 20000"/>
                <a:gd name="T5" fmla="*/ 16 h 20000"/>
                <a:gd name="T6" fmla="*/ 50 w 20000"/>
                <a:gd name="T7" fmla="*/ 16 h 20000"/>
                <a:gd name="T8" fmla="*/ 67 w 20000"/>
                <a:gd name="T9" fmla="*/ 29 h 20000"/>
                <a:gd name="T10" fmla="*/ 88 w 20000"/>
                <a:gd name="T11" fmla="*/ 46 h 20000"/>
                <a:gd name="T12" fmla="*/ 83 w 20000"/>
                <a:gd name="T13" fmla="*/ 56 h 20000"/>
                <a:gd name="T14" fmla="*/ 88 w 20000"/>
                <a:gd name="T15" fmla="*/ 70 h 20000"/>
                <a:gd name="T16" fmla="*/ 77 w 20000"/>
                <a:gd name="T17" fmla="*/ 87 h 20000"/>
                <a:gd name="T18" fmla="*/ 67 w 20000"/>
                <a:gd name="T19" fmla="*/ 97 h 20000"/>
                <a:gd name="T20" fmla="*/ 44 w 20000"/>
                <a:gd name="T21" fmla="*/ 100 h 20000"/>
                <a:gd name="T22" fmla="*/ 27 w 20000"/>
                <a:gd name="T23" fmla="*/ 89 h 20000"/>
                <a:gd name="T24" fmla="*/ 13 w 20000"/>
                <a:gd name="T25" fmla="*/ 87 h 20000"/>
                <a:gd name="T26" fmla="*/ 0 w 20000"/>
                <a:gd name="T27" fmla="*/ 81 h 20000"/>
                <a:gd name="T28" fmla="*/ 0 w 20000"/>
                <a:gd name="T29" fmla="*/ 62 h 20000"/>
                <a:gd name="T30" fmla="*/ 0 w 20000"/>
                <a:gd name="T31" fmla="*/ 60 h 20000"/>
                <a:gd name="T32" fmla="*/ 0 w 20000"/>
                <a:gd name="T33" fmla="*/ 50 h 20000"/>
                <a:gd name="T34" fmla="*/ 0 w 20000"/>
                <a:gd name="T35" fmla="*/ 34 h 20000"/>
                <a:gd name="T36" fmla="*/ 2 w 20000"/>
                <a:gd name="T37" fmla="*/ 16 h 20000"/>
                <a:gd name="T38" fmla="*/ 2 w 20000"/>
                <a:gd name="T39" fmla="*/ 2 h 20000"/>
                <a:gd name="T40" fmla="*/ 10 w 20000"/>
                <a:gd name="T41" fmla="*/ 0 h 2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00"/>
                <a:gd name="T64" fmla="*/ 0 h 20000"/>
                <a:gd name="T65" fmla="*/ 20000 w 20000"/>
                <a:gd name="T66" fmla="*/ 20000 h 2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00" h="20000">
                  <a:moveTo>
                    <a:pt x="2385" y="0"/>
                  </a:moveTo>
                  <a:lnTo>
                    <a:pt x="3761" y="0"/>
                  </a:lnTo>
                  <a:lnTo>
                    <a:pt x="8991" y="3280"/>
                  </a:lnTo>
                  <a:lnTo>
                    <a:pt x="11284" y="3280"/>
                  </a:lnTo>
                  <a:lnTo>
                    <a:pt x="15138" y="5840"/>
                  </a:lnTo>
                  <a:lnTo>
                    <a:pt x="19908" y="9120"/>
                  </a:lnTo>
                  <a:lnTo>
                    <a:pt x="18899" y="11280"/>
                  </a:lnTo>
                  <a:lnTo>
                    <a:pt x="19908" y="14080"/>
                  </a:lnTo>
                  <a:lnTo>
                    <a:pt x="17523" y="17440"/>
                  </a:lnTo>
                  <a:lnTo>
                    <a:pt x="15138" y="19440"/>
                  </a:lnTo>
                  <a:lnTo>
                    <a:pt x="9908" y="19920"/>
                  </a:lnTo>
                  <a:lnTo>
                    <a:pt x="6147" y="17840"/>
                  </a:lnTo>
                  <a:lnTo>
                    <a:pt x="2844" y="17440"/>
                  </a:lnTo>
                  <a:lnTo>
                    <a:pt x="0" y="16160"/>
                  </a:lnTo>
                  <a:lnTo>
                    <a:pt x="0" y="12480"/>
                  </a:lnTo>
                  <a:lnTo>
                    <a:pt x="0" y="12080"/>
                  </a:lnTo>
                  <a:lnTo>
                    <a:pt x="0" y="10000"/>
                  </a:lnTo>
                  <a:lnTo>
                    <a:pt x="0" y="6720"/>
                  </a:lnTo>
                  <a:lnTo>
                    <a:pt x="367" y="3280"/>
                  </a:lnTo>
                  <a:lnTo>
                    <a:pt x="367" y="480"/>
                  </a:lnTo>
                  <a:lnTo>
                    <a:pt x="2385"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7" name="Freeform 271">
              <a:extLst>
                <a:ext uri="{FF2B5EF4-FFF2-40B4-BE49-F238E27FC236}">
                  <a16:creationId xmlns:a16="http://schemas.microsoft.com/office/drawing/2014/main" id="{48314330-668E-4D4C-8139-BA937033259E}"/>
                </a:ext>
              </a:extLst>
            </p:cNvPr>
            <p:cNvSpPr>
              <a:spLocks/>
            </p:cNvSpPr>
            <p:nvPr/>
          </p:nvSpPr>
          <p:spPr bwMode="auto">
            <a:xfrm>
              <a:off x="1724" y="2658"/>
              <a:ext cx="239" cy="207"/>
            </a:xfrm>
            <a:custGeom>
              <a:avLst/>
              <a:gdLst>
                <a:gd name="T0" fmla="*/ 25 w 20000"/>
                <a:gd name="T1" fmla="*/ 15 h 20000"/>
                <a:gd name="T2" fmla="*/ 25 w 20000"/>
                <a:gd name="T3" fmla="*/ 34 h 20000"/>
                <a:gd name="T4" fmla="*/ 25 w 20000"/>
                <a:gd name="T5" fmla="*/ 58 h 20000"/>
                <a:gd name="T6" fmla="*/ 38 w 20000"/>
                <a:gd name="T7" fmla="*/ 44 h 20000"/>
                <a:gd name="T8" fmla="*/ 42 w 20000"/>
                <a:gd name="T9" fmla="*/ 21 h 20000"/>
                <a:gd name="T10" fmla="*/ 54 w 20000"/>
                <a:gd name="T11" fmla="*/ 10 h 20000"/>
                <a:gd name="T12" fmla="*/ 64 w 20000"/>
                <a:gd name="T13" fmla="*/ 15 h 20000"/>
                <a:gd name="T14" fmla="*/ 85 w 20000"/>
                <a:gd name="T15" fmla="*/ 21 h 20000"/>
                <a:gd name="T16" fmla="*/ 108 w 20000"/>
                <a:gd name="T17" fmla="*/ 31 h 20000"/>
                <a:gd name="T18" fmla="*/ 131 w 20000"/>
                <a:gd name="T19" fmla="*/ 38 h 20000"/>
                <a:gd name="T20" fmla="*/ 168 w 20000"/>
                <a:gd name="T21" fmla="*/ 34 h 20000"/>
                <a:gd name="T22" fmla="*/ 201 w 20000"/>
                <a:gd name="T23" fmla="*/ 31 h 20000"/>
                <a:gd name="T24" fmla="*/ 193 w 20000"/>
                <a:gd name="T25" fmla="*/ 44 h 20000"/>
                <a:gd name="T26" fmla="*/ 220 w 20000"/>
                <a:gd name="T27" fmla="*/ 54 h 20000"/>
                <a:gd name="T28" fmla="*/ 228 w 20000"/>
                <a:gd name="T29" fmla="*/ 66 h 20000"/>
                <a:gd name="T30" fmla="*/ 222 w 20000"/>
                <a:gd name="T31" fmla="*/ 87 h 20000"/>
                <a:gd name="T32" fmla="*/ 215 w 20000"/>
                <a:gd name="T33" fmla="*/ 102 h 20000"/>
                <a:gd name="T34" fmla="*/ 209 w 20000"/>
                <a:gd name="T35" fmla="*/ 118 h 20000"/>
                <a:gd name="T36" fmla="*/ 209 w 20000"/>
                <a:gd name="T37" fmla="*/ 141 h 20000"/>
                <a:gd name="T38" fmla="*/ 183 w 20000"/>
                <a:gd name="T39" fmla="*/ 153 h 20000"/>
                <a:gd name="T40" fmla="*/ 145 w 20000"/>
                <a:gd name="T41" fmla="*/ 147 h 20000"/>
                <a:gd name="T42" fmla="*/ 156 w 20000"/>
                <a:gd name="T43" fmla="*/ 173 h 20000"/>
                <a:gd name="T44" fmla="*/ 174 w 20000"/>
                <a:gd name="T45" fmla="*/ 184 h 20000"/>
                <a:gd name="T46" fmla="*/ 131 w 20000"/>
                <a:gd name="T47" fmla="*/ 205 h 20000"/>
                <a:gd name="T48" fmla="*/ 108 w 20000"/>
                <a:gd name="T49" fmla="*/ 201 h 20000"/>
                <a:gd name="T50" fmla="*/ 98 w 20000"/>
                <a:gd name="T51" fmla="*/ 167 h 20000"/>
                <a:gd name="T52" fmla="*/ 95 w 20000"/>
                <a:gd name="T53" fmla="*/ 147 h 20000"/>
                <a:gd name="T54" fmla="*/ 102 w 20000"/>
                <a:gd name="T55" fmla="*/ 109 h 20000"/>
                <a:gd name="T56" fmla="*/ 54 w 20000"/>
                <a:gd name="T57" fmla="*/ 97 h 20000"/>
                <a:gd name="T58" fmla="*/ 15 w 20000"/>
                <a:gd name="T59" fmla="*/ 87 h 20000"/>
                <a:gd name="T60" fmla="*/ 4 w 20000"/>
                <a:gd name="T61" fmla="*/ 54 h 20000"/>
                <a:gd name="T62" fmla="*/ 0 w 20000"/>
                <a:gd name="T63" fmla="*/ 44 h 20000"/>
                <a:gd name="T64" fmla="*/ 8 w 20000"/>
                <a:gd name="T65" fmla="*/ 27 h 20000"/>
                <a:gd name="T66" fmla="*/ 21 w 20000"/>
                <a:gd name="T67" fmla="*/ 6 h 20000"/>
                <a:gd name="T68" fmla="*/ 38 w 20000"/>
                <a:gd name="T69" fmla="*/ 0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3149" y="0"/>
                  </a:moveTo>
                  <a:lnTo>
                    <a:pt x="2077" y="1429"/>
                  </a:lnTo>
                  <a:lnTo>
                    <a:pt x="2077" y="2008"/>
                  </a:lnTo>
                  <a:lnTo>
                    <a:pt x="2077" y="3243"/>
                  </a:lnTo>
                  <a:lnTo>
                    <a:pt x="1575" y="4208"/>
                  </a:lnTo>
                  <a:lnTo>
                    <a:pt x="2077" y="5598"/>
                  </a:lnTo>
                  <a:lnTo>
                    <a:pt x="2948" y="5598"/>
                  </a:lnTo>
                  <a:lnTo>
                    <a:pt x="3149" y="4208"/>
                  </a:lnTo>
                  <a:lnTo>
                    <a:pt x="2948" y="2625"/>
                  </a:lnTo>
                  <a:lnTo>
                    <a:pt x="3484" y="2008"/>
                  </a:lnTo>
                  <a:lnTo>
                    <a:pt x="4858" y="1583"/>
                  </a:lnTo>
                  <a:lnTo>
                    <a:pt x="4523" y="1004"/>
                  </a:lnTo>
                  <a:lnTo>
                    <a:pt x="4858" y="0"/>
                  </a:lnTo>
                  <a:lnTo>
                    <a:pt x="5360" y="1429"/>
                  </a:lnTo>
                  <a:lnTo>
                    <a:pt x="5896" y="1429"/>
                  </a:lnTo>
                  <a:lnTo>
                    <a:pt x="7136" y="2008"/>
                  </a:lnTo>
                  <a:lnTo>
                    <a:pt x="7270" y="3012"/>
                  </a:lnTo>
                  <a:lnTo>
                    <a:pt x="9045" y="3012"/>
                  </a:lnTo>
                  <a:lnTo>
                    <a:pt x="10419" y="3012"/>
                  </a:lnTo>
                  <a:lnTo>
                    <a:pt x="10921" y="3629"/>
                  </a:lnTo>
                  <a:lnTo>
                    <a:pt x="12663" y="3784"/>
                  </a:lnTo>
                  <a:lnTo>
                    <a:pt x="14070" y="3243"/>
                  </a:lnTo>
                  <a:lnTo>
                    <a:pt x="13166" y="3012"/>
                  </a:lnTo>
                  <a:lnTo>
                    <a:pt x="16817" y="3012"/>
                  </a:lnTo>
                  <a:lnTo>
                    <a:pt x="15444" y="3243"/>
                  </a:lnTo>
                  <a:lnTo>
                    <a:pt x="16114" y="4208"/>
                  </a:lnTo>
                  <a:lnTo>
                    <a:pt x="17521" y="4208"/>
                  </a:lnTo>
                  <a:lnTo>
                    <a:pt x="18392" y="5212"/>
                  </a:lnTo>
                  <a:lnTo>
                    <a:pt x="18559" y="6409"/>
                  </a:lnTo>
                  <a:lnTo>
                    <a:pt x="19062" y="6409"/>
                  </a:lnTo>
                  <a:lnTo>
                    <a:pt x="19966" y="7181"/>
                  </a:lnTo>
                  <a:lnTo>
                    <a:pt x="18559" y="8378"/>
                  </a:lnTo>
                  <a:lnTo>
                    <a:pt x="19062" y="9382"/>
                  </a:lnTo>
                  <a:lnTo>
                    <a:pt x="18023" y="9807"/>
                  </a:lnTo>
                  <a:lnTo>
                    <a:pt x="18023" y="10425"/>
                  </a:lnTo>
                  <a:lnTo>
                    <a:pt x="17521" y="11390"/>
                  </a:lnTo>
                  <a:lnTo>
                    <a:pt x="18559" y="12587"/>
                  </a:lnTo>
                  <a:lnTo>
                    <a:pt x="17521" y="13591"/>
                  </a:lnTo>
                  <a:lnTo>
                    <a:pt x="15779" y="14208"/>
                  </a:lnTo>
                  <a:lnTo>
                    <a:pt x="15276" y="14788"/>
                  </a:lnTo>
                  <a:lnTo>
                    <a:pt x="13534" y="14208"/>
                  </a:lnTo>
                  <a:lnTo>
                    <a:pt x="12127" y="14208"/>
                  </a:lnTo>
                  <a:lnTo>
                    <a:pt x="13166" y="15174"/>
                  </a:lnTo>
                  <a:lnTo>
                    <a:pt x="13032" y="16757"/>
                  </a:lnTo>
                  <a:lnTo>
                    <a:pt x="14405" y="17143"/>
                  </a:lnTo>
                  <a:lnTo>
                    <a:pt x="14573" y="17761"/>
                  </a:lnTo>
                  <a:lnTo>
                    <a:pt x="13166" y="18803"/>
                  </a:lnTo>
                  <a:lnTo>
                    <a:pt x="10921" y="19768"/>
                  </a:lnTo>
                  <a:lnTo>
                    <a:pt x="9883" y="19961"/>
                  </a:lnTo>
                  <a:lnTo>
                    <a:pt x="9045" y="19382"/>
                  </a:lnTo>
                  <a:lnTo>
                    <a:pt x="8509" y="17375"/>
                  </a:lnTo>
                  <a:lnTo>
                    <a:pt x="8174" y="16178"/>
                  </a:lnTo>
                  <a:lnTo>
                    <a:pt x="8509" y="15174"/>
                  </a:lnTo>
                  <a:lnTo>
                    <a:pt x="7973" y="14208"/>
                  </a:lnTo>
                  <a:lnTo>
                    <a:pt x="7638" y="12162"/>
                  </a:lnTo>
                  <a:lnTo>
                    <a:pt x="8509" y="10579"/>
                  </a:lnTo>
                  <a:lnTo>
                    <a:pt x="5360" y="10579"/>
                  </a:lnTo>
                  <a:lnTo>
                    <a:pt x="4523" y="9382"/>
                  </a:lnTo>
                  <a:lnTo>
                    <a:pt x="2278" y="9382"/>
                  </a:lnTo>
                  <a:lnTo>
                    <a:pt x="1240" y="8378"/>
                  </a:lnTo>
                  <a:lnTo>
                    <a:pt x="1240" y="7181"/>
                  </a:lnTo>
                  <a:lnTo>
                    <a:pt x="369" y="5212"/>
                  </a:lnTo>
                  <a:lnTo>
                    <a:pt x="0" y="5212"/>
                  </a:lnTo>
                  <a:lnTo>
                    <a:pt x="0" y="4208"/>
                  </a:lnTo>
                  <a:lnTo>
                    <a:pt x="0" y="3629"/>
                  </a:lnTo>
                  <a:lnTo>
                    <a:pt x="704" y="2625"/>
                  </a:lnTo>
                  <a:lnTo>
                    <a:pt x="1575" y="1583"/>
                  </a:lnTo>
                  <a:lnTo>
                    <a:pt x="1742" y="618"/>
                  </a:lnTo>
                  <a:lnTo>
                    <a:pt x="2613" y="425"/>
                  </a:lnTo>
                  <a:lnTo>
                    <a:pt x="3149"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8" name="Freeform 272">
              <a:extLst>
                <a:ext uri="{FF2B5EF4-FFF2-40B4-BE49-F238E27FC236}">
                  <a16:creationId xmlns:a16="http://schemas.microsoft.com/office/drawing/2014/main" id="{D740AAD8-4C35-405C-8E71-1571B12FE472}"/>
                </a:ext>
              </a:extLst>
            </p:cNvPr>
            <p:cNvSpPr>
              <a:spLocks/>
            </p:cNvSpPr>
            <p:nvPr/>
          </p:nvSpPr>
          <p:spPr bwMode="auto">
            <a:xfrm>
              <a:off x="914" y="1809"/>
              <a:ext cx="999" cy="599"/>
            </a:xfrm>
            <a:custGeom>
              <a:avLst/>
              <a:gdLst>
                <a:gd name="T0" fmla="*/ 574 w 20000"/>
                <a:gd name="T1" fmla="*/ 35 h 20000"/>
                <a:gd name="T2" fmla="*/ 584 w 20000"/>
                <a:gd name="T3" fmla="*/ 62 h 20000"/>
                <a:gd name="T4" fmla="*/ 603 w 20000"/>
                <a:gd name="T5" fmla="*/ 77 h 20000"/>
                <a:gd name="T6" fmla="*/ 623 w 20000"/>
                <a:gd name="T7" fmla="*/ 89 h 20000"/>
                <a:gd name="T8" fmla="*/ 597 w 20000"/>
                <a:gd name="T9" fmla="*/ 114 h 20000"/>
                <a:gd name="T10" fmla="*/ 640 w 20000"/>
                <a:gd name="T11" fmla="*/ 114 h 20000"/>
                <a:gd name="T12" fmla="*/ 657 w 20000"/>
                <a:gd name="T13" fmla="*/ 106 h 20000"/>
                <a:gd name="T14" fmla="*/ 667 w 20000"/>
                <a:gd name="T15" fmla="*/ 122 h 20000"/>
                <a:gd name="T16" fmla="*/ 707 w 20000"/>
                <a:gd name="T17" fmla="*/ 120 h 20000"/>
                <a:gd name="T18" fmla="*/ 721 w 20000"/>
                <a:gd name="T19" fmla="*/ 141 h 20000"/>
                <a:gd name="T20" fmla="*/ 673 w 20000"/>
                <a:gd name="T21" fmla="*/ 143 h 20000"/>
                <a:gd name="T22" fmla="*/ 651 w 20000"/>
                <a:gd name="T23" fmla="*/ 184 h 20000"/>
                <a:gd name="T24" fmla="*/ 640 w 20000"/>
                <a:gd name="T25" fmla="*/ 240 h 20000"/>
                <a:gd name="T26" fmla="*/ 663 w 20000"/>
                <a:gd name="T27" fmla="*/ 207 h 20000"/>
                <a:gd name="T28" fmla="*/ 688 w 20000"/>
                <a:gd name="T29" fmla="*/ 164 h 20000"/>
                <a:gd name="T30" fmla="*/ 707 w 20000"/>
                <a:gd name="T31" fmla="*/ 147 h 20000"/>
                <a:gd name="T32" fmla="*/ 717 w 20000"/>
                <a:gd name="T33" fmla="*/ 186 h 20000"/>
                <a:gd name="T34" fmla="*/ 731 w 20000"/>
                <a:gd name="T35" fmla="*/ 190 h 20000"/>
                <a:gd name="T36" fmla="*/ 721 w 20000"/>
                <a:gd name="T37" fmla="*/ 228 h 20000"/>
                <a:gd name="T38" fmla="*/ 761 w 20000"/>
                <a:gd name="T39" fmla="*/ 250 h 20000"/>
                <a:gd name="T40" fmla="*/ 791 w 20000"/>
                <a:gd name="T41" fmla="*/ 219 h 20000"/>
                <a:gd name="T42" fmla="*/ 831 w 20000"/>
                <a:gd name="T43" fmla="*/ 209 h 20000"/>
                <a:gd name="T44" fmla="*/ 924 w 20000"/>
                <a:gd name="T45" fmla="*/ 176 h 20000"/>
                <a:gd name="T46" fmla="*/ 978 w 20000"/>
                <a:gd name="T47" fmla="*/ 130 h 20000"/>
                <a:gd name="T48" fmla="*/ 988 w 20000"/>
                <a:gd name="T49" fmla="*/ 164 h 20000"/>
                <a:gd name="T50" fmla="*/ 972 w 20000"/>
                <a:gd name="T51" fmla="*/ 193 h 20000"/>
                <a:gd name="T52" fmla="*/ 924 w 20000"/>
                <a:gd name="T53" fmla="*/ 240 h 20000"/>
                <a:gd name="T54" fmla="*/ 938 w 20000"/>
                <a:gd name="T55" fmla="*/ 257 h 20000"/>
                <a:gd name="T56" fmla="*/ 872 w 20000"/>
                <a:gd name="T57" fmla="*/ 271 h 20000"/>
                <a:gd name="T58" fmla="*/ 862 w 20000"/>
                <a:gd name="T59" fmla="*/ 280 h 20000"/>
                <a:gd name="T60" fmla="*/ 845 w 20000"/>
                <a:gd name="T61" fmla="*/ 315 h 20000"/>
                <a:gd name="T62" fmla="*/ 837 w 20000"/>
                <a:gd name="T63" fmla="*/ 320 h 20000"/>
                <a:gd name="T64" fmla="*/ 819 w 20000"/>
                <a:gd name="T65" fmla="*/ 315 h 20000"/>
                <a:gd name="T66" fmla="*/ 810 w 20000"/>
                <a:gd name="T67" fmla="*/ 327 h 20000"/>
                <a:gd name="T68" fmla="*/ 810 w 20000"/>
                <a:gd name="T69" fmla="*/ 344 h 20000"/>
                <a:gd name="T70" fmla="*/ 819 w 20000"/>
                <a:gd name="T71" fmla="*/ 377 h 20000"/>
                <a:gd name="T72" fmla="*/ 802 w 20000"/>
                <a:gd name="T73" fmla="*/ 377 h 20000"/>
                <a:gd name="T74" fmla="*/ 797 w 20000"/>
                <a:gd name="T75" fmla="*/ 391 h 20000"/>
                <a:gd name="T76" fmla="*/ 748 w 20000"/>
                <a:gd name="T77" fmla="*/ 435 h 20000"/>
                <a:gd name="T78" fmla="*/ 707 w 20000"/>
                <a:gd name="T79" fmla="*/ 512 h 20000"/>
                <a:gd name="T80" fmla="*/ 707 w 20000"/>
                <a:gd name="T81" fmla="*/ 599 h 20000"/>
                <a:gd name="T82" fmla="*/ 677 w 20000"/>
                <a:gd name="T83" fmla="*/ 561 h 20000"/>
                <a:gd name="T84" fmla="*/ 673 w 20000"/>
                <a:gd name="T85" fmla="*/ 528 h 20000"/>
                <a:gd name="T86" fmla="*/ 634 w 20000"/>
                <a:gd name="T87" fmla="*/ 507 h 20000"/>
                <a:gd name="T88" fmla="*/ 587 w 20000"/>
                <a:gd name="T89" fmla="*/ 489 h 20000"/>
                <a:gd name="T90" fmla="*/ 559 w 20000"/>
                <a:gd name="T91" fmla="*/ 501 h 20000"/>
                <a:gd name="T92" fmla="*/ 522 w 20000"/>
                <a:gd name="T93" fmla="*/ 505 h 20000"/>
                <a:gd name="T94" fmla="*/ 454 w 20000"/>
                <a:gd name="T95" fmla="*/ 513 h 20000"/>
                <a:gd name="T96" fmla="*/ 412 w 20000"/>
                <a:gd name="T97" fmla="*/ 571 h 20000"/>
                <a:gd name="T98" fmla="*/ 375 w 20000"/>
                <a:gd name="T99" fmla="*/ 541 h 20000"/>
                <a:gd name="T100" fmla="*/ 335 w 20000"/>
                <a:gd name="T101" fmla="*/ 491 h 20000"/>
                <a:gd name="T102" fmla="*/ 292 w 20000"/>
                <a:gd name="T103" fmla="*/ 474 h 20000"/>
                <a:gd name="T104" fmla="*/ 238 w 20000"/>
                <a:gd name="T105" fmla="*/ 454 h 20000"/>
                <a:gd name="T106" fmla="*/ 124 w 20000"/>
                <a:gd name="T107" fmla="*/ 419 h 20000"/>
                <a:gd name="T108" fmla="*/ 68 w 20000"/>
                <a:gd name="T109" fmla="*/ 387 h 20000"/>
                <a:gd name="T110" fmla="*/ 35 w 20000"/>
                <a:gd name="T111" fmla="*/ 354 h 20000"/>
                <a:gd name="T112" fmla="*/ 16 w 20000"/>
                <a:gd name="T113" fmla="*/ 310 h 20000"/>
                <a:gd name="T114" fmla="*/ 20 w 20000"/>
                <a:gd name="T115" fmla="*/ 284 h 20000"/>
                <a:gd name="T116" fmla="*/ 4 w 20000"/>
                <a:gd name="T117" fmla="*/ 240 h 20000"/>
                <a:gd name="T118" fmla="*/ 14 w 20000"/>
                <a:gd name="T119" fmla="*/ 164 h 20000"/>
                <a:gd name="T120" fmla="*/ 54 w 20000"/>
                <a:gd name="T121" fmla="*/ 60 h 20000"/>
                <a:gd name="T122" fmla="*/ 81 w 20000"/>
                <a:gd name="T123" fmla="*/ 39 h 20000"/>
                <a:gd name="T124" fmla="*/ 95 w 20000"/>
                <a:gd name="T125" fmla="*/ 12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0989" y="1523"/>
                  </a:moveTo>
                  <a:lnTo>
                    <a:pt x="11278" y="962"/>
                  </a:lnTo>
                  <a:lnTo>
                    <a:pt x="11494" y="1176"/>
                  </a:lnTo>
                  <a:lnTo>
                    <a:pt x="11494" y="1804"/>
                  </a:lnTo>
                  <a:lnTo>
                    <a:pt x="11197" y="1804"/>
                  </a:lnTo>
                  <a:lnTo>
                    <a:pt x="11694" y="2071"/>
                  </a:lnTo>
                  <a:lnTo>
                    <a:pt x="11694" y="1804"/>
                  </a:lnTo>
                  <a:lnTo>
                    <a:pt x="11950" y="2351"/>
                  </a:lnTo>
                  <a:lnTo>
                    <a:pt x="12070" y="2565"/>
                  </a:lnTo>
                  <a:lnTo>
                    <a:pt x="12559" y="2619"/>
                  </a:lnTo>
                  <a:lnTo>
                    <a:pt x="12936" y="2766"/>
                  </a:lnTo>
                  <a:lnTo>
                    <a:pt x="12479" y="2979"/>
                  </a:lnTo>
                  <a:lnTo>
                    <a:pt x="12151" y="3327"/>
                  </a:lnTo>
                  <a:lnTo>
                    <a:pt x="11822" y="3794"/>
                  </a:lnTo>
                  <a:lnTo>
                    <a:pt x="11950" y="3794"/>
                  </a:lnTo>
                  <a:lnTo>
                    <a:pt x="12199" y="3661"/>
                  </a:lnTo>
                  <a:lnTo>
                    <a:pt x="12151" y="3874"/>
                  </a:lnTo>
                  <a:lnTo>
                    <a:pt x="12815" y="3794"/>
                  </a:lnTo>
                  <a:lnTo>
                    <a:pt x="13232" y="3327"/>
                  </a:lnTo>
                  <a:lnTo>
                    <a:pt x="13360" y="3327"/>
                  </a:lnTo>
                  <a:lnTo>
                    <a:pt x="13144" y="3527"/>
                  </a:lnTo>
                  <a:lnTo>
                    <a:pt x="13024" y="3874"/>
                  </a:lnTo>
                  <a:lnTo>
                    <a:pt x="13264" y="3874"/>
                  </a:lnTo>
                  <a:lnTo>
                    <a:pt x="13360" y="4075"/>
                  </a:lnTo>
                  <a:lnTo>
                    <a:pt x="13560" y="4208"/>
                  </a:lnTo>
                  <a:lnTo>
                    <a:pt x="13769" y="4075"/>
                  </a:lnTo>
                  <a:lnTo>
                    <a:pt x="14145" y="4008"/>
                  </a:lnTo>
                  <a:lnTo>
                    <a:pt x="14145" y="4342"/>
                  </a:lnTo>
                  <a:lnTo>
                    <a:pt x="14345" y="4422"/>
                  </a:lnTo>
                  <a:lnTo>
                    <a:pt x="14441" y="4703"/>
                  </a:lnTo>
                  <a:lnTo>
                    <a:pt x="14225" y="4703"/>
                  </a:lnTo>
                  <a:lnTo>
                    <a:pt x="13897" y="4556"/>
                  </a:lnTo>
                  <a:lnTo>
                    <a:pt x="13480" y="4770"/>
                  </a:lnTo>
                  <a:lnTo>
                    <a:pt x="12936" y="5678"/>
                  </a:lnTo>
                  <a:lnTo>
                    <a:pt x="13360" y="5104"/>
                  </a:lnTo>
                  <a:lnTo>
                    <a:pt x="13024" y="6146"/>
                  </a:lnTo>
                  <a:lnTo>
                    <a:pt x="12903" y="6774"/>
                  </a:lnTo>
                  <a:lnTo>
                    <a:pt x="12815" y="7455"/>
                  </a:lnTo>
                  <a:lnTo>
                    <a:pt x="12815" y="8016"/>
                  </a:lnTo>
                  <a:lnTo>
                    <a:pt x="13104" y="8016"/>
                  </a:lnTo>
                  <a:lnTo>
                    <a:pt x="13264" y="7615"/>
                  </a:lnTo>
                  <a:lnTo>
                    <a:pt x="13264" y="6907"/>
                  </a:lnTo>
                  <a:lnTo>
                    <a:pt x="13360" y="6359"/>
                  </a:lnTo>
                  <a:lnTo>
                    <a:pt x="13480" y="5812"/>
                  </a:lnTo>
                  <a:lnTo>
                    <a:pt x="13769" y="5464"/>
                  </a:lnTo>
                  <a:lnTo>
                    <a:pt x="13897" y="5317"/>
                  </a:lnTo>
                  <a:lnTo>
                    <a:pt x="14017" y="4970"/>
                  </a:lnTo>
                  <a:lnTo>
                    <a:pt x="14145" y="4916"/>
                  </a:lnTo>
                  <a:lnTo>
                    <a:pt x="14553" y="5317"/>
                  </a:lnTo>
                  <a:lnTo>
                    <a:pt x="14553" y="5812"/>
                  </a:lnTo>
                  <a:lnTo>
                    <a:pt x="14345" y="6226"/>
                  </a:lnTo>
                  <a:lnTo>
                    <a:pt x="14225" y="6707"/>
                  </a:lnTo>
                  <a:lnTo>
                    <a:pt x="14345" y="6440"/>
                  </a:lnTo>
                  <a:lnTo>
                    <a:pt x="14642" y="6359"/>
                  </a:lnTo>
                  <a:lnTo>
                    <a:pt x="14642" y="6707"/>
                  </a:lnTo>
                  <a:lnTo>
                    <a:pt x="14642" y="7121"/>
                  </a:lnTo>
                  <a:lnTo>
                    <a:pt x="14441" y="7615"/>
                  </a:lnTo>
                  <a:lnTo>
                    <a:pt x="14145" y="8163"/>
                  </a:lnTo>
                  <a:lnTo>
                    <a:pt x="14642" y="8363"/>
                  </a:lnTo>
                  <a:lnTo>
                    <a:pt x="15226" y="8363"/>
                  </a:lnTo>
                  <a:lnTo>
                    <a:pt x="15635" y="8016"/>
                  </a:lnTo>
                  <a:lnTo>
                    <a:pt x="15883" y="7669"/>
                  </a:lnTo>
                  <a:lnTo>
                    <a:pt x="15843" y="7321"/>
                  </a:lnTo>
                  <a:lnTo>
                    <a:pt x="15763" y="7121"/>
                  </a:lnTo>
                  <a:lnTo>
                    <a:pt x="16388" y="7121"/>
                  </a:lnTo>
                  <a:lnTo>
                    <a:pt x="16636" y="6987"/>
                  </a:lnTo>
                  <a:lnTo>
                    <a:pt x="17173" y="6573"/>
                  </a:lnTo>
                  <a:lnTo>
                    <a:pt x="17373" y="5878"/>
                  </a:lnTo>
                  <a:lnTo>
                    <a:pt x="18502" y="5878"/>
                  </a:lnTo>
                  <a:lnTo>
                    <a:pt x="18702" y="5812"/>
                  </a:lnTo>
                  <a:lnTo>
                    <a:pt x="19535" y="4075"/>
                  </a:lnTo>
                  <a:lnTo>
                    <a:pt x="19584" y="4342"/>
                  </a:lnTo>
                  <a:lnTo>
                    <a:pt x="19864" y="4208"/>
                  </a:lnTo>
                  <a:lnTo>
                    <a:pt x="19992" y="4422"/>
                  </a:lnTo>
                  <a:lnTo>
                    <a:pt x="19784" y="5464"/>
                  </a:lnTo>
                  <a:lnTo>
                    <a:pt x="19992" y="6012"/>
                  </a:lnTo>
                  <a:lnTo>
                    <a:pt x="19912" y="6440"/>
                  </a:lnTo>
                  <a:lnTo>
                    <a:pt x="19455" y="6440"/>
                  </a:lnTo>
                  <a:lnTo>
                    <a:pt x="19207" y="6907"/>
                  </a:lnTo>
                  <a:lnTo>
                    <a:pt x="18783" y="7321"/>
                  </a:lnTo>
                  <a:lnTo>
                    <a:pt x="18502" y="8016"/>
                  </a:lnTo>
                  <a:lnTo>
                    <a:pt x="18582" y="8363"/>
                  </a:lnTo>
                  <a:lnTo>
                    <a:pt x="18783" y="8363"/>
                  </a:lnTo>
                  <a:lnTo>
                    <a:pt x="18783" y="8577"/>
                  </a:lnTo>
                  <a:lnTo>
                    <a:pt x="18334" y="8711"/>
                  </a:lnTo>
                  <a:lnTo>
                    <a:pt x="17958" y="8791"/>
                  </a:lnTo>
                  <a:lnTo>
                    <a:pt x="17461" y="9058"/>
                  </a:lnTo>
                  <a:lnTo>
                    <a:pt x="17918" y="9058"/>
                  </a:lnTo>
                  <a:lnTo>
                    <a:pt x="17461" y="9259"/>
                  </a:lnTo>
                  <a:lnTo>
                    <a:pt x="17253" y="9339"/>
                  </a:lnTo>
                  <a:lnTo>
                    <a:pt x="17293" y="9472"/>
                  </a:lnTo>
                  <a:lnTo>
                    <a:pt x="17173" y="9886"/>
                  </a:lnTo>
                  <a:lnTo>
                    <a:pt x="16916" y="10514"/>
                  </a:lnTo>
                  <a:lnTo>
                    <a:pt x="16716" y="10154"/>
                  </a:lnTo>
                  <a:lnTo>
                    <a:pt x="16716" y="10367"/>
                  </a:lnTo>
                  <a:lnTo>
                    <a:pt x="16756" y="10701"/>
                  </a:lnTo>
                  <a:lnTo>
                    <a:pt x="16508" y="11329"/>
                  </a:lnTo>
                  <a:lnTo>
                    <a:pt x="16428" y="10782"/>
                  </a:lnTo>
                  <a:lnTo>
                    <a:pt x="16388" y="10514"/>
                  </a:lnTo>
                  <a:lnTo>
                    <a:pt x="16508" y="10020"/>
                  </a:lnTo>
                  <a:lnTo>
                    <a:pt x="16308" y="10154"/>
                  </a:lnTo>
                  <a:lnTo>
                    <a:pt x="16211" y="10915"/>
                  </a:lnTo>
                  <a:lnTo>
                    <a:pt x="15963" y="10782"/>
                  </a:lnTo>
                  <a:lnTo>
                    <a:pt x="16308" y="11276"/>
                  </a:lnTo>
                  <a:lnTo>
                    <a:pt x="16211" y="11476"/>
                  </a:lnTo>
                  <a:lnTo>
                    <a:pt x="16179" y="11957"/>
                  </a:lnTo>
                  <a:lnTo>
                    <a:pt x="16388" y="12037"/>
                  </a:lnTo>
                  <a:lnTo>
                    <a:pt x="16388" y="12585"/>
                  </a:lnTo>
                  <a:lnTo>
                    <a:pt x="16308" y="12238"/>
                  </a:lnTo>
                  <a:lnTo>
                    <a:pt x="16211" y="12505"/>
                  </a:lnTo>
                  <a:lnTo>
                    <a:pt x="16051" y="12585"/>
                  </a:lnTo>
                  <a:lnTo>
                    <a:pt x="16388" y="12719"/>
                  </a:lnTo>
                  <a:lnTo>
                    <a:pt x="16211" y="13133"/>
                  </a:lnTo>
                  <a:lnTo>
                    <a:pt x="15963" y="13066"/>
                  </a:lnTo>
                  <a:lnTo>
                    <a:pt x="16091" y="13413"/>
                  </a:lnTo>
                  <a:lnTo>
                    <a:pt x="15427" y="14028"/>
                  </a:lnTo>
                  <a:lnTo>
                    <a:pt x="14970" y="14522"/>
                  </a:lnTo>
                  <a:lnTo>
                    <a:pt x="14473" y="15070"/>
                  </a:lnTo>
                  <a:lnTo>
                    <a:pt x="14097" y="15965"/>
                  </a:lnTo>
                  <a:lnTo>
                    <a:pt x="14145" y="17088"/>
                  </a:lnTo>
                  <a:lnTo>
                    <a:pt x="14225" y="18049"/>
                  </a:lnTo>
                  <a:lnTo>
                    <a:pt x="14345" y="18864"/>
                  </a:lnTo>
                  <a:lnTo>
                    <a:pt x="14145" y="19987"/>
                  </a:lnTo>
                  <a:lnTo>
                    <a:pt x="13897" y="19987"/>
                  </a:lnTo>
                  <a:lnTo>
                    <a:pt x="13688" y="19492"/>
                  </a:lnTo>
                  <a:lnTo>
                    <a:pt x="13560" y="18731"/>
                  </a:lnTo>
                  <a:lnTo>
                    <a:pt x="13560" y="18183"/>
                  </a:lnTo>
                  <a:lnTo>
                    <a:pt x="13440" y="18049"/>
                  </a:lnTo>
                  <a:lnTo>
                    <a:pt x="13480" y="17635"/>
                  </a:lnTo>
                  <a:lnTo>
                    <a:pt x="13360" y="17088"/>
                  </a:lnTo>
                  <a:lnTo>
                    <a:pt x="13104" y="16593"/>
                  </a:lnTo>
                  <a:lnTo>
                    <a:pt x="12687" y="16927"/>
                  </a:lnTo>
                  <a:lnTo>
                    <a:pt x="12399" y="16379"/>
                  </a:lnTo>
                  <a:lnTo>
                    <a:pt x="11854" y="16379"/>
                  </a:lnTo>
                  <a:lnTo>
                    <a:pt x="11742" y="16326"/>
                  </a:lnTo>
                  <a:lnTo>
                    <a:pt x="11278" y="16379"/>
                  </a:lnTo>
                  <a:lnTo>
                    <a:pt x="10869" y="16379"/>
                  </a:lnTo>
                  <a:lnTo>
                    <a:pt x="11197" y="16727"/>
                  </a:lnTo>
                  <a:lnTo>
                    <a:pt x="11278" y="17088"/>
                  </a:lnTo>
                  <a:lnTo>
                    <a:pt x="10949" y="17141"/>
                  </a:lnTo>
                  <a:lnTo>
                    <a:pt x="10453" y="16874"/>
                  </a:lnTo>
                  <a:lnTo>
                    <a:pt x="9956" y="16727"/>
                  </a:lnTo>
                  <a:lnTo>
                    <a:pt x="9459" y="16727"/>
                  </a:lnTo>
                  <a:lnTo>
                    <a:pt x="9083" y="17141"/>
                  </a:lnTo>
                  <a:lnTo>
                    <a:pt x="8578" y="17488"/>
                  </a:lnTo>
                  <a:lnTo>
                    <a:pt x="8218" y="18183"/>
                  </a:lnTo>
                  <a:lnTo>
                    <a:pt x="8250" y="19078"/>
                  </a:lnTo>
                  <a:lnTo>
                    <a:pt x="8122" y="19212"/>
                  </a:lnTo>
                  <a:lnTo>
                    <a:pt x="7593" y="18731"/>
                  </a:lnTo>
                  <a:lnTo>
                    <a:pt x="7505" y="18049"/>
                  </a:lnTo>
                  <a:lnTo>
                    <a:pt x="7337" y="17635"/>
                  </a:lnTo>
                  <a:lnTo>
                    <a:pt x="7056" y="16593"/>
                  </a:lnTo>
                  <a:lnTo>
                    <a:pt x="6712" y="16379"/>
                  </a:lnTo>
                  <a:lnTo>
                    <a:pt x="6384" y="16927"/>
                  </a:lnTo>
                  <a:lnTo>
                    <a:pt x="5927" y="16513"/>
                  </a:lnTo>
                  <a:lnTo>
                    <a:pt x="5847" y="15832"/>
                  </a:lnTo>
                  <a:lnTo>
                    <a:pt x="5390" y="14856"/>
                  </a:lnTo>
                  <a:lnTo>
                    <a:pt x="4766" y="14856"/>
                  </a:lnTo>
                  <a:lnTo>
                    <a:pt x="4766" y="15150"/>
                  </a:lnTo>
                  <a:lnTo>
                    <a:pt x="3781" y="15070"/>
                  </a:lnTo>
                  <a:lnTo>
                    <a:pt x="2491" y="14175"/>
                  </a:lnTo>
                  <a:lnTo>
                    <a:pt x="2491" y="13975"/>
                  </a:lnTo>
                  <a:lnTo>
                    <a:pt x="1698" y="14028"/>
                  </a:lnTo>
                  <a:lnTo>
                    <a:pt x="1618" y="13413"/>
                  </a:lnTo>
                  <a:lnTo>
                    <a:pt x="1370" y="12933"/>
                  </a:lnTo>
                  <a:lnTo>
                    <a:pt x="1081" y="12585"/>
                  </a:lnTo>
                  <a:lnTo>
                    <a:pt x="705" y="12505"/>
                  </a:lnTo>
                  <a:lnTo>
                    <a:pt x="705" y="11824"/>
                  </a:lnTo>
                  <a:lnTo>
                    <a:pt x="408" y="10915"/>
                  </a:lnTo>
                  <a:lnTo>
                    <a:pt x="497" y="10568"/>
                  </a:lnTo>
                  <a:lnTo>
                    <a:pt x="328" y="10367"/>
                  </a:lnTo>
                  <a:lnTo>
                    <a:pt x="328" y="9886"/>
                  </a:lnTo>
                  <a:lnTo>
                    <a:pt x="497" y="10020"/>
                  </a:lnTo>
                  <a:lnTo>
                    <a:pt x="408" y="9472"/>
                  </a:lnTo>
                  <a:lnTo>
                    <a:pt x="208" y="9606"/>
                  </a:lnTo>
                  <a:lnTo>
                    <a:pt x="80" y="8791"/>
                  </a:lnTo>
                  <a:lnTo>
                    <a:pt x="80" y="8016"/>
                  </a:lnTo>
                  <a:lnTo>
                    <a:pt x="0" y="7669"/>
                  </a:lnTo>
                  <a:lnTo>
                    <a:pt x="208" y="6707"/>
                  </a:lnTo>
                  <a:lnTo>
                    <a:pt x="288" y="5464"/>
                  </a:lnTo>
                  <a:lnTo>
                    <a:pt x="705" y="4075"/>
                  </a:lnTo>
                  <a:lnTo>
                    <a:pt x="953" y="2899"/>
                  </a:lnTo>
                  <a:lnTo>
                    <a:pt x="1081" y="2004"/>
                  </a:lnTo>
                  <a:lnTo>
                    <a:pt x="1161" y="548"/>
                  </a:lnTo>
                  <a:lnTo>
                    <a:pt x="1618" y="895"/>
                  </a:lnTo>
                  <a:lnTo>
                    <a:pt x="1618" y="1309"/>
                  </a:lnTo>
                  <a:lnTo>
                    <a:pt x="1570" y="1804"/>
                  </a:lnTo>
                  <a:lnTo>
                    <a:pt x="1818" y="1443"/>
                  </a:lnTo>
                  <a:lnTo>
                    <a:pt x="1898" y="414"/>
                  </a:lnTo>
                  <a:lnTo>
                    <a:pt x="1818" y="0"/>
                  </a:lnTo>
                  <a:lnTo>
                    <a:pt x="10989" y="1523"/>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59" name="Freeform 273">
              <a:extLst>
                <a:ext uri="{FF2B5EF4-FFF2-40B4-BE49-F238E27FC236}">
                  <a16:creationId xmlns:a16="http://schemas.microsoft.com/office/drawing/2014/main" id="{216BC23A-F8E0-42AC-8745-FF0BC70256E8}"/>
                </a:ext>
              </a:extLst>
            </p:cNvPr>
            <p:cNvSpPr>
              <a:spLocks/>
            </p:cNvSpPr>
            <p:nvPr/>
          </p:nvSpPr>
          <p:spPr bwMode="auto">
            <a:xfrm>
              <a:off x="444" y="948"/>
              <a:ext cx="626" cy="672"/>
            </a:xfrm>
            <a:custGeom>
              <a:avLst/>
              <a:gdLst>
                <a:gd name="T0" fmla="*/ 443 w 20000"/>
                <a:gd name="T1" fmla="*/ 460 h 20000"/>
                <a:gd name="T2" fmla="*/ 487 w 20000"/>
                <a:gd name="T3" fmla="*/ 493 h 20000"/>
                <a:gd name="T4" fmla="*/ 512 w 20000"/>
                <a:gd name="T5" fmla="*/ 620 h 20000"/>
                <a:gd name="T6" fmla="*/ 495 w 20000"/>
                <a:gd name="T7" fmla="*/ 672 h 20000"/>
                <a:gd name="T8" fmla="*/ 495 w 20000"/>
                <a:gd name="T9" fmla="*/ 634 h 20000"/>
                <a:gd name="T10" fmla="*/ 495 w 20000"/>
                <a:gd name="T11" fmla="*/ 618 h 20000"/>
                <a:gd name="T12" fmla="*/ 485 w 20000"/>
                <a:gd name="T13" fmla="*/ 587 h 20000"/>
                <a:gd name="T14" fmla="*/ 485 w 20000"/>
                <a:gd name="T15" fmla="*/ 558 h 20000"/>
                <a:gd name="T16" fmla="*/ 485 w 20000"/>
                <a:gd name="T17" fmla="*/ 514 h 20000"/>
                <a:gd name="T18" fmla="*/ 462 w 20000"/>
                <a:gd name="T19" fmla="*/ 527 h 20000"/>
                <a:gd name="T20" fmla="*/ 442 w 20000"/>
                <a:gd name="T21" fmla="*/ 533 h 20000"/>
                <a:gd name="T22" fmla="*/ 420 w 20000"/>
                <a:gd name="T23" fmla="*/ 489 h 20000"/>
                <a:gd name="T24" fmla="*/ 437 w 20000"/>
                <a:gd name="T25" fmla="*/ 479 h 20000"/>
                <a:gd name="T26" fmla="*/ 404 w 20000"/>
                <a:gd name="T27" fmla="*/ 473 h 20000"/>
                <a:gd name="T28" fmla="*/ 365 w 20000"/>
                <a:gd name="T29" fmla="*/ 456 h 20000"/>
                <a:gd name="T30" fmla="*/ 350 w 20000"/>
                <a:gd name="T31" fmla="*/ 439 h 20000"/>
                <a:gd name="T32" fmla="*/ 348 w 20000"/>
                <a:gd name="T33" fmla="*/ 410 h 20000"/>
                <a:gd name="T34" fmla="*/ 313 w 20000"/>
                <a:gd name="T35" fmla="*/ 410 h 20000"/>
                <a:gd name="T36" fmla="*/ 278 w 20000"/>
                <a:gd name="T37" fmla="*/ 439 h 20000"/>
                <a:gd name="T38" fmla="*/ 230 w 20000"/>
                <a:gd name="T39" fmla="*/ 454 h 20000"/>
                <a:gd name="T40" fmla="*/ 246 w 20000"/>
                <a:gd name="T41" fmla="*/ 429 h 20000"/>
                <a:gd name="T42" fmla="*/ 294 w 20000"/>
                <a:gd name="T43" fmla="*/ 402 h 20000"/>
                <a:gd name="T44" fmla="*/ 290 w 20000"/>
                <a:gd name="T45" fmla="*/ 384 h 20000"/>
                <a:gd name="T46" fmla="*/ 230 w 20000"/>
                <a:gd name="T47" fmla="*/ 419 h 20000"/>
                <a:gd name="T48" fmla="*/ 186 w 20000"/>
                <a:gd name="T49" fmla="*/ 456 h 20000"/>
                <a:gd name="T50" fmla="*/ 143 w 20000"/>
                <a:gd name="T51" fmla="*/ 500 h 20000"/>
                <a:gd name="T52" fmla="*/ 60 w 20000"/>
                <a:gd name="T53" fmla="*/ 553 h 20000"/>
                <a:gd name="T54" fmla="*/ 6 w 20000"/>
                <a:gd name="T55" fmla="*/ 566 h 20000"/>
                <a:gd name="T56" fmla="*/ 0 w 20000"/>
                <a:gd name="T57" fmla="*/ 559 h 20000"/>
                <a:gd name="T58" fmla="*/ 23 w 20000"/>
                <a:gd name="T59" fmla="*/ 549 h 20000"/>
                <a:gd name="T60" fmla="*/ 34 w 20000"/>
                <a:gd name="T61" fmla="*/ 543 h 20000"/>
                <a:gd name="T62" fmla="*/ 83 w 20000"/>
                <a:gd name="T63" fmla="*/ 510 h 20000"/>
                <a:gd name="T64" fmla="*/ 116 w 20000"/>
                <a:gd name="T65" fmla="*/ 477 h 20000"/>
                <a:gd name="T66" fmla="*/ 120 w 20000"/>
                <a:gd name="T67" fmla="*/ 439 h 20000"/>
                <a:gd name="T68" fmla="*/ 89 w 20000"/>
                <a:gd name="T69" fmla="*/ 435 h 20000"/>
                <a:gd name="T70" fmla="*/ 66 w 20000"/>
                <a:gd name="T71" fmla="*/ 427 h 20000"/>
                <a:gd name="T72" fmla="*/ 62 w 20000"/>
                <a:gd name="T73" fmla="*/ 396 h 20000"/>
                <a:gd name="T74" fmla="*/ 56 w 20000"/>
                <a:gd name="T75" fmla="*/ 352 h 20000"/>
                <a:gd name="T76" fmla="*/ 83 w 20000"/>
                <a:gd name="T77" fmla="*/ 342 h 20000"/>
                <a:gd name="T78" fmla="*/ 52 w 20000"/>
                <a:gd name="T79" fmla="*/ 330 h 20000"/>
                <a:gd name="T80" fmla="*/ 73 w 20000"/>
                <a:gd name="T81" fmla="*/ 298 h 20000"/>
                <a:gd name="T82" fmla="*/ 112 w 20000"/>
                <a:gd name="T83" fmla="*/ 265 h 20000"/>
                <a:gd name="T84" fmla="*/ 156 w 20000"/>
                <a:gd name="T85" fmla="*/ 259 h 20000"/>
                <a:gd name="T86" fmla="*/ 193 w 20000"/>
                <a:gd name="T87" fmla="*/ 226 h 20000"/>
                <a:gd name="T88" fmla="*/ 174 w 20000"/>
                <a:gd name="T89" fmla="*/ 222 h 20000"/>
                <a:gd name="T90" fmla="*/ 127 w 20000"/>
                <a:gd name="T91" fmla="*/ 195 h 20000"/>
                <a:gd name="T92" fmla="*/ 147 w 20000"/>
                <a:gd name="T93" fmla="*/ 178 h 20000"/>
                <a:gd name="T94" fmla="*/ 127 w 20000"/>
                <a:gd name="T95" fmla="*/ 151 h 20000"/>
                <a:gd name="T96" fmla="*/ 170 w 20000"/>
                <a:gd name="T97" fmla="*/ 135 h 20000"/>
                <a:gd name="T98" fmla="*/ 218 w 20000"/>
                <a:gd name="T99" fmla="*/ 124 h 20000"/>
                <a:gd name="T100" fmla="*/ 242 w 20000"/>
                <a:gd name="T101" fmla="*/ 151 h 20000"/>
                <a:gd name="T102" fmla="*/ 236 w 20000"/>
                <a:gd name="T103" fmla="*/ 145 h 20000"/>
                <a:gd name="T104" fmla="*/ 253 w 20000"/>
                <a:gd name="T105" fmla="*/ 147 h 20000"/>
                <a:gd name="T106" fmla="*/ 250 w 20000"/>
                <a:gd name="T107" fmla="*/ 131 h 20000"/>
                <a:gd name="T108" fmla="*/ 230 w 20000"/>
                <a:gd name="T109" fmla="*/ 52 h 20000"/>
                <a:gd name="T110" fmla="*/ 286 w 20000"/>
                <a:gd name="T111" fmla="*/ 43 h 20000"/>
                <a:gd name="T112" fmla="*/ 394 w 20000"/>
                <a:gd name="T113" fmla="*/ 8 h 20000"/>
                <a:gd name="T114" fmla="*/ 419 w 20000"/>
                <a:gd name="T115" fmla="*/ 0 h 20000"/>
                <a:gd name="T116" fmla="*/ 454 w 20000"/>
                <a:gd name="T117" fmla="*/ 20 h 20000"/>
                <a:gd name="T118" fmla="*/ 497 w 20000"/>
                <a:gd name="T119" fmla="*/ 31 h 20000"/>
                <a:gd name="T120" fmla="*/ 497 w 20000"/>
                <a:gd name="T121" fmla="*/ 52 h 20000"/>
                <a:gd name="T122" fmla="*/ 539 w 20000"/>
                <a:gd name="T123" fmla="*/ 60 h 20000"/>
                <a:gd name="T124" fmla="*/ 568 w 20000"/>
                <a:gd name="T125" fmla="*/ 85 h 200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00"/>
                <a:gd name="T190" fmla="*/ 0 h 20000"/>
                <a:gd name="T191" fmla="*/ 20000 w 20000"/>
                <a:gd name="T192" fmla="*/ 20000 h 200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00" h="20000">
                  <a:moveTo>
                    <a:pt x="19987" y="3826"/>
                  </a:moveTo>
                  <a:lnTo>
                    <a:pt x="15157" y="10298"/>
                  </a:lnTo>
                  <a:lnTo>
                    <a:pt x="13380" y="13564"/>
                  </a:lnTo>
                  <a:lnTo>
                    <a:pt x="14160" y="13683"/>
                  </a:lnTo>
                  <a:lnTo>
                    <a:pt x="14109" y="13874"/>
                  </a:lnTo>
                  <a:lnTo>
                    <a:pt x="14428" y="15292"/>
                  </a:lnTo>
                  <a:lnTo>
                    <a:pt x="15157" y="14803"/>
                  </a:lnTo>
                  <a:lnTo>
                    <a:pt x="15553" y="14684"/>
                  </a:lnTo>
                  <a:lnTo>
                    <a:pt x="15821" y="14875"/>
                  </a:lnTo>
                  <a:lnTo>
                    <a:pt x="15821" y="15542"/>
                  </a:lnTo>
                  <a:lnTo>
                    <a:pt x="16013" y="17890"/>
                  </a:lnTo>
                  <a:lnTo>
                    <a:pt x="16358" y="18451"/>
                  </a:lnTo>
                  <a:lnTo>
                    <a:pt x="16677" y="18939"/>
                  </a:lnTo>
                  <a:lnTo>
                    <a:pt x="16550" y="19190"/>
                  </a:lnTo>
                  <a:lnTo>
                    <a:pt x="16153" y="19738"/>
                  </a:lnTo>
                  <a:lnTo>
                    <a:pt x="15821" y="19988"/>
                  </a:lnTo>
                  <a:lnTo>
                    <a:pt x="15821" y="19678"/>
                  </a:lnTo>
                  <a:lnTo>
                    <a:pt x="16153" y="19237"/>
                  </a:lnTo>
                  <a:lnTo>
                    <a:pt x="16013" y="18868"/>
                  </a:lnTo>
                  <a:lnTo>
                    <a:pt x="15821" y="18868"/>
                  </a:lnTo>
                  <a:lnTo>
                    <a:pt x="15489" y="19058"/>
                  </a:lnTo>
                  <a:lnTo>
                    <a:pt x="15361" y="19058"/>
                  </a:lnTo>
                  <a:lnTo>
                    <a:pt x="15681" y="18749"/>
                  </a:lnTo>
                  <a:lnTo>
                    <a:pt x="15821" y="18379"/>
                  </a:lnTo>
                  <a:lnTo>
                    <a:pt x="15885" y="18069"/>
                  </a:lnTo>
                  <a:lnTo>
                    <a:pt x="15681" y="18069"/>
                  </a:lnTo>
                  <a:lnTo>
                    <a:pt x="15681" y="17890"/>
                  </a:lnTo>
                  <a:lnTo>
                    <a:pt x="15489" y="17461"/>
                  </a:lnTo>
                  <a:lnTo>
                    <a:pt x="15681" y="17139"/>
                  </a:lnTo>
                  <a:lnTo>
                    <a:pt x="15821" y="17271"/>
                  </a:lnTo>
                  <a:lnTo>
                    <a:pt x="15681" y="16841"/>
                  </a:lnTo>
                  <a:lnTo>
                    <a:pt x="15489" y="16603"/>
                  </a:lnTo>
                  <a:lnTo>
                    <a:pt x="15681" y="16281"/>
                  </a:lnTo>
                  <a:lnTo>
                    <a:pt x="15553" y="16341"/>
                  </a:lnTo>
                  <a:lnTo>
                    <a:pt x="15361" y="16162"/>
                  </a:lnTo>
                  <a:lnTo>
                    <a:pt x="15489" y="15292"/>
                  </a:lnTo>
                  <a:lnTo>
                    <a:pt x="15029" y="16281"/>
                  </a:lnTo>
                  <a:lnTo>
                    <a:pt x="14824" y="16091"/>
                  </a:lnTo>
                  <a:lnTo>
                    <a:pt x="14952" y="15483"/>
                  </a:lnTo>
                  <a:lnTo>
                    <a:pt x="14760" y="15673"/>
                  </a:lnTo>
                  <a:lnTo>
                    <a:pt x="14505" y="15364"/>
                  </a:lnTo>
                  <a:lnTo>
                    <a:pt x="14633" y="16091"/>
                  </a:lnTo>
                  <a:lnTo>
                    <a:pt x="14300" y="16162"/>
                  </a:lnTo>
                  <a:lnTo>
                    <a:pt x="14109" y="15852"/>
                  </a:lnTo>
                  <a:lnTo>
                    <a:pt x="13904" y="15173"/>
                  </a:lnTo>
                  <a:lnTo>
                    <a:pt x="13955" y="15054"/>
                  </a:lnTo>
                  <a:lnTo>
                    <a:pt x="13776" y="15054"/>
                  </a:lnTo>
                  <a:lnTo>
                    <a:pt x="13431" y="14553"/>
                  </a:lnTo>
                  <a:lnTo>
                    <a:pt x="13572" y="14362"/>
                  </a:lnTo>
                  <a:lnTo>
                    <a:pt x="13636" y="14195"/>
                  </a:lnTo>
                  <a:lnTo>
                    <a:pt x="13776" y="14493"/>
                  </a:lnTo>
                  <a:lnTo>
                    <a:pt x="13955" y="14243"/>
                  </a:lnTo>
                  <a:lnTo>
                    <a:pt x="13904" y="14064"/>
                  </a:lnTo>
                  <a:lnTo>
                    <a:pt x="13431" y="14243"/>
                  </a:lnTo>
                  <a:lnTo>
                    <a:pt x="13099" y="14243"/>
                  </a:lnTo>
                  <a:lnTo>
                    <a:pt x="12907" y="14064"/>
                  </a:lnTo>
                  <a:lnTo>
                    <a:pt x="13035" y="13874"/>
                  </a:lnTo>
                  <a:lnTo>
                    <a:pt x="12703" y="14005"/>
                  </a:lnTo>
                  <a:lnTo>
                    <a:pt x="12383" y="13683"/>
                  </a:lnTo>
                  <a:lnTo>
                    <a:pt x="11655" y="13564"/>
                  </a:lnTo>
                  <a:lnTo>
                    <a:pt x="11323" y="13194"/>
                  </a:lnTo>
                  <a:lnTo>
                    <a:pt x="11527" y="13075"/>
                  </a:lnTo>
                  <a:lnTo>
                    <a:pt x="11527" y="12896"/>
                  </a:lnTo>
                  <a:lnTo>
                    <a:pt x="11182" y="13075"/>
                  </a:lnTo>
                  <a:lnTo>
                    <a:pt x="10978" y="12896"/>
                  </a:lnTo>
                  <a:lnTo>
                    <a:pt x="10658" y="12586"/>
                  </a:lnTo>
                  <a:lnTo>
                    <a:pt x="10786" y="12396"/>
                  </a:lnTo>
                  <a:lnTo>
                    <a:pt x="11131" y="12217"/>
                  </a:lnTo>
                  <a:lnTo>
                    <a:pt x="10530" y="12277"/>
                  </a:lnTo>
                  <a:lnTo>
                    <a:pt x="10262" y="12277"/>
                  </a:lnTo>
                  <a:lnTo>
                    <a:pt x="10134" y="12217"/>
                  </a:lnTo>
                  <a:lnTo>
                    <a:pt x="10006" y="12217"/>
                  </a:lnTo>
                  <a:lnTo>
                    <a:pt x="9802" y="12467"/>
                  </a:lnTo>
                  <a:lnTo>
                    <a:pt x="9930" y="12706"/>
                  </a:lnTo>
                  <a:lnTo>
                    <a:pt x="9278" y="13194"/>
                  </a:lnTo>
                  <a:lnTo>
                    <a:pt x="8869" y="13075"/>
                  </a:lnTo>
                  <a:lnTo>
                    <a:pt x="8077" y="13504"/>
                  </a:lnTo>
                  <a:lnTo>
                    <a:pt x="7681" y="13683"/>
                  </a:lnTo>
                  <a:lnTo>
                    <a:pt x="7220" y="13683"/>
                  </a:lnTo>
                  <a:lnTo>
                    <a:pt x="7348" y="13504"/>
                  </a:lnTo>
                  <a:lnTo>
                    <a:pt x="8000" y="13194"/>
                  </a:lnTo>
                  <a:lnTo>
                    <a:pt x="7553" y="13194"/>
                  </a:lnTo>
                  <a:lnTo>
                    <a:pt x="7553" y="13075"/>
                  </a:lnTo>
                  <a:lnTo>
                    <a:pt x="7872" y="12765"/>
                  </a:lnTo>
                  <a:lnTo>
                    <a:pt x="8409" y="12217"/>
                  </a:lnTo>
                  <a:lnTo>
                    <a:pt x="8933" y="11955"/>
                  </a:lnTo>
                  <a:lnTo>
                    <a:pt x="9073" y="12098"/>
                  </a:lnTo>
                  <a:lnTo>
                    <a:pt x="9406" y="11955"/>
                  </a:lnTo>
                  <a:lnTo>
                    <a:pt x="9278" y="11907"/>
                  </a:lnTo>
                  <a:lnTo>
                    <a:pt x="9597" y="11657"/>
                  </a:lnTo>
                  <a:lnTo>
                    <a:pt x="9137" y="11657"/>
                  </a:lnTo>
                  <a:lnTo>
                    <a:pt x="9278" y="11418"/>
                  </a:lnTo>
                  <a:lnTo>
                    <a:pt x="8869" y="11657"/>
                  </a:lnTo>
                  <a:lnTo>
                    <a:pt x="8204" y="11955"/>
                  </a:lnTo>
                  <a:lnTo>
                    <a:pt x="7553" y="12467"/>
                  </a:lnTo>
                  <a:lnTo>
                    <a:pt x="7348" y="12467"/>
                  </a:lnTo>
                  <a:lnTo>
                    <a:pt x="7476" y="12706"/>
                  </a:lnTo>
                  <a:lnTo>
                    <a:pt x="7220" y="12765"/>
                  </a:lnTo>
                  <a:lnTo>
                    <a:pt x="6684" y="13075"/>
                  </a:lnTo>
                  <a:lnTo>
                    <a:pt x="5955" y="13564"/>
                  </a:lnTo>
                  <a:lnTo>
                    <a:pt x="6160" y="13683"/>
                  </a:lnTo>
                  <a:lnTo>
                    <a:pt x="6300" y="13874"/>
                  </a:lnTo>
                  <a:lnTo>
                    <a:pt x="5431" y="14493"/>
                  </a:lnTo>
                  <a:lnTo>
                    <a:pt x="4575" y="14875"/>
                  </a:lnTo>
                  <a:lnTo>
                    <a:pt x="3847" y="15292"/>
                  </a:lnTo>
                  <a:lnTo>
                    <a:pt x="2850" y="15852"/>
                  </a:lnTo>
                  <a:lnTo>
                    <a:pt x="2326" y="16162"/>
                  </a:lnTo>
                  <a:lnTo>
                    <a:pt x="1917" y="16460"/>
                  </a:lnTo>
                  <a:lnTo>
                    <a:pt x="1252" y="16770"/>
                  </a:lnTo>
                  <a:lnTo>
                    <a:pt x="1252" y="16603"/>
                  </a:lnTo>
                  <a:lnTo>
                    <a:pt x="920" y="16651"/>
                  </a:lnTo>
                  <a:lnTo>
                    <a:pt x="204" y="16841"/>
                  </a:lnTo>
                  <a:lnTo>
                    <a:pt x="268" y="16651"/>
                  </a:lnTo>
                  <a:lnTo>
                    <a:pt x="77" y="16770"/>
                  </a:lnTo>
                  <a:lnTo>
                    <a:pt x="0" y="16841"/>
                  </a:lnTo>
                  <a:lnTo>
                    <a:pt x="0" y="16651"/>
                  </a:lnTo>
                  <a:lnTo>
                    <a:pt x="0" y="16460"/>
                  </a:lnTo>
                  <a:lnTo>
                    <a:pt x="204" y="16281"/>
                  </a:lnTo>
                  <a:lnTo>
                    <a:pt x="792" y="16281"/>
                  </a:lnTo>
                  <a:lnTo>
                    <a:pt x="728" y="16341"/>
                  </a:lnTo>
                  <a:lnTo>
                    <a:pt x="792" y="16460"/>
                  </a:lnTo>
                  <a:lnTo>
                    <a:pt x="920" y="16341"/>
                  </a:lnTo>
                  <a:lnTo>
                    <a:pt x="1073" y="16460"/>
                  </a:lnTo>
                  <a:lnTo>
                    <a:pt x="1073" y="16162"/>
                  </a:lnTo>
                  <a:lnTo>
                    <a:pt x="1393" y="15852"/>
                  </a:lnTo>
                  <a:lnTo>
                    <a:pt x="2121" y="15483"/>
                  </a:lnTo>
                  <a:lnTo>
                    <a:pt x="2454" y="15542"/>
                  </a:lnTo>
                  <a:lnTo>
                    <a:pt x="2645" y="15173"/>
                  </a:lnTo>
                  <a:lnTo>
                    <a:pt x="3310" y="14875"/>
                  </a:lnTo>
                  <a:lnTo>
                    <a:pt x="3374" y="14875"/>
                  </a:lnTo>
                  <a:lnTo>
                    <a:pt x="3374" y="14803"/>
                  </a:lnTo>
                  <a:lnTo>
                    <a:pt x="3706" y="14195"/>
                  </a:lnTo>
                  <a:lnTo>
                    <a:pt x="3898" y="14005"/>
                  </a:lnTo>
                  <a:lnTo>
                    <a:pt x="4575" y="13385"/>
                  </a:lnTo>
                  <a:lnTo>
                    <a:pt x="3578" y="13564"/>
                  </a:lnTo>
                  <a:lnTo>
                    <a:pt x="3847" y="13075"/>
                  </a:lnTo>
                  <a:lnTo>
                    <a:pt x="3182" y="13754"/>
                  </a:lnTo>
                  <a:lnTo>
                    <a:pt x="3054" y="13194"/>
                  </a:lnTo>
                  <a:lnTo>
                    <a:pt x="2978" y="13266"/>
                  </a:lnTo>
                  <a:lnTo>
                    <a:pt x="2850" y="12956"/>
                  </a:lnTo>
                  <a:lnTo>
                    <a:pt x="2121" y="13266"/>
                  </a:lnTo>
                  <a:lnTo>
                    <a:pt x="1789" y="13194"/>
                  </a:lnTo>
                  <a:lnTo>
                    <a:pt x="1994" y="13075"/>
                  </a:lnTo>
                  <a:lnTo>
                    <a:pt x="2121" y="12706"/>
                  </a:lnTo>
                  <a:lnTo>
                    <a:pt x="2454" y="12396"/>
                  </a:lnTo>
                  <a:lnTo>
                    <a:pt x="2773" y="11287"/>
                  </a:lnTo>
                  <a:lnTo>
                    <a:pt x="2454" y="11776"/>
                  </a:lnTo>
                  <a:lnTo>
                    <a:pt x="1994" y="11776"/>
                  </a:lnTo>
                  <a:lnTo>
                    <a:pt x="1597" y="11657"/>
                  </a:lnTo>
                  <a:lnTo>
                    <a:pt x="1597" y="11168"/>
                  </a:lnTo>
                  <a:lnTo>
                    <a:pt x="1393" y="10787"/>
                  </a:lnTo>
                  <a:lnTo>
                    <a:pt x="1789" y="10489"/>
                  </a:lnTo>
                  <a:lnTo>
                    <a:pt x="2198" y="10787"/>
                  </a:lnTo>
                  <a:lnTo>
                    <a:pt x="2198" y="10977"/>
                  </a:lnTo>
                  <a:lnTo>
                    <a:pt x="2518" y="10667"/>
                  </a:lnTo>
                  <a:lnTo>
                    <a:pt x="2645" y="10179"/>
                  </a:lnTo>
                  <a:lnTo>
                    <a:pt x="2326" y="10369"/>
                  </a:lnTo>
                  <a:lnTo>
                    <a:pt x="2121" y="10489"/>
                  </a:lnTo>
                  <a:lnTo>
                    <a:pt x="1789" y="10298"/>
                  </a:lnTo>
                  <a:lnTo>
                    <a:pt x="1649" y="9809"/>
                  </a:lnTo>
                  <a:lnTo>
                    <a:pt x="1789" y="9499"/>
                  </a:lnTo>
                  <a:lnTo>
                    <a:pt x="1917" y="9321"/>
                  </a:lnTo>
                  <a:lnTo>
                    <a:pt x="2121" y="9321"/>
                  </a:lnTo>
                  <a:lnTo>
                    <a:pt x="2326" y="8880"/>
                  </a:lnTo>
                  <a:lnTo>
                    <a:pt x="2850" y="8510"/>
                  </a:lnTo>
                  <a:lnTo>
                    <a:pt x="3374" y="8331"/>
                  </a:lnTo>
                  <a:lnTo>
                    <a:pt x="3182" y="8331"/>
                  </a:lnTo>
                  <a:lnTo>
                    <a:pt x="3578" y="7890"/>
                  </a:lnTo>
                  <a:lnTo>
                    <a:pt x="4051" y="7771"/>
                  </a:lnTo>
                  <a:lnTo>
                    <a:pt x="3898" y="8081"/>
                  </a:lnTo>
                  <a:lnTo>
                    <a:pt x="4371" y="8081"/>
                  </a:lnTo>
                  <a:lnTo>
                    <a:pt x="4971" y="7712"/>
                  </a:lnTo>
                  <a:lnTo>
                    <a:pt x="5227" y="7771"/>
                  </a:lnTo>
                  <a:lnTo>
                    <a:pt x="5955" y="7521"/>
                  </a:lnTo>
                  <a:lnTo>
                    <a:pt x="6160" y="7032"/>
                  </a:lnTo>
                  <a:lnTo>
                    <a:pt x="6160" y="6722"/>
                  </a:lnTo>
                  <a:lnTo>
                    <a:pt x="6620" y="6472"/>
                  </a:lnTo>
                  <a:lnTo>
                    <a:pt x="6684" y="6234"/>
                  </a:lnTo>
                  <a:lnTo>
                    <a:pt x="6351" y="6281"/>
                  </a:lnTo>
                  <a:lnTo>
                    <a:pt x="5559" y="6603"/>
                  </a:lnTo>
                  <a:lnTo>
                    <a:pt x="5304" y="6424"/>
                  </a:lnTo>
                  <a:lnTo>
                    <a:pt x="5099" y="6234"/>
                  </a:lnTo>
                  <a:lnTo>
                    <a:pt x="4575" y="6234"/>
                  </a:lnTo>
                  <a:lnTo>
                    <a:pt x="4051" y="5793"/>
                  </a:lnTo>
                  <a:lnTo>
                    <a:pt x="4243" y="5423"/>
                  </a:lnTo>
                  <a:lnTo>
                    <a:pt x="4243" y="4934"/>
                  </a:lnTo>
                  <a:lnTo>
                    <a:pt x="4435" y="5113"/>
                  </a:lnTo>
                  <a:lnTo>
                    <a:pt x="4703" y="5304"/>
                  </a:lnTo>
                  <a:lnTo>
                    <a:pt x="4971" y="5185"/>
                  </a:lnTo>
                  <a:lnTo>
                    <a:pt x="4703" y="5113"/>
                  </a:lnTo>
                  <a:lnTo>
                    <a:pt x="4243" y="4696"/>
                  </a:lnTo>
                  <a:lnTo>
                    <a:pt x="4051" y="4505"/>
                  </a:lnTo>
                  <a:lnTo>
                    <a:pt x="4179" y="4184"/>
                  </a:lnTo>
                  <a:lnTo>
                    <a:pt x="4243" y="4184"/>
                  </a:lnTo>
                  <a:lnTo>
                    <a:pt x="5431" y="3886"/>
                  </a:lnTo>
                  <a:lnTo>
                    <a:pt x="5431" y="4017"/>
                  </a:lnTo>
                  <a:lnTo>
                    <a:pt x="5751" y="4017"/>
                  </a:lnTo>
                  <a:lnTo>
                    <a:pt x="5751" y="3886"/>
                  </a:lnTo>
                  <a:lnTo>
                    <a:pt x="6479" y="3635"/>
                  </a:lnTo>
                  <a:lnTo>
                    <a:pt x="6952" y="3695"/>
                  </a:lnTo>
                  <a:lnTo>
                    <a:pt x="6620" y="4017"/>
                  </a:lnTo>
                  <a:lnTo>
                    <a:pt x="6479" y="4315"/>
                  </a:lnTo>
                  <a:lnTo>
                    <a:pt x="7348" y="4696"/>
                  </a:lnTo>
                  <a:lnTo>
                    <a:pt x="7744" y="4505"/>
                  </a:lnTo>
                  <a:lnTo>
                    <a:pt x="7681" y="4815"/>
                  </a:lnTo>
                  <a:lnTo>
                    <a:pt x="7872" y="4505"/>
                  </a:lnTo>
                  <a:lnTo>
                    <a:pt x="7744" y="4315"/>
                  </a:lnTo>
                  <a:lnTo>
                    <a:pt x="7553" y="4315"/>
                  </a:lnTo>
                  <a:lnTo>
                    <a:pt x="7744" y="3635"/>
                  </a:lnTo>
                  <a:lnTo>
                    <a:pt x="7872" y="3635"/>
                  </a:lnTo>
                  <a:lnTo>
                    <a:pt x="7872" y="4136"/>
                  </a:lnTo>
                  <a:lnTo>
                    <a:pt x="8077" y="4374"/>
                  </a:lnTo>
                  <a:lnTo>
                    <a:pt x="8550" y="4505"/>
                  </a:lnTo>
                  <a:lnTo>
                    <a:pt x="8869" y="4184"/>
                  </a:lnTo>
                  <a:lnTo>
                    <a:pt x="8077" y="4017"/>
                  </a:lnTo>
                  <a:lnTo>
                    <a:pt x="8000" y="3886"/>
                  </a:lnTo>
                  <a:lnTo>
                    <a:pt x="8345" y="3635"/>
                  </a:lnTo>
                  <a:lnTo>
                    <a:pt x="7476" y="3206"/>
                  </a:lnTo>
                  <a:lnTo>
                    <a:pt x="7681" y="2527"/>
                  </a:lnTo>
                  <a:lnTo>
                    <a:pt x="7348" y="1538"/>
                  </a:lnTo>
                  <a:lnTo>
                    <a:pt x="7681" y="1538"/>
                  </a:lnTo>
                  <a:lnTo>
                    <a:pt x="8204" y="1049"/>
                  </a:lnTo>
                  <a:lnTo>
                    <a:pt x="8409" y="1240"/>
                  </a:lnTo>
                  <a:lnTo>
                    <a:pt x="9137" y="1287"/>
                  </a:lnTo>
                  <a:lnTo>
                    <a:pt x="9930" y="1108"/>
                  </a:lnTo>
                  <a:lnTo>
                    <a:pt x="10454" y="739"/>
                  </a:lnTo>
                  <a:lnTo>
                    <a:pt x="11527" y="310"/>
                  </a:lnTo>
                  <a:lnTo>
                    <a:pt x="12575" y="238"/>
                  </a:lnTo>
                  <a:lnTo>
                    <a:pt x="12383" y="608"/>
                  </a:lnTo>
                  <a:lnTo>
                    <a:pt x="12780" y="429"/>
                  </a:lnTo>
                  <a:lnTo>
                    <a:pt x="12780" y="238"/>
                  </a:lnTo>
                  <a:lnTo>
                    <a:pt x="13380" y="0"/>
                  </a:lnTo>
                  <a:lnTo>
                    <a:pt x="13955" y="310"/>
                  </a:lnTo>
                  <a:lnTo>
                    <a:pt x="15029" y="0"/>
                  </a:lnTo>
                  <a:lnTo>
                    <a:pt x="15157" y="310"/>
                  </a:lnTo>
                  <a:lnTo>
                    <a:pt x="14505" y="608"/>
                  </a:lnTo>
                  <a:lnTo>
                    <a:pt x="15361" y="489"/>
                  </a:lnTo>
                  <a:lnTo>
                    <a:pt x="15284" y="918"/>
                  </a:lnTo>
                  <a:lnTo>
                    <a:pt x="15553" y="799"/>
                  </a:lnTo>
                  <a:lnTo>
                    <a:pt x="15885" y="918"/>
                  </a:lnTo>
                  <a:lnTo>
                    <a:pt x="16204" y="1240"/>
                  </a:lnTo>
                  <a:lnTo>
                    <a:pt x="15885" y="1287"/>
                  </a:lnTo>
                  <a:lnTo>
                    <a:pt x="16153" y="1538"/>
                  </a:lnTo>
                  <a:lnTo>
                    <a:pt x="15885" y="1538"/>
                  </a:lnTo>
                  <a:lnTo>
                    <a:pt x="16358" y="1728"/>
                  </a:lnTo>
                  <a:lnTo>
                    <a:pt x="16013" y="2098"/>
                  </a:lnTo>
                  <a:lnTo>
                    <a:pt x="16882" y="1728"/>
                  </a:lnTo>
                  <a:lnTo>
                    <a:pt x="17214" y="1776"/>
                  </a:lnTo>
                  <a:lnTo>
                    <a:pt x="17406" y="1919"/>
                  </a:lnTo>
                  <a:lnTo>
                    <a:pt x="17610" y="2336"/>
                  </a:lnTo>
                  <a:lnTo>
                    <a:pt x="17610" y="2527"/>
                  </a:lnTo>
                  <a:lnTo>
                    <a:pt x="18134" y="2527"/>
                  </a:lnTo>
                  <a:lnTo>
                    <a:pt x="18466" y="2896"/>
                  </a:lnTo>
                  <a:lnTo>
                    <a:pt x="19182" y="3015"/>
                  </a:lnTo>
                  <a:lnTo>
                    <a:pt x="19987" y="382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0" name="Freeform 274">
              <a:extLst>
                <a:ext uri="{FF2B5EF4-FFF2-40B4-BE49-F238E27FC236}">
                  <a16:creationId xmlns:a16="http://schemas.microsoft.com/office/drawing/2014/main" id="{2013070F-6366-49E4-B8C9-4B96E98A5F43}"/>
                </a:ext>
              </a:extLst>
            </p:cNvPr>
            <p:cNvSpPr>
              <a:spLocks/>
            </p:cNvSpPr>
            <p:nvPr/>
          </p:nvSpPr>
          <p:spPr bwMode="auto">
            <a:xfrm>
              <a:off x="2064" y="3916"/>
              <a:ext cx="30" cy="28"/>
            </a:xfrm>
            <a:custGeom>
              <a:avLst/>
              <a:gdLst>
                <a:gd name="T0" fmla="*/ 6 w 20000"/>
                <a:gd name="T1" fmla="*/ 28 h 20000"/>
                <a:gd name="T2" fmla="*/ 0 w 20000"/>
                <a:gd name="T3" fmla="*/ 19 h 20000"/>
                <a:gd name="T4" fmla="*/ 6 w 20000"/>
                <a:gd name="T5" fmla="*/ 8 h 20000"/>
                <a:gd name="T6" fmla="*/ 11 w 20000"/>
                <a:gd name="T7" fmla="*/ 0 h 20000"/>
                <a:gd name="T8" fmla="*/ 17 w 20000"/>
                <a:gd name="T9" fmla="*/ 0 h 20000"/>
                <a:gd name="T10" fmla="*/ 23 w 20000"/>
                <a:gd name="T11" fmla="*/ 0 h 20000"/>
                <a:gd name="T12" fmla="*/ 28 w 20000"/>
                <a:gd name="T13" fmla="*/ 7 h 20000"/>
                <a:gd name="T14" fmla="*/ 30 w 20000"/>
                <a:gd name="T15" fmla="*/ 8 h 20000"/>
                <a:gd name="T16" fmla="*/ 17 w 20000"/>
                <a:gd name="T17" fmla="*/ 17 h 20000"/>
                <a:gd name="T18" fmla="*/ 6 w 20000"/>
                <a:gd name="T19" fmla="*/ 28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4324" y="19706"/>
                  </a:moveTo>
                  <a:lnTo>
                    <a:pt x="0" y="13529"/>
                  </a:lnTo>
                  <a:lnTo>
                    <a:pt x="4324" y="5882"/>
                  </a:lnTo>
                  <a:lnTo>
                    <a:pt x="7027" y="0"/>
                  </a:lnTo>
                  <a:lnTo>
                    <a:pt x="11081" y="0"/>
                  </a:lnTo>
                  <a:lnTo>
                    <a:pt x="15405" y="0"/>
                  </a:lnTo>
                  <a:lnTo>
                    <a:pt x="18378" y="4706"/>
                  </a:lnTo>
                  <a:lnTo>
                    <a:pt x="19730" y="5882"/>
                  </a:lnTo>
                  <a:lnTo>
                    <a:pt x="11081" y="12059"/>
                  </a:lnTo>
                  <a:lnTo>
                    <a:pt x="4324" y="1970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1" name="Freeform 275">
              <a:extLst>
                <a:ext uri="{FF2B5EF4-FFF2-40B4-BE49-F238E27FC236}">
                  <a16:creationId xmlns:a16="http://schemas.microsoft.com/office/drawing/2014/main" id="{36E8CB0D-8C25-4BAB-9D0B-BE7F2E7BA80B}"/>
                </a:ext>
              </a:extLst>
            </p:cNvPr>
            <p:cNvSpPr>
              <a:spLocks/>
            </p:cNvSpPr>
            <p:nvPr/>
          </p:nvSpPr>
          <p:spPr bwMode="auto">
            <a:xfrm>
              <a:off x="2043" y="3918"/>
              <a:ext cx="23" cy="22"/>
            </a:xfrm>
            <a:custGeom>
              <a:avLst/>
              <a:gdLst>
                <a:gd name="T0" fmla="*/ 6 w 20000"/>
                <a:gd name="T1" fmla="*/ 22 h 20000"/>
                <a:gd name="T2" fmla="*/ 0 w 20000"/>
                <a:gd name="T3" fmla="*/ 17 h 20000"/>
                <a:gd name="T4" fmla="*/ 4 w 20000"/>
                <a:gd name="T5" fmla="*/ 0 h 20000"/>
                <a:gd name="T6" fmla="*/ 23 w 20000"/>
                <a:gd name="T7" fmla="*/ 0 h 20000"/>
                <a:gd name="T8" fmla="*/ 16 w 20000"/>
                <a:gd name="T9" fmla="*/ 15 h 20000"/>
                <a:gd name="T10" fmla="*/ 6 w 20000"/>
                <a:gd name="T11" fmla="*/ 22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5517" y="19630"/>
                  </a:moveTo>
                  <a:lnTo>
                    <a:pt x="0" y="15556"/>
                  </a:lnTo>
                  <a:lnTo>
                    <a:pt x="3448" y="0"/>
                  </a:lnTo>
                  <a:lnTo>
                    <a:pt x="19655" y="0"/>
                  </a:lnTo>
                  <a:lnTo>
                    <a:pt x="14138" y="13704"/>
                  </a:lnTo>
                  <a:lnTo>
                    <a:pt x="5517" y="1963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2" name="Freeform 276">
              <a:extLst>
                <a:ext uri="{FF2B5EF4-FFF2-40B4-BE49-F238E27FC236}">
                  <a16:creationId xmlns:a16="http://schemas.microsoft.com/office/drawing/2014/main" id="{D29929E2-9D7E-474A-AE77-44A0771AF3E4}"/>
                </a:ext>
              </a:extLst>
            </p:cNvPr>
            <p:cNvSpPr>
              <a:spLocks/>
            </p:cNvSpPr>
            <p:nvPr/>
          </p:nvSpPr>
          <p:spPr bwMode="auto">
            <a:xfrm>
              <a:off x="2054" y="2778"/>
              <a:ext cx="50" cy="69"/>
            </a:xfrm>
            <a:custGeom>
              <a:avLst/>
              <a:gdLst>
                <a:gd name="T0" fmla="*/ 12 w 20000"/>
                <a:gd name="T1" fmla="*/ 0 h 20000"/>
                <a:gd name="T2" fmla="*/ 29 w 20000"/>
                <a:gd name="T3" fmla="*/ 6 h 20000"/>
                <a:gd name="T4" fmla="*/ 46 w 20000"/>
                <a:gd name="T5" fmla="*/ 21 h 20000"/>
                <a:gd name="T6" fmla="*/ 50 w 20000"/>
                <a:gd name="T7" fmla="*/ 31 h 20000"/>
                <a:gd name="T8" fmla="*/ 44 w 20000"/>
                <a:gd name="T9" fmla="*/ 47 h 20000"/>
                <a:gd name="T10" fmla="*/ 33 w 20000"/>
                <a:gd name="T11" fmla="*/ 64 h 20000"/>
                <a:gd name="T12" fmla="*/ 12 w 20000"/>
                <a:gd name="T13" fmla="*/ 69 h 20000"/>
                <a:gd name="T14" fmla="*/ 0 w 20000"/>
                <a:gd name="T15" fmla="*/ 60 h 20000"/>
                <a:gd name="T16" fmla="*/ 10 w 20000"/>
                <a:gd name="T17" fmla="*/ 43 h 20000"/>
                <a:gd name="T18" fmla="*/ 6 w 20000"/>
                <a:gd name="T19" fmla="*/ 34 h 20000"/>
                <a:gd name="T20" fmla="*/ 2 w 20000"/>
                <a:gd name="T21" fmla="*/ 11 h 20000"/>
                <a:gd name="T22" fmla="*/ 12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4960" y="0"/>
                  </a:moveTo>
                  <a:lnTo>
                    <a:pt x="11680" y="1850"/>
                  </a:lnTo>
                  <a:lnTo>
                    <a:pt x="18240" y="6012"/>
                  </a:lnTo>
                  <a:lnTo>
                    <a:pt x="19840" y="9017"/>
                  </a:lnTo>
                  <a:lnTo>
                    <a:pt x="17440" y="13757"/>
                  </a:lnTo>
                  <a:lnTo>
                    <a:pt x="13280" y="18613"/>
                  </a:lnTo>
                  <a:lnTo>
                    <a:pt x="4960" y="19884"/>
                  </a:lnTo>
                  <a:lnTo>
                    <a:pt x="0" y="17457"/>
                  </a:lnTo>
                  <a:lnTo>
                    <a:pt x="4160" y="12601"/>
                  </a:lnTo>
                  <a:lnTo>
                    <a:pt x="2560" y="9711"/>
                  </a:lnTo>
                  <a:lnTo>
                    <a:pt x="960" y="3121"/>
                  </a:lnTo>
                  <a:lnTo>
                    <a:pt x="4960"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3" name="Freeform 277">
              <a:extLst>
                <a:ext uri="{FF2B5EF4-FFF2-40B4-BE49-F238E27FC236}">
                  <a16:creationId xmlns:a16="http://schemas.microsoft.com/office/drawing/2014/main" id="{C8419DF9-76F0-41D7-BEA3-AF555770E632}"/>
                </a:ext>
              </a:extLst>
            </p:cNvPr>
            <p:cNvSpPr>
              <a:spLocks/>
            </p:cNvSpPr>
            <p:nvPr/>
          </p:nvSpPr>
          <p:spPr bwMode="auto">
            <a:xfrm>
              <a:off x="1838" y="2542"/>
              <a:ext cx="32" cy="13"/>
            </a:xfrm>
            <a:custGeom>
              <a:avLst/>
              <a:gdLst>
                <a:gd name="T0" fmla="*/ 25 w 20000"/>
                <a:gd name="T1" fmla="*/ 13 h 20000"/>
                <a:gd name="T2" fmla="*/ 0 w 20000"/>
                <a:gd name="T3" fmla="*/ 9 h 20000"/>
                <a:gd name="T4" fmla="*/ 4 w 20000"/>
                <a:gd name="T5" fmla="*/ 0 h 20000"/>
                <a:gd name="T6" fmla="*/ 21 w 20000"/>
                <a:gd name="T7" fmla="*/ 2 h 20000"/>
                <a:gd name="T8" fmla="*/ 32 w 20000"/>
                <a:gd name="T9" fmla="*/ 6 h 20000"/>
                <a:gd name="T10" fmla="*/ 25 w 20000"/>
                <a:gd name="T11" fmla="*/ 13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5897" y="19375"/>
                  </a:moveTo>
                  <a:lnTo>
                    <a:pt x="0" y="13125"/>
                  </a:lnTo>
                  <a:lnTo>
                    <a:pt x="2564" y="0"/>
                  </a:lnTo>
                  <a:lnTo>
                    <a:pt x="13077" y="3750"/>
                  </a:lnTo>
                  <a:lnTo>
                    <a:pt x="19744" y="9375"/>
                  </a:lnTo>
                  <a:lnTo>
                    <a:pt x="15897" y="1937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4" name="Freeform 278">
              <a:extLst>
                <a:ext uri="{FF2B5EF4-FFF2-40B4-BE49-F238E27FC236}">
                  <a16:creationId xmlns:a16="http://schemas.microsoft.com/office/drawing/2014/main" id="{EFC65B47-8346-4322-81E1-4AFD52DDEA4D}"/>
                </a:ext>
              </a:extLst>
            </p:cNvPr>
            <p:cNvSpPr>
              <a:spLocks/>
            </p:cNvSpPr>
            <p:nvPr/>
          </p:nvSpPr>
          <p:spPr bwMode="auto">
            <a:xfrm>
              <a:off x="5005" y="3099"/>
              <a:ext cx="707" cy="640"/>
            </a:xfrm>
            <a:custGeom>
              <a:avLst/>
              <a:gdLst>
                <a:gd name="T0" fmla="*/ 510 w 20000"/>
                <a:gd name="T1" fmla="*/ 613 h 20000"/>
                <a:gd name="T2" fmla="*/ 493 w 20000"/>
                <a:gd name="T3" fmla="*/ 609 h 20000"/>
                <a:gd name="T4" fmla="*/ 452 w 20000"/>
                <a:gd name="T5" fmla="*/ 617 h 20000"/>
                <a:gd name="T6" fmla="*/ 423 w 20000"/>
                <a:gd name="T7" fmla="*/ 596 h 20000"/>
                <a:gd name="T8" fmla="*/ 419 w 20000"/>
                <a:gd name="T9" fmla="*/ 538 h 20000"/>
                <a:gd name="T10" fmla="*/ 408 w 20000"/>
                <a:gd name="T11" fmla="*/ 522 h 20000"/>
                <a:gd name="T12" fmla="*/ 379 w 20000"/>
                <a:gd name="T13" fmla="*/ 530 h 20000"/>
                <a:gd name="T14" fmla="*/ 407 w 20000"/>
                <a:gd name="T15" fmla="*/ 482 h 20000"/>
                <a:gd name="T16" fmla="*/ 392 w 20000"/>
                <a:gd name="T17" fmla="*/ 489 h 20000"/>
                <a:gd name="T18" fmla="*/ 358 w 20000"/>
                <a:gd name="T19" fmla="*/ 520 h 20000"/>
                <a:gd name="T20" fmla="*/ 349 w 20000"/>
                <a:gd name="T21" fmla="*/ 478 h 20000"/>
                <a:gd name="T22" fmla="*/ 342 w 20000"/>
                <a:gd name="T23" fmla="*/ 455 h 20000"/>
                <a:gd name="T24" fmla="*/ 298 w 20000"/>
                <a:gd name="T25" fmla="*/ 433 h 20000"/>
                <a:gd name="T26" fmla="*/ 178 w 20000"/>
                <a:gd name="T27" fmla="*/ 455 h 20000"/>
                <a:gd name="T28" fmla="*/ 145 w 20000"/>
                <a:gd name="T29" fmla="*/ 482 h 20000"/>
                <a:gd name="T30" fmla="*/ 93 w 20000"/>
                <a:gd name="T31" fmla="*/ 478 h 20000"/>
                <a:gd name="T32" fmla="*/ 42 w 20000"/>
                <a:gd name="T33" fmla="*/ 503 h 20000"/>
                <a:gd name="T34" fmla="*/ 4 w 20000"/>
                <a:gd name="T35" fmla="*/ 470 h 20000"/>
                <a:gd name="T36" fmla="*/ 27 w 20000"/>
                <a:gd name="T37" fmla="*/ 433 h 20000"/>
                <a:gd name="T38" fmla="*/ 10 w 20000"/>
                <a:gd name="T39" fmla="*/ 348 h 20000"/>
                <a:gd name="T40" fmla="*/ 6 w 20000"/>
                <a:gd name="T41" fmla="*/ 313 h 20000"/>
                <a:gd name="T42" fmla="*/ 10 w 20000"/>
                <a:gd name="T43" fmla="*/ 302 h 20000"/>
                <a:gd name="T44" fmla="*/ 10 w 20000"/>
                <a:gd name="T45" fmla="*/ 265 h 20000"/>
                <a:gd name="T46" fmla="*/ 31 w 20000"/>
                <a:gd name="T47" fmla="*/ 212 h 20000"/>
                <a:gd name="T48" fmla="*/ 60 w 20000"/>
                <a:gd name="T49" fmla="*/ 201 h 20000"/>
                <a:gd name="T50" fmla="*/ 120 w 20000"/>
                <a:gd name="T51" fmla="*/ 182 h 20000"/>
                <a:gd name="T52" fmla="*/ 180 w 20000"/>
                <a:gd name="T53" fmla="*/ 139 h 20000"/>
                <a:gd name="T54" fmla="*/ 201 w 20000"/>
                <a:gd name="T55" fmla="*/ 114 h 20000"/>
                <a:gd name="T56" fmla="*/ 207 w 20000"/>
                <a:gd name="T57" fmla="*/ 104 h 20000"/>
                <a:gd name="T58" fmla="*/ 228 w 20000"/>
                <a:gd name="T59" fmla="*/ 108 h 20000"/>
                <a:gd name="T60" fmla="*/ 234 w 20000"/>
                <a:gd name="T61" fmla="*/ 91 h 20000"/>
                <a:gd name="T62" fmla="*/ 249 w 20000"/>
                <a:gd name="T63" fmla="*/ 68 h 20000"/>
                <a:gd name="T64" fmla="*/ 276 w 20000"/>
                <a:gd name="T65" fmla="*/ 54 h 20000"/>
                <a:gd name="T66" fmla="*/ 298 w 20000"/>
                <a:gd name="T67" fmla="*/ 78 h 20000"/>
                <a:gd name="T68" fmla="*/ 319 w 20000"/>
                <a:gd name="T69" fmla="*/ 81 h 20000"/>
                <a:gd name="T70" fmla="*/ 331 w 20000"/>
                <a:gd name="T71" fmla="*/ 52 h 20000"/>
                <a:gd name="T72" fmla="*/ 349 w 20000"/>
                <a:gd name="T73" fmla="*/ 27 h 20000"/>
                <a:gd name="T74" fmla="*/ 365 w 20000"/>
                <a:gd name="T75" fmla="*/ 8 h 20000"/>
                <a:gd name="T76" fmla="*/ 400 w 20000"/>
                <a:gd name="T77" fmla="*/ 20 h 20000"/>
                <a:gd name="T78" fmla="*/ 435 w 20000"/>
                <a:gd name="T79" fmla="*/ 27 h 20000"/>
                <a:gd name="T80" fmla="*/ 450 w 20000"/>
                <a:gd name="T81" fmla="*/ 27 h 20000"/>
                <a:gd name="T82" fmla="*/ 443 w 20000"/>
                <a:gd name="T83" fmla="*/ 43 h 20000"/>
                <a:gd name="T84" fmla="*/ 423 w 20000"/>
                <a:gd name="T85" fmla="*/ 81 h 20000"/>
                <a:gd name="T86" fmla="*/ 462 w 20000"/>
                <a:gd name="T87" fmla="*/ 118 h 20000"/>
                <a:gd name="T88" fmla="*/ 512 w 20000"/>
                <a:gd name="T89" fmla="*/ 135 h 20000"/>
                <a:gd name="T90" fmla="*/ 533 w 20000"/>
                <a:gd name="T91" fmla="*/ 48 h 20000"/>
                <a:gd name="T92" fmla="*/ 547 w 20000"/>
                <a:gd name="T93" fmla="*/ 8 h 20000"/>
                <a:gd name="T94" fmla="*/ 564 w 20000"/>
                <a:gd name="T95" fmla="*/ 25 h 20000"/>
                <a:gd name="T96" fmla="*/ 570 w 20000"/>
                <a:gd name="T97" fmla="*/ 60 h 20000"/>
                <a:gd name="T98" fmla="*/ 597 w 20000"/>
                <a:gd name="T99" fmla="*/ 85 h 20000"/>
                <a:gd name="T100" fmla="*/ 607 w 20000"/>
                <a:gd name="T101" fmla="*/ 151 h 20000"/>
                <a:gd name="T102" fmla="*/ 630 w 20000"/>
                <a:gd name="T103" fmla="*/ 184 h 20000"/>
                <a:gd name="T104" fmla="*/ 642 w 20000"/>
                <a:gd name="T105" fmla="*/ 205 h 20000"/>
                <a:gd name="T106" fmla="*/ 663 w 20000"/>
                <a:gd name="T107" fmla="*/ 248 h 20000"/>
                <a:gd name="T108" fmla="*/ 677 w 20000"/>
                <a:gd name="T109" fmla="*/ 265 h 20000"/>
                <a:gd name="T110" fmla="*/ 694 w 20000"/>
                <a:gd name="T111" fmla="*/ 296 h 20000"/>
                <a:gd name="T112" fmla="*/ 700 w 20000"/>
                <a:gd name="T113" fmla="*/ 358 h 20000"/>
                <a:gd name="T114" fmla="*/ 667 w 20000"/>
                <a:gd name="T115" fmla="*/ 470 h 20000"/>
                <a:gd name="T116" fmla="*/ 641 w 20000"/>
                <a:gd name="T117" fmla="*/ 513 h 20000"/>
                <a:gd name="T118" fmla="*/ 576 w 20000"/>
                <a:gd name="T119" fmla="*/ 609 h 20000"/>
                <a:gd name="T120" fmla="*/ 520 w 20000"/>
                <a:gd name="T121" fmla="*/ 640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14714" y="19988"/>
                  </a:moveTo>
                  <a:lnTo>
                    <a:pt x="14488" y="19613"/>
                  </a:lnTo>
                  <a:lnTo>
                    <a:pt x="14420" y="19475"/>
                  </a:lnTo>
                  <a:lnTo>
                    <a:pt x="14420" y="19350"/>
                  </a:lnTo>
                  <a:lnTo>
                    <a:pt x="14420" y="19150"/>
                  </a:lnTo>
                  <a:lnTo>
                    <a:pt x="14137" y="19350"/>
                  </a:lnTo>
                  <a:lnTo>
                    <a:pt x="14024" y="19350"/>
                  </a:lnTo>
                  <a:lnTo>
                    <a:pt x="14250" y="19150"/>
                  </a:lnTo>
                  <a:lnTo>
                    <a:pt x="14250" y="18950"/>
                  </a:lnTo>
                  <a:lnTo>
                    <a:pt x="13956" y="19025"/>
                  </a:lnTo>
                  <a:lnTo>
                    <a:pt x="14024" y="19025"/>
                  </a:lnTo>
                  <a:lnTo>
                    <a:pt x="14024" y="19275"/>
                  </a:lnTo>
                  <a:lnTo>
                    <a:pt x="13367" y="19663"/>
                  </a:lnTo>
                  <a:lnTo>
                    <a:pt x="13073" y="19350"/>
                  </a:lnTo>
                  <a:lnTo>
                    <a:pt x="12779" y="19275"/>
                  </a:lnTo>
                  <a:lnTo>
                    <a:pt x="12609" y="19025"/>
                  </a:lnTo>
                  <a:lnTo>
                    <a:pt x="12541" y="19150"/>
                  </a:lnTo>
                  <a:lnTo>
                    <a:pt x="12247" y="18950"/>
                  </a:lnTo>
                  <a:lnTo>
                    <a:pt x="12020" y="18825"/>
                  </a:lnTo>
                  <a:lnTo>
                    <a:pt x="11964" y="18638"/>
                  </a:lnTo>
                  <a:lnTo>
                    <a:pt x="11783" y="18313"/>
                  </a:lnTo>
                  <a:lnTo>
                    <a:pt x="11783" y="17988"/>
                  </a:lnTo>
                  <a:lnTo>
                    <a:pt x="11964" y="17600"/>
                  </a:lnTo>
                  <a:lnTo>
                    <a:pt x="11669" y="16950"/>
                  </a:lnTo>
                  <a:lnTo>
                    <a:pt x="11851" y="16825"/>
                  </a:lnTo>
                  <a:lnTo>
                    <a:pt x="11851" y="16750"/>
                  </a:lnTo>
                  <a:lnTo>
                    <a:pt x="11545" y="16750"/>
                  </a:lnTo>
                  <a:lnTo>
                    <a:pt x="11319" y="16825"/>
                  </a:lnTo>
                  <a:lnTo>
                    <a:pt x="11500" y="16625"/>
                  </a:lnTo>
                  <a:lnTo>
                    <a:pt x="11545" y="16313"/>
                  </a:lnTo>
                  <a:lnTo>
                    <a:pt x="11500" y="15725"/>
                  </a:lnTo>
                  <a:lnTo>
                    <a:pt x="11319" y="15913"/>
                  </a:lnTo>
                  <a:lnTo>
                    <a:pt x="11081" y="16438"/>
                  </a:lnTo>
                  <a:lnTo>
                    <a:pt x="10900" y="16438"/>
                  </a:lnTo>
                  <a:lnTo>
                    <a:pt x="10730" y="16563"/>
                  </a:lnTo>
                  <a:lnTo>
                    <a:pt x="10787" y="16313"/>
                  </a:lnTo>
                  <a:lnTo>
                    <a:pt x="11024" y="16313"/>
                  </a:lnTo>
                  <a:lnTo>
                    <a:pt x="11081" y="15788"/>
                  </a:lnTo>
                  <a:lnTo>
                    <a:pt x="11364" y="15400"/>
                  </a:lnTo>
                  <a:lnTo>
                    <a:pt x="11500" y="15075"/>
                  </a:lnTo>
                  <a:lnTo>
                    <a:pt x="11545" y="14938"/>
                  </a:lnTo>
                  <a:lnTo>
                    <a:pt x="11545" y="14425"/>
                  </a:lnTo>
                  <a:lnTo>
                    <a:pt x="11500" y="14888"/>
                  </a:lnTo>
                  <a:lnTo>
                    <a:pt x="11364" y="14888"/>
                  </a:lnTo>
                  <a:lnTo>
                    <a:pt x="11081" y="15275"/>
                  </a:lnTo>
                  <a:lnTo>
                    <a:pt x="10787" y="15463"/>
                  </a:lnTo>
                  <a:lnTo>
                    <a:pt x="10436" y="15788"/>
                  </a:lnTo>
                  <a:lnTo>
                    <a:pt x="10255" y="16038"/>
                  </a:lnTo>
                  <a:lnTo>
                    <a:pt x="10323" y="16238"/>
                  </a:lnTo>
                  <a:lnTo>
                    <a:pt x="10141" y="16238"/>
                  </a:lnTo>
                  <a:lnTo>
                    <a:pt x="10085" y="16038"/>
                  </a:lnTo>
                  <a:lnTo>
                    <a:pt x="10085" y="15913"/>
                  </a:lnTo>
                  <a:lnTo>
                    <a:pt x="10085" y="15600"/>
                  </a:lnTo>
                  <a:lnTo>
                    <a:pt x="9972" y="15275"/>
                  </a:lnTo>
                  <a:lnTo>
                    <a:pt x="9859" y="14938"/>
                  </a:lnTo>
                  <a:lnTo>
                    <a:pt x="9677" y="14888"/>
                  </a:lnTo>
                  <a:lnTo>
                    <a:pt x="9677" y="14550"/>
                  </a:lnTo>
                  <a:lnTo>
                    <a:pt x="9791" y="14425"/>
                  </a:lnTo>
                  <a:lnTo>
                    <a:pt x="9553" y="14375"/>
                  </a:lnTo>
                  <a:lnTo>
                    <a:pt x="9677" y="14225"/>
                  </a:lnTo>
                  <a:lnTo>
                    <a:pt x="9496" y="14038"/>
                  </a:lnTo>
                  <a:lnTo>
                    <a:pt x="9327" y="14100"/>
                  </a:lnTo>
                  <a:lnTo>
                    <a:pt x="9089" y="13913"/>
                  </a:lnTo>
                  <a:lnTo>
                    <a:pt x="8908" y="13913"/>
                  </a:lnTo>
                  <a:lnTo>
                    <a:pt x="8444" y="13525"/>
                  </a:lnTo>
                  <a:lnTo>
                    <a:pt x="7980" y="13588"/>
                  </a:lnTo>
                  <a:lnTo>
                    <a:pt x="7097" y="13713"/>
                  </a:lnTo>
                  <a:lnTo>
                    <a:pt x="6271" y="14038"/>
                  </a:lnTo>
                  <a:lnTo>
                    <a:pt x="5806" y="13913"/>
                  </a:lnTo>
                  <a:lnTo>
                    <a:pt x="5048" y="14225"/>
                  </a:lnTo>
                  <a:lnTo>
                    <a:pt x="4743" y="14425"/>
                  </a:lnTo>
                  <a:lnTo>
                    <a:pt x="4584" y="14750"/>
                  </a:lnTo>
                  <a:lnTo>
                    <a:pt x="4460" y="14938"/>
                  </a:lnTo>
                  <a:lnTo>
                    <a:pt x="4165" y="15075"/>
                  </a:lnTo>
                  <a:lnTo>
                    <a:pt x="4097" y="15075"/>
                  </a:lnTo>
                  <a:lnTo>
                    <a:pt x="3814" y="15075"/>
                  </a:lnTo>
                  <a:lnTo>
                    <a:pt x="3633" y="15200"/>
                  </a:lnTo>
                  <a:lnTo>
                    <a:pt x="3520" y="14938"/>
                  </a:lnTo>
                  <a:lnTo>
                    <a:pt x="2932" y="14888"/>
                  </a:lnTo>
                  <a:lnTo>
                    <a:pt x="2637" y="14938"/>
                  </a:lnTo>
                  <a:lnTo>
                    <a:pt x="2173" y="15200"/>
                  </a:lnTo>
                  <a:lnTo>
                    <a:pt x="2105" y="15275"/>
                  </a:lnTo>
                  <a:lnTo>
                    <a:pt x="1822" y="15400"/>
                  </a:lnTo>
                  <a:lnTo>
                    <a:pt x="1415" y="15600"/>
                  </a:lnTo>
                  <a:lnTo>
                    <a:pt x="1177" y="15725"/>
                  </a:lnTo>
                  <a:lnTo>
                    <a:pt x="770" y="15725"/>
                  </a:lnTo>
                  <a:lnTo>
                    <a:pt x="464" y="15463"/>
                  </a:lnTo>
                  <a:lnTo>
                    <a:pt x="294" y="15200"/>
                  </a:lnTo>
                  <a:lnTo>
                    <a:pt x="0" y="15075"/>
                  </a:lnTo>
                  <a:lnTo>
                    <a:pt x="113" y="14688"/>
                  </a:lnTo>
                  <a:lnTo>
                    <a:pt x="181" y="14688"/>
                  </a:lnTo>
                  <a:lnTo>
                    <a:pt x="419" y="14550"/>
                  </a:lnTo>
                  <a:lnTo>
                    <a:pt x="464" y="14038"/>
                  </a:lnTo>
                  <a:lnTo>
                    <a:pt x="589" y="14038"/>
                  </a:lnTo>
                  <a:lnTo>
                    <a:pt x="770" y="13525"/>
                  </a:lnTo>
                  <a:lnTo>
                    <a:pt x="702" y="13075"/>
                  </a:lnTo>
                  <a:lnTo>
                    <a:pt x="464" y="12225"/>
                  </a:lnTo>
                  <a:lnTo>
                    <a:pt x="589" y="11513"/>
                  </a:lnTo>
                  <a:lnTo>
                    <a:pt x="464" y="11125"/>
                  </a:lnTo>
                  <a:lnTo>
                    <a:pt x="294" y="10875"/>
                  </a:lnTo>
                  <a:lnTo>
                    <a:pt x="419" y="10475"/>
                  </a:lnTo>
                  <a:lnTo>
                    <a:pt x="181" y="10038"/>
                  </a:lnTo>
                  <a:lnTo>
                    <a:pt x="0" y="9450"/>
                  </a:lnTo>
                  <a:lnTo>
                    <a:pt x="113" y="9450"/>
                  </a:lnTo>
                  <a:lnTo>
                    <a:pt x="181" y="9775"/>
                  </a:lnTo>
                  <a:lnTo>
                    <a:pt x="294" y="9775"/>
                  </a:lnTo>
                  <a:lnTo>
                    <a:pt x="181" y="9450"/>
                  </a:lnTo>
                  <a:lnTo>
                    <a:pt x="181" y="9125"/>
                  </a:lnTo>
                  <a:lnTo>
                    <a:pt x="294" y="9250"/>
                  </a:lnTo>
                  <a:lnTo>
                    <a:pt x="294" y="9450"/>
                  </a:lnTo>
                  <a:lnTo>
                    <a:pt x="419" y="9450"/>
                  </a:lnTo>
                  <a:lnTo>
                    <a:pt x="464" y="9650"/>
                  </a:lnTo>
                  <a:lnTo>
                    <a:pt x="464" y="9250"/>
                  </a:lnTo>
                  <a:lnTo>
                    <a:pt x="419" y="8988"/>
                  </a:lnTo>
                  <a:lnTo>
                    <a:pt x="294" y="8275"/>
                  </a:lnTo>
                  <a:lnTo>
                    <a:pt x="294" y="8088"/>
                  </a:lnTo>
                  <a:lnTo>
                    <a:pt x="464" y="7638"/>
                  </a:lnTo>
                  <a:lnTo>
                    <a:pt x="589" y="7250"/>
                  </a:lnTo>
                  <a:lnTo>
                    <a:pt x="702" y="6925"/>
                  </a:lnTo>
                  <a:lnTo>
                    <a:pt x="883" y="6613"/>
                  </a:lnTo>
                  <a:lnTo>
                    <a:pt x="770" y="7050"/>
                  </a:lnTo>
                  <a:lnTo>
                    <a:pt x="883" y="7050"/>
                  </a:lnTo>
                  <a:lnTo>
                    <a:pt x="1064" y="6613"/>
                  </a:lnTo>
                  <a:lnTo>
                    <a:pt x="1347" y="6538"/>
                  </a:lnTo>
                  <a:lnTo>
                    <a:pt x="1709" y="6275"/>
                  </a:lnTo>
                  <a:lnTo>
                    <a:pt x="2286" y="5950"/>
                  </a:lnTo>
                  <a:lnTo>
                    <a:pt x="2592" y="5950"/>
                  </a:lnTo>
                  <a:lnTo>
                    <a:pt x="2875" y="5750"/>
                  </a:lnTo>
                  <a:lnTo>
                    <a:pt x="3169" y="5750"/>
                  </a:lnTo>
                  <a:lnTo>
                    <a:pt x="3407" y="5700"/>
                  </a:lnTo>
                  <a:lnTo>
                    <a:pt x="3701" y="5563"/>
                  </a:lnTo>
                  <a:lnTo>
                    <a:pt x="4584" y="5175"/>
                  </a:lnTo>
                  <a:lnTo>
                    <a:pt x="4867" y="4600"/>
                  </a:lnTo>
                  <a:lnTo>
                    <a:pt x="5093" y="4525"/>
                  </a:lnTo>
                  <a:lnTo>
                    <a:pt x="5093" y="4338"/>
                  </a:lnTo>
                  <a:lnTo>
                    <a:pt x="5093" y="4013"/>
                  </a:lnTo>
                  <a:lnTo>
                    <a:pt x="5399" y="3550"/>
                  </a:lnTo>
                  <a:lnTo>
                    <a:pt x="5512" y="3363"/>
                  </a:lnTo>
                  <a:lnTo>
                    <a:pt x="5625" y="3363"/>
                  </a:lnTo>
                  <a:lnTo>
                    <a:pt x="5693" y="3550"/>
                  </a:lnTo>
                  <a:lnTo>
                    <a:pt x="5863" y="4013"/>
                  </a:lnTo>
                  <a:lnTo>
                    <a:pt x="5863" y="3688"/>
                  </a:lnTo>
                  <a:lnTo>
                    <a:pt x="6089" y="3825"/>
                  </a:lnTo>
                  <a:lnTo>
                    <a:pt x="5976" y="3550"/>
                  </a:lnTo>
                  <a:lnTo>
                    <a:pt x="5863" y="3238"/>
                  </a:lnTo>
                  <a:lnTo>
                    <a:pt x="5976" y="3163"/>
                  </a:lnTo>
                  <a:lnTo>
                    <a:pt x="6089" y="3363"/>
                  </a:lnTo>
                  <a:lnTo>
                    <a:pt x="6157" y="3238"/>
                  </a:lnTo>
                  <a:lnTo>
                    <a:pt x="6271" y="3363"/>
                  </a:lnTo>
                  <a:lnTo>
                    <a:pt x="6452" y="3363"/>
                  </a:lnTo>
                  <a:lnTo>
                    <a:pt x="6338" y="3363"/>
                  </a:lnTo>
                  <a:lnTo>
                    <a:pt x="6338" y="3163"/>
                  </a:lnTo>
                  <a:lnTo>
                    <a:pt x="6338" y="2988"/>
                  </a:lnTo>
                  <a:lnTo>
                    <a:pt x="6565" y="2713"/>
                  </a:lnTo>
                  <a:lnTo>
                    <a:pt x="6621" y="2838"/>
                  </a:lnTo>
                  <a:lnTo>
                    <a:pt x="6621" y="2650"/>
                  </a:lnTo>
                  <a:lnTo>
                    <a:pt x="6735" y="2525"/>
                  </a:lnTo>
                  <a:lnTo>
                    <a:pt x="6916" y="2650"/>
                  </a:lnTo>
                  <a:lnTo>
                    <a:pt x="6735" y="2325"/>
                  </a:lnTo>
                  <a:lnTo>
                    <a:pt x="7040" y="2138"/>
                  </a:lnTo>
                  <a:lnTo>
                    <a:pt x="7097" y="2325"/>
                  </a:lnTo>
                  <a:lnTo>
                    <a:pt x="7391" y="1888"/>
                  </a:lnTo>
                  <a:lnTo>
                    <a:pt x="7504" y="1813"/>
                  </a:lnTo>
                  <a:lnTo>
                    <a:pt x="7561" y="2013"/>
                  </a:lnTo>
                  <a:lnTo>
                    <a:pt x="7799" y="1688"/>
                  </a:lnTo>
                  <a:lnTo>
                    <a:pt x="7866" y="1888"/>
                  </a:lnTo>
                  <a:lnTo>
                    <a:pt x="8331" y="2325"/>
                  </a:lnTo>
                  <a:lnTo>
                    <a:pt x="8149" y="2525"/>
                  </a:lnTo>
                  <a:lnTo>
                    <a:pt x="8263" y="2713"/>
                  </a:lnTo>
                  <a:lnTo>
                    <a:pt x="8444" y="2450"/>
                  </a:lnTo>
                  <a:lnTo>
                    <a:pt x="8613" y="2525"/>
                  </a:lnTo>
                  <a:lnTo>
                    <a:pt x="8795" y="2650"/>
                  </a:lnTo>
                  <a:lnTo>
                    <a:pt x="8908" y="2525"/>
                  </a:lnTo>
                  <a:lnTo>
                    <a:pt x="9089" y="2713"/>
                  </a:lnTo>
                  <a:lnTo>
                    <a:pt x="9032" y="2525"/>
                  </a:lnTo>
                  <a:lnTo>
                    <a:pt x="9089" y="2525"/>
                  </a:lnTo>
                  <a:lnTo>
                    <a:pt x="8908" y="2138"/>
                  </a:lnTo>
                  <a:lnTo>
                    <a:pt x="9089" y="1888"/>
                  </a:lnTo>
                  <a:lnTo>
                    <a:pt x="9213" y="1613"/>
                  </a:lnTo>
                  <a:lnTo>
                    <a:pt x="9372" y="1613"/>
                  </a:lnTo>
                  <a:lnTo>
                    <a:pt x="9327" y="1300"/>
                  </a:lnTo>
                  <a:lnTo>
                    <a:pt x="9553" y="1100"/>
                  </a:lnTo>
                  <a:lnTo>
                    <a:pt x="9791" y="1100"/>
                  </a:lnTo>
                  <a:lnTo>
                    <a:pt x="9791" y="975"/>
                  </a:lnTo>
                  <a:lnTo>
                    <a:pt x="9859" y="838"/>
                  </a:lnTo>
                  <a:lnTo>
                    <a:pt x="10549" y="838"/>
                  </a:lnTo>
                  <a:lnTo>
                    <a:pt x="10617" y="838"/>
                  </a:lnTo>
                  <a:lnTo>
                    <a:pt x="10549" y="463"/>
                  </a:lnTo>
                  <a:lnTo>
                    <a:pt x="10436" y="463"/>
                  </a:lnTo>
                  <a:lnTo>
                    <a:pt x="10323" y="263"/>
                  </a:lnTo>
                  <a:lnTo>
                    <a:pt x="10549" y="263"/>
                  </a:lnTo>
                  <a:lnTo>
                    <a:pt x="10730" y="325"/>
                  </a:lnTo>
                  <a:lnTo>
                    <a:pt x="10787" y="325"/>
                  </a:lnTo>
                  <a:lnTo>
                    <a:pt x="10900" y="513"/>
                  </a:lnTo>
                  <a:lnTo>
                    <a:pt x="11319" y="638"/>
                  </a:lnTo>
                  <a:lnTo>
                    <a:pt x="11364" y="775"/>
                  </a:lnTo>
                  <a:lnTo>
                    <a:pt x="11669" y="775"/>
                  </a:lnTo>
                  <a:lnTo>
                    <a:pt x="11851" y="838"/>
                  </a:lnTo>
                  <a:lnTo>
                    <a:pt x="12134" y="775"/>
                  </a:lnTo>
                  <a:lnTo>
                    <a:pt x="12315" y="838"/>
                  </a:lnTo>
                  <a:lnTo>
                    <a:pt x="12428" y="975"/>
                  </a:lnTo>
                  <a:lnTo>
                    <a:pt x="12541" y="1100"/>
                  </a:lnTo>
                  <a:lnTo>
                    <a:pt x="12428" y="838"/>
                  </a:lnTo>
                  <a:lnTo>
                    <a:pt x="12609" y="775"/>
                  </a:lnTo>
                  <a:lnTo>
                    <a:pt x="12722" y="838"/>
                  </a:lnTo>
                  <a:lnTo>
                    <a:pt x="12779" y="975"/>
                  </a:lnTo>
                  <a:lnTo>
                    <a:pt x="12609" y="1175"/>
                  </a:lnTo>
                  <a:lnTo>
                    <a:pt x="12609" y="1300"/>
                  </a:lnTo>
                  <a:lnTo>
                    <a:pt x="12541" y="1488"/>
                  </a:lnTo>
                  <a:lnTo>
                    <a:pt x="12541" y="1350"/>
                  </a:lnTo>
                  <a:lnTo>
                    <a:pt x="12315" y="1488"/>
                  </a:lnTo>
                  <a:lnTo>
                    <a:pt x="12247" y="1688"/>
                  </a:lnTo>
                  <a:lnTo>
                    <a:pt x="12247" y="1813"/>
                  </a:lnTo>
                  <a:lnTo>
                    <a:pt x="12247" y="2013"/>
                  </a:lnTo>
                  <a:lnTo>
                    <a:pt x="11964" y="2525"/>
                  </a:lnTo>
                  <a:lnTo>
                    <a:pt x="12247" y="2838"/>
                  </a:lnTo>
                  <a:lnTo>
                    <a:pt x="12315" y="2988"/>
                  </a:lnTo>
                  <a:lnTo>
                    <a:pt x="12541" y="3038"/>
                  </a:lnTo>
                  <a:lnTo>
                    <a:pt x="12609" y="3238"/>
                  </a:lnTo>
                  <a:lnTo>
                    <a:pt x="13073" y="3688"/>
                  </a:lnTo>
                  <a:lnTo>
                    <a:pt x="13662" y="3825"/>
                  </a:lnTo>
                  <a:lnTo>
                    <a:pt x="13662" y="4075"/>
                  </a:lnTo>
                  <a:lnTo>
                    <a:pt x="14137" y="4338"/>
                  </a:lnTo>
                  <a:lnTo>
                    <a:pt x="14307" y="4338"/>
                  </a:lnTo>
                  <a:lnTo>
                    <a:pt x="14488" y="4213"/>
                  </a:lnTo>
                  <a:lnTo>
                    <a:pt x="14771" y="3550"/>
                  </a:lnTo>
                  <a:lnTo>
                    <a:pt x="15065" y="2450"/>
                  </a:lnTo>
                  <a:lnTo>
                    <a:pt x="15065" y="1888"/>
                  </a:lnTo>
                  <a:lnTo>
                    <a:pt x="15178" y="1688"/>
                  </a:lnTo>
                  <a:lnTo>
                    <a:pt x="15065" y="1488"/>
                  </a:lnTo>
                  <a:lnTo>
                    <a:pt x="15246" y="1175"/>
                  </a:lnTo>
                  <a:lnTo>
                    <a:pt x="15178" y="1100"/>
                  </a:lnTo>
                  <a:lnTo>
                    <a:pt x="15246" y="838"/>
                  </a:lnTo>
                  <a:lnTo>
                    <a:pt x="15359" y="838"/>
                  </a:lnTo>
                  <a:lnTo>
                    <a:pt x="15484" y="263"/>
                  </a:lnTo>
                  <a:lnTo>
                    <a:pt x="15710" y="0"/>
                  </a:lnTo>
                  <a:lnTo>
                    <a:pt x="15710" y="125"/>
                  </a:lnTo>
                  <a:lnTo>
                    <a:pt x="15835" y="325"/>
                  </a:lnTo>
                  <a:lnTo>
                    <a:pt x="15835" y="775"/>
                  </a:lnTo>
                  <a:lnTo>
                    <a:pt x="15948" y="775"/>
                  </a:lnTo>
                  <a:lnTo>
                    <a:pt x="15948" y="975"/>
                  </a:lnTo>
                  <a:lnTo>
                    <a:pt x="16005" y="1100"/>
                  </a:lnTo>
                  <a:lnTo>
                    <a:pt x="16005" y="1350"/>
                  </a:lnTo>
                  <a:lnTo>
                    <a:pt x="16129" y="1350"/>
                  </a:lnTo>
                  <a:lnTo>
                    <a:pt x="16129" y="1888"/>
                  </a:lnTo>
                  <a:lnTo>
                    <a:pt x="16242" y="2450"/>
                  </a:lnTo>
                  <a:lnTo>
                    <a:pt x="16299" y="2325"/>
                  </a:lnTo>
                  <a:lnTo>
                    <a:pt x="16480" y="2138"/>
                  </a:lnTo>
                  <a:lnTo>
                    <a:pt x="16593" y="2450"/>
                  </a:lnTo>
                  <a:lnTo>
                    <a:pt x="16887" y="2650"/>
                  </a:lnTo>
                  <a:lnTo>
                    <a:pt x="16887" y="3363"/>
                  </a:lnTo>
                  <a:lnTo>
                    <a:pt x="16887" y="3550"/>
                  </a:lnTo>
                  <a:lnTo>
                    <a:pt x="17057" y="3888"/>
                  </a:lnTo>
                  <a:lnTo>
                    <a:pt x="17170" y="4400"/>
                  </a:lnTo>
                  <a:lnTo>
                    <a:pt x="17170" y="4725"/>
                  </a:lnTo>
                  <a:lnTo>
                    <a:pt x="17170" y="4925"/>
                  </a:lnTo>
                  <a:lnTo>
                    <a:pt x="17238" y="5175"/>
                  </a:lnTo>
                  <a:lnTo>
                    <a:pt x="17476" y="5438"/>
                  </a:lnTo>
                  <a:lnTo>
                    <a:pt x="17702" y="5438"/>
                  </a:lnTo>
                  <a:lnTo>
                    <a:pt x="17816" y="5750"/>
                  </a:lnTo>
                  <a:lnTo>
                    <a:pt x="17940" y="5750"/>
                  </a:lnTo>
                  <a:lnTo>
                    <a:pt x="18166" y="5950"/>
                  </a:lnTo>
                  <a:lnTo>
                    <a:pt x="18291" y="6213"/>
                  </a:lnTo>
                  <a:lnTo>
                    <a:pt x="18415" y="6275"/>
                  </a:lnTo>
                  <a:lnTo>
                    <a:pt x="18166" y="6413"/>
                  </a:lnTo>
                  <a:lnTo>
                    <a:pt x="18291" y="6613"/>
                  </a:lnTo>
                  <a:lnTo>
                    <a:pt x="18472" y="6925"/>
                  </a:lnTo>
                  <a:lnTo>
                    <a:pt x="18472" y="7050"/>
                  </a:lnTo>
                  <a:lnTo>
                    <a:pt x="18698" y="7638"/>
                  </a:lnTo>
                  <a:lnTo>
                    <a:pt x="18766" y="7763"/>
                  </a:lnTo>
                  <a:lnTo>
                    <a:pt x="18766" y="7313"/>
                  </a:lnTo>
                  <a:lnTo>
                    <a:pt x="19049" y="7638"/>
                  </a:lnTo>
                  <a:lnTo>
                    <a:pt x="19049" y="7563"/>
                  </a:lnTo>
                  <a:lnTo>
                    <a:pt x="19162" y="7763"/>
                  </a:lnTo>
                  <a:lnTo>
                    <a:pt x="19162" y="8275"/>
                  </a:lnTo>
                  <a:lnTo>
                    <a:pt x="18936" y="8275"/>
                  </a:lnTo>
                  <a:lnTo>
                    <a:pt x="19049" y="8475"/>
                  </a:lnTo>
                  <a:lnTo>
                    <a:pt x="19344" y="8675"/>
                  </a:lnTo>
                  <a:lnTo>
                    <a:pt x="19525" y="8938"/>
                  </a:lnTo>
                  <a:lnTo>
                    <a:pt x="19638" y="9250"/>
                  </a:lnTo>
                  <a:lnTo>
                    <a:pt x="19808" y="9450"/>
                  </a:lnTo>
                  <a:lnTo>
                    <a:pt x="19932" y="9650"/>
                  </a:lnTo>
                  <a:lnTo>
                    <a:pt x="19808" y="9963"/>
                  </a:lnTo>
                  <a:lnTo>
                    <a:pt x="19989" y="10350"/>
                  </a:lnTo>
                  <a:lnTo>
                    <a:pt x="19808" y="11188"/>
                  </a:lnTo>
                  <a:lnTo>
                    <a:pt x="19932" y="11650"/>
                  </a:lnTo>
                  <a:lnTo>
                    <a:pt x="19808" y="12363"/>
                  </a:lnTo>
                  <a:lnTo>
                    <a:pt x="19525" y="13075"/>
                  </a:lnTo>
                  <a:lnTo>
                    <a:pt x="19344" y="13838"/>
                  </a:lnTo>
                  <a:lnTo>
                    <a:pt x="18879" y="14688"/>
                  </a:lnTo>
                  <a:lnTo>
                    <a:pt x="18879" y="14750"/>
                  </a:lnTo>
                  <a:lnTo>
                    <a:pt x="18879" y="14888"/>
                  </a:lnTo>
                  <a:lnTo>
                    <a:pt x="18291" y="15400"/>
                  </a:lnTo>
                  <a:lnTo>
                    <a:pt x="18166" y="15725"/>
                  </a:lnTo>
                  <a:lnTo>
                    <a:pt x="18121" y="16038"/>
                  </a:lnTo>
                  <a:lnTo>
                    <a:pt x="17702" y="16563"/>
                  </a:lnTo>
                  <a:lnTo>
                    <a:pt x="17521" y="16950"/>
                  </a:lnTo>
                  <a:lnTo>
                    <a:pt x="17057" y="17925"/>
                  </a:lnTo>
                  <a:lnTo>
                    <a:pt x="16774" y="18763"/>
                  </a:lnTo>
                  <a:lnTo>
                    <a:pt x="16299" y="19025"/>
                  </a:lnTo>
                  <a:lnTo>
                    <a:pt x="15529" y="19025"/>
                  </a:lnTo>
                  <a:lnTo>
                    <a:pt x="15246" y="19350"/>
                  </a:lnTo>
                  <a:lnTo>
                    <a:pt x="14714" y="19663"/>
                  </a:lnTo>
                  <a:lnTo>
                    <a:pt x="14771" y="19800"/>
                  </a:lnTo>
                  <a:lnTo>
                    <a:pt x="14714" y="1998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5" name="Freeform 279">
              <a:extLst>
                <a:ext uri="{FF2B5EF4-FFF2-40B4-BE49-F238E27FC236}">
                  <a16:creationId xmlns:a16="http://schemas.microsoft.com/office/drawing/2014/main" id="{8C1DECB6-855D-4C21-A100-D572ADD013C3}"/>
                </a:ext>
              </a:extLst>
            </p:cNvPr>
            <p:cNvSpPr>
              <a:spLocks/>
            </p:cNvSpPr>
            <p:nvPr/>
          </p:nvSpPr>
          <p:spPr bwMode="auto">
            <a:xfrm>
              <a:off x="5809" y="3819"/>
              <a:ext cx="154" cy="180"/>
            </a:xfrm>
            <a:custGeom>
              <a:avLst/>
              <a:gdLst>
                <a:gd name="T0" fmla="*/ 31 w 20000"/>
                <a:gd name="T1" fmla="*/ 176 h 20000"/>
                <a:gd name="T2" fmla="*/ 23 w 20000"/>
                <a:gd name="T3" fmla="*/ 167 h 20000"/>
                <a:gd name="T4" fmla="*/ 14 w 20000"/>
                <a:gd name="T5" fmla="*/ 159 h 20000"/>
                <a:gd name="T6" fmla="*/ 0 w 20000"/>
                <a:gd name="T7" fmla="*/ 157 h 20000"/>
                <a:gd name="T8" fmla="*/ 0 w 20000"/>
                <a:gd name="T9" fmla="*/ 149 h 20000"/>
                <a:gd name="T10" fmla="*/ 6 w 20000"/>
                <a:gd name="T11" fmla="*/ 146 h 20000"/>
                <a:gd name="T12" fmla="*/ 10 w 20000"/>
                <a:gd name="T13" fmla="*/ 133 h 20000"/>
                <a:gd name="T14" fmla="*/ 14 w 20000"/>
                <a:gd name="T15" fmla="*/ 130 h 20000"/>
                <a:gd name="T16" fmla="*/ 16 w 20000"/>
                <a:gd name="T17" fmla="*/ 126 h 20000"/>
                <a:gd name="T18" fmla="*/ 23 w 20000"/>
                <a:gd name="T19" fmla="*/ 124 h 20000"/>
                <a:gd name="T20" fmla="*/ 33 w 20000"/>
                <a:gd name="T21" fmla="*/ 116 h 20000"/>
                <a:gd name="T22" fmla="*/ 39 w 20000"/>
                <a:gd name="T23" fmla="*/ 110 h 20000"/>
                <a:gd name="T24" fmla="*/ 43 w 20000"/>
                <a:gd name="T25" fmla="*/ 103 h 20000"/>
                <a:gd name="T26" fmla="*/ 60 w 20000"/>
                <a:gd name="T27" fmla="*/ 97 h 20000"/>
                <a:gd name="T28" fmla="*/ 91 w 20000"/>
                <a:gd name="T29" fmla="*/ 77 h 20000"/>
                <a:gd name="T30" fmla="*/ 118 w 20000"/>
                <a:gd name="T31" fmla="*/ 44 h 20000"/>
                <a:gd name="T32" fmla="*/ 124 w 20000"/>
                <a:gd name="T33" fmla="*/ 34 h 20000"/>
                <a:gd name="T34" fmla="*/ 135 w 20000"/>
                <a:gd name="T35" fmla="*/ 11 h 20000"/>
                <a:gd name="T36" fmla="*/ 145 w 20000"/>
                <a:gd name="T37" fmla="*/ 2 h 20000"/>
                <a:gd name="T38" fmla="*/ 145 w 20000"/>
                <a:gd name="T39" fmla="*/ 12 h 20000"/>
                <a:gd name="T40" fmla="*/ 145 w 20000"/>
                <a:gd name="T41" fmla="*/ 27 h 20000"/>
                <a:gd name="T42" fmla="*/ 151 w 20000"/>
                <a:gd name="T43" fmla="*/ 19 h 20000"/>
                <a:gd name="T44" fmla="*/ 154 w 20000"/>
                <a:gd name="T45" fmla="*/ 27 h 20000"/>
                <a:gd name="T46" fmla="*/ 151 w 20000"/>
                <a:gd name="T47" fmla="*/ 40 h 20000"/>
                <a:gd name="T48" fmla="*/ 141 w 20000"/>
                <a:gd name="T49" fmla="*/ 62 h 20000"/>
                <a:gd name="T50" fmla="*/ 126 w 20000"/>
                <a:gd name="T51" fmla="*/ 83 h 20000"/>
                <a:gd name="T52" fmla="*/ 126 w 20000"/>
                <a:gd name="T53" fmla="*/ 99 h 20000"/>
                <a:gd name="T54" fmla="*/ 118 w 20000"/>
                <a:gd name="T55" fmla="*/ 99 h 20000"/>
                <a:gd name="T56" fmla="*/ 114 w 20000"/>
                <a:gd name="T57" fmla="*/ 99 h 20000"/>
                <a:gd name="T58" fmla="*/ 93 w 20000"/>
                <a:gd name="T59" fmla="*/ 116 h 20000"/>
                <a:gd name="T60" fmla="*/ 83 w 20000"/>
                <a:gd name="T61" fmla="*/ 136 h 20000"/>
                <a:gd name="T62" fmla="*/ 70 w 20000"/>
                <a:gd name="T63" fmla="*/ 153 h 20000"/>
                <a:gd name="T64" fmla="*/ 70 w 20000"/>
                <a:gd name="T65" fmla="*/ 157 h 20000"/>
                <a:gd name="T66" fmla="*/ 54 w 20000"/>
                <a:gd name="T67" fmla="*/ 169 h 20000"/>
                <a:gd name="T68" fmla="*/ 33 w 20000"/>
                <a:gd name="T69" fmla="*/ 180 h 200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00"/>
                <a:gd name="T106" fmla="*/ 0 h 20000"/>
                <a:gd name="T107" fmla="*/ 20000 w 20000"/>
                <a:gd name="T108" fmla="*/ 20000 h 200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00" h="20000">
                  <a:moveTo>
                    <a:pt x="4312" y="19956"/>
                  </a:moveTo>
                  <a:lnTo>
                    <a:pt x="4000" y="19512"/>
                  </a:lnTo>
                  <a:lnTo>
                    <a:pt x="2961" y="19246"/>
                  </a:lnTo>
                  <a:lnTo>
                    <a:pt x="2961" y="18581"/>
                  </a:lnTo>
                  <a:lnTo>
                    <a:pt x="1870" y="18137"/>
                  </a:lnTo>
                  <a:lnTo>
                    <a:pt x="1870" y="17694"/>
                  </a:lnTo>
                  <a:lnTo>
                    <a:pt x="831" y="17694"/>
                  </a:lnTo>
                  <a:lnTo>
                    <a:pt x="0" y="17428"/>
                  </a:lnTo>
                  <a:lnTo>
                    <a:pt x="519" y="16541"/>
                  </a:lnTo>
                  <a:lnTo>
                    <a:pt x="0" y="16541"/>
                  </a:lnTo>
                  <a:lnTo>
                    <a:pt x="0" y="16275"/>
                  </a:lnTo>
                  <a:lnTo>
                    <a:pt x="831" y="16275"/>
                  </a:lnTo>
                  <a:lnTo>
                    <a:pt x="831" y="15610"/>
                  </a:lnTo>
                  <a:lnTo>
                    <a:pt x="1351" y="14723"/>
                  </a:lnTo>
                  <a:lnTo>
                    <a:pt x="2130" y="15166"/>
                  </a:lnTo>
                  <a:lnTo>
                    <a:pt x="1870" y="14457"/>
                  </a:lnTo>
                  <a:lnTo>
                    <a:pt x="2130" y="14457"/>
                  </a:lnTo>
                  <a:lnTo>
                    <a:pt x="2130" y="14013"/>
                  </a:lnTo>
                  <a:lnTo>
                    <a:pt x="2649" y="13792"/>
                  </a:lnTo>
                  <a:lnTo>
                    <a:pt x="2961" y="13792"/>
                  </a:lnTo>
                  <a:lnTo>
                    <a:pt x="2961" y="13348"/>
                  </a:lnTo>
                  <a:lnTo>
                    <a:pt x="4312" y="12860"/>
                  </a:lnTo>
                  <a:lnTo>
                    <a:pt x="5091" y="11707"/>
                  </a:lnTo>
                  <a:lnTo>
                    <a:pt x="5091" y="12195"/>
                  </a:lnTo>
                  <a:lnTo>
                    <a:pt x="5610" y="12195"/>
                  </a:lnTo>
                  <a:lnTo>
                    <a:pt x="5610" y="11486"/>
                  </a:lnTo>
                  <a:lnTo>
                    <a:pt x="6442" y="10820"/>
                  </a:lnTo>
                  <a:lnTo>
                    <a:pt x="7792" y="10820"/>
                  </a:lnTo>
                  <a:lnTo>
                    <a:pt x="9143" y="9889"/>
                  </a:lnTo>
                  <a:lnTo>
                    <a:pt x="11844" y="8514"/>
                  </a:lnTo>
                  <a:lnTo>
                    <a:pt x="13974" y="6918"/>
                  </a:lnTo>
                  <a:lnTo>
                    <a:pt x="15377" y="4834"/>
                  </a:lnTo>
                  <a:lnTo>
                    <a:pt x="15584" y="4169"/>
                  </a:lnTo>
                  <a:lnTo>
                    <a:pt x="16104" y="3725"/>
                  </a:lnTo>
                  <a:lnTo>
                    <a:pt x="16935" y="2572"/>
                  </a:lnTo>
                  <a:lnTo>
                    <a:pt x="17506" y="1197"/>
                  </a:lnTo>
                  <a:lnTo>
                    <a:pt x="18338" y="0"/>
                  </a:lnTo>
                  <a:lnTo>
                    <a:pt x="18857" y="266"/>
                  </a:lnTo>
                  <a:lnTo>
                    <a:pt x="18857" y="1197"/>
                  </a:lnTo>
                  <a:lnTo>
                    <a:pt x="18857" y="1375"/>
                  </a:lnTo>
                  <a:lnTo>
                    <a:pt x="18857" y="2084"/>
                  </a:lnTo>
                  <a:lnTo>
                    <a:pt x="18857" y="3016"/>
                  </a:lnTo>
                  <a:lnTo>
                    <a:pt x="18857" y="2572"/>
                  </a:lnTo>
                  <a:lnTo>
                    <a:pt x="19636" y="2084"/>
                  </a:lnTo>
                  <a:lnTo>
                    <a:pt x="19636" y="2572"/>
                  </a:lnTo>
                  <a:lnTo>
                    <a:pt x="19948" y="3016"/>
                  </a:lnTo>
                  <a:lnTo>
                    <a:pt x="19636" y="3193"/>
                  </a:lnTo>
                  <a:lnTo>
                    <a:pt x="19636" y="4390"/>
                  </a:lnTo>
                  <a:lnTo>
                    <a:pt x="19117" y="5543"/>
                  </a:lnTo>
                  <a:lnTo>
                    <a:pt x="18338" y="6918"/>
                  </a:lnTo>
                  <a:lnTo>
                    <a:pt x="17506" y="8071"/>
                  </a:lnTo>
                  <a:lnTo>
                    <a:pt x="16416" y="9180"/>
                  </a:lnTo>
                  <a:lnTo>
                    <a:pt x="16104" y="10333"/>
                  </a:lnTo>
                  <a:lnTo>
                    <a:pt x="16416" y="10998"/>
                  </a:lnTo>
                  <a:lnTo>
                    <a:pt x="15584" y="10820"/>
                  </a:lnTo>
                  <a:lnTo>
                    <a:pt x="15377" y="10998"/>
                  </a:lnTo>
                  <a:lnTo>
                    <a:pt x="14805" y="10820"/>
                  </a:lnTo>
                  <a:lnTo>
                    <a:pt x="14805" y="10998"/>
                  </a:lnTo>
                  <a:lnTo>
                    <a:pt x="13455" y="11707"/>
                  </a:lnTo>
                  <a:lnTo>
                    <a:pt x="12104" y="12860"/>
                  </a:lnTo>
                  <a:lnTo>
                    <a:pt x="11844" y="14457"/>
                  </a:lnTo>
                  <a:lnTo>
                    <a:pt x="10805" y="15166"/>
                  </a:lnTo>
                  <a:lnTo>
                    <a:pt x="9974" y="16275"/>
                  </a:lnTo>
                  <a:lnTo>
                    <a:pt x="9143" y="16984"/>
                  </a:lnTo>
                  <a:lnTo>
                    <a:pt x="9662" y="17428"/>
                  </a:lnTo>
                  <a:lnTo>
                    <a:pt x="9143" y="17428"/>
                  </a:lnTo>
                  <a:lnTo>
                    <a:pt x="8364" y="18137"/>
                  </a:lnTo>
                  <a:lnTo>
                    <a:pt x="7013" y="18803"/>
                  </a:lnTo>
                  <a:lnTo>
                    <a:pt x="6442" y="19512"/>
                  </a:lnTo>
                  <a:lnTo>
                    <a:pt x="4312" y="1995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6" name="Freeform 280">
              <a:extLst>
                <a:ext uri="{FF2B5EF4-FFF2-40B4-BE49-F238E27FC236}">
                  <a16:creationId xmlns:a16="http://schemas.microsoft.com/office/drawing/2014/main" id="{E25940A5-4831-4B97-AF59-A60D3106FB8A}"/>
                </a:ext>
              </a:extLst>
            </p:cNvPr>
            <p:cNvSpPr>
              <a:spLocks/>
            </p:cNvSpPr>
            <p:nvPr/>
          </p:nvSpPr>
          <p:spPr bwMode="auto">
            <a:xfrm>
              <a:off x="5966" y="3651"/>
              <a:ext cx="100" cy="208"/>
            </a:xfrm>
            <a:custGeom>
              <a:avLst/>
              <a:gdLst>
                <a:gd name="T0" fmla="*/ 4 w 20000"/>
                <a:gd name="T1" fmla="*/ 208 h 20000"/>
                <a:gd name="T2" fmla="*/ 4 w 20000"/>
                <a:gd name="T3" fmla="*/ 197 h 20000"/>
                <a:gd name="T4" fmla="*/ 0 w 20000"/>
                <a:gd name="T5" fmla="*/ 201 h 20000"/>
                <a:gd name="T6" fmla="*/ 0 w 20000"/>
                <a:gd name="T7" fmla="*/ 195 h 20000"/>
                <a:gd name="T8" fmla="*/ 4 w 20000"/>
                <a:gd name="T9" fmla="*/ 187 h 20000"/>
                <a:gd name="T10" fmla="*/ 10 w 20000"/>
                <a:gd name="T11" fmla="*/ 170 h 20000"/>
                <a:gd name="T12" fmla="*/ 10 w 20000"/>
                <a:gd name="T13" fmla="*/ 158 h 20000"/>
                <a:gd name="T14" fmla="*/ 6 w 20000"/>
                <a:gd name="T15" fmla="*/ 151 h 20000"/>
                <a:gd name="T16" fmla="*/ 4 w 20000"/>
                <a:gd name="T17" fmla="*/ 143 h 20000"/>
                <a:gd name="T18" fmla="*/ 0 w 20000"/>
                <a:gd name="T19" fmla="*/ 137 h 20000"/>
                <a:gd name="T20" fmla="*/ 4 w 20000"/>
                <a:gd name="T21" fmla="*/ 131 h 20000"/>
                <a:gd name="T22" fmla="*/ 10 w 20000"/>
                <a:gd name="T23" fmla="*/ 127 h 20000"/>
                <a:gd name="T24" fmla="*/ 16 w 20000"/>
                <a:gd name="T25" fmla="*/ 104 h 20000"/>
                <a:gd name="T26" fmla="*/ 20 w 20000"/>
                <a:gd name="T27" fmla="*/ 108 h 20000"/>
                <a:gd name="T28" fmla="*/ 20 w 20000"/>
                <a:gd name="T29" fmla="*/ 93 h 20000"/>
                <a:gd name="T30" fmla="*/ 20 w 20000"/>
                <a:gd name="T31" fmla="*/ 77 h 20000"/>
                <a:gd name="T32" fmla="*/ 23 w 20000"/>
                <a:gd name="T33" fmla="*/ 77 h 20000"/>
                <a:gd name="T34" fmla="*/ 27 w 20000"/>
                <a:gd name="T35" fmla="*/ 71 h 20000"/>
                <a:gd name="T36" fmla="*/ 20 w 20000"/>
                <a:gd name="T37" fmla="*/ 71 h 20000"/>
                <a:gd name="T38" fmla="*/ 20 w 20000"/>
                <a:gd name="T39" fmla="*/ 60 h 20000"/>
                <a:gd name="T40" fmla="*/ 20 w 20000"/>
                <a:gd name="T41" fmla="*/ 56 h 20000"/>
                <a:gd name="T42" fmla="*/ 23 w 20000"/>
                <a:gd name="T43" fmla="*/ 60 h 20000"/>
                <a:gd name="T44" fmla="*/ 23 w 20000"/>
                <a:gd name="T45" fmla="*/ 56 h 20000"/>
                <a:gd name="T46" fmla="*/ 23 w 20000"/>
                <a:gd name="T47" fmla="*/ 50 h 20000"/>
                <a:gd name="T48" fmla="*/ 20 w 20000"/>
                <a:gd name="T49" fmla="*/ 50 h 20000"/>
                <a:gd name="T50" fmla="*/ 16 w 20000"/>
                <a:gd name="T51" fmla="*/ 54 h 20000"/>
                <a:gd name="T52" fmla="*/ 12 w 20000"/>
                <a:gd name="T53" fmla="*/ 17 h 20000"/>
                <a:gd name="T54" fmla="*/ 10 w 20000"/>
                <a:gd name="T55" fmla="*/ 0 h 20000"/>
                <a:gd name="T56" fmla="*/ 12 w 20000"/>
                <a:gd name="T57" fmla="*/ 0 h 20000"/>
                <a:gd name="T58" fmla="*/ 12 w 20000"/>
                <a:gd name="T59" fmla="*/ 4 h 20000"/>
                <a:gd name="T60" fmla="*/ 12 w 20000"/>
                <a:gd name="T61" fmla="*/ 11 h 20000"/>
                <a:gd name="T62" fmla="*/ 16 w 20000"/>
                <a:gd name="T63" fmla="*/ 12 h 20000"/>
                <a:gd name="T64" fmla="*/ 23 w 20000"/>
                <a:gd name="T65" fmla="*/ 17 h 20000"/>
                <a:gd name="T66" fmla="*/ 27 w 20000"/>
                <a:gd name="T67" fmla="*/ 23 h 20000"/>
                <a:gd name="T68" fmla="*/ 31 w 20000"/>
                <a:gd name="T69" fmla="*/ 23 h 20000"/>
                <a:gd name="T70" fmla="*/ 31 w 20000"/>
                <a:gd name="T71" fmla="*/ 38 h 20000"/>
                <a:gd name="T72" fmla="*/ 27 w 20000"/>
                <a:gd name="T73" fmla="*/ 40 h 20000"/>
                <a:gd name="T74" fmla="*/ 31 w 20000"/>
                <a:gd name="T75" fmla="*/ 48 h 20000"/>
                <a:gd name="T76" fmla="*/ 31 w 20000"/>
                <a:gd name="T77" fmla="*/ 56 h 20000"/>
                <a:gd name="T78" fmla="*/ 33 w 20000"/>
                <a:gd name="T79" fmla="*/ 67 h 20000"/>
                <a:gd name="T80" fmla="*/ 37 w 20000"/>
                <a:gd name="T81" fmla="*/ 77 h 20000"/>
                <a:gd name="T82" fmla="*/ 43 w 20000"/>
                <a:gd name="T83" fmla="*/ 77 h 20000"/>
                <a:gd name="T84" fmla="*/ 50 w 20000"/>
                <a:gd name="T85" fmla="*/ 64 h 20000"/>
                <a:gd name="T86" fmla="*/ 50 w 20000"/>
                <a:gd name="T87" fmla="*/ 60 h 20000"/>
                <a:gd name="T88" fmla="*/ 50 w 20000"/>
                <a:gd name="T89" fmla="*/ 54 h 20000"/>
                <a:gd name="T90" fmla="*/ 60 w 20000"/>
                <a:gd name="T91" fmla="*/ 54 h 20000"/>
                <a:gd name="T92" fmla="*/ 60 w 20000"/>
                <a:gd name="T93" fmla="*/ 64 h 20000"/>
                <a:gd name="T94" fmla="*/ 70 w 20000"/>
                <a:gd name="T95" fmla="*/ 75 h 20000"/>
                <a:gd name="T96" fmla="*/ 81 w 20000"/>
                <a:gd name="T97" fmla="*/ 75 h 20000"/>
                <a:gd name="T98" fmla="*/ 91 w 20000"/>
                <a:gd name="T99" fmla="*/ 64 h 20000"/>
                <a:gd name="T100" fmla="*/ 100 w 20000"/>
                <a:gd name="T101" fmla="*/ 64 h 20000"/>
                <a:gd name="T102" fmla="*/ 100 w 20000"/>
                <a:gd name="T103" fmla="*/ 75 h 20000"/>
                <a:gd name="T104" fmla="*/ 91 w 20000"/>
                <a:gd name="T105" fmla="*/ 83 h 20000"/>
                <a:gd name="T106" fmla="*/ 60 w 20000"/>
                <a:gd name="T107" fmla="*/ 143 h 20000"/>
                <a:gd name="T108" fmla="*/ 39 w 20000"/>
                <a:gd name="T109" fmla="*/ 164 h 20000"/>
                <a:gd name="T110" fmla="*/ 27 w 20000"/>
                <a:gd name="T111" fmla="*/ 178 h 20000"/>
                <a:gd name="T112" fmla="*/ 16 w 20000"/>
                <a:gd name="T113" fmla="*/ 191 h 20000"/>
                <a:gd name="T114" fmla="*/ 4 w 20000"/>
                <a:gd name="T115" fmla="*/ 208 h 200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00"/>
                <a:gd name="T175" fmla="*/ 0 h 20000"/>
                <a:gd name="T176" fmla="*/ 20000 w 20000"/>
                <a:gd name="T177" fmla="*/ 20000 h 200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00" h="20000">
                  <a:moveTo>
                    <a:pt x="800" y="19961"/>
                  </a:moveTo>
                  <a:lnTo>
                    <a:pt x="800" y="18921"/>
                  </a:lnTo>
                  <a:lnTo>
                    <a:pt x="0" y="19345"/>
                  </a:lnTo>
                  <a:lnTo>
                    <a:pt x="0" y="18767"/>
                  </a:lnTo>
                  <a:lnTo>
                    <a:pt x="800" y="17958"/>
                  </a:lnTo>
                  <a:lnTo>
                    <a:pt x="2080" y="16339"/>
                  </a:lnTo>
                  <a:lnTo>
                    <a:pt x="2080" y="15145"/>
                  </a:lnTo>
                  <a:lnTo>
                    <a:pt x="1280" y="14566"/>
                  </a:lnTo>
                  <a:lnTo>
                    <a:pt x="800" y="13796"/>
                  </a:lnTo>
                  <a:lnTo>
                    <a:pt x="0" y="13179"/>
                  </a:lnTo>
                  <a:lnTo>
                    <a:pt x="800" y="12563"/>
                  </a:lnTo>
                  <a:lnTo>
                    <a:pt x="2080" y="12177"/>
                  </a:lnTo>
                  <a:lnTo>
                    <a:pt x="3280" y="10019"/>
                  </a:lnTo>
                  <a:lnTo>
                    <a:pt x="4080" y="10405"/>
                  </a:lnTo>
                  <a:lnTo>
                    <a:pt x="4080" y="8979"/>
                  </a:lnTo>
                  <a:lnTo>
                    <a:pt x="4080" y="7399"/>
                  </a:lnTo>
                  <a:lnTo>
                    <a:pt x="4560" y="7399"/>
                  </a:lnTo>
                  <a:lnTo>
                    <a:pt x="5360" y="6782"/>
                  </a:lnTo>
                  <a:lnTo>
                    <a:pt x="4080" y="6782"/>
                  </a:lnTo>
                  <a:lnTo>
                    <a:pt x="4080" y="5780"/>
                  </a:lnTo>
                  <a:lnTo>
                    <a:pt x="4080" y="5395"/>
                  </a:lnTo>
                  <a:lnTo>
                    <a:pt x="4560" y="5780"/>
                  </a:lnTo>
                  <a:lnTo>
                    <a:pt x="4560" y="5395"/>
                  </a:lnTo>
                  <a:lnTo>
                    <a:pt x="4560" y="4817"/>
                  </a:lnTo>
                  <a:lnTo>
                    <a:pt x="4080" y="4817"/>
                  </a:lnTo>
                  <a:lnTo>
                    <a:pt x="3280" y="5202"/>
                  </a:lnTo>
                  <a:lnTo>
                    <a:pt x="2480" y="1618"/>
                  </a:lnTo>
                  <a:lnTo>
                    <a:pt x="2080" y="0"/>
                  </a:lnTo>
                  <a:lnTo>
                    <a:pt x="2480" y="0"/>
                  </a:lnTo>
                  <a:lnTo>
                    <a:pt x="2480" y="424"/>
                  </a:lnTo>
                  <a:lnTo>
                    <a:pt x="2480" y="1040"/>
                  </a:lnTo>
                  <a:lnTo>
                    <a:pt x="3280" y="1195"/>
                  </a:lnTo>
                  <a:lnTo>
                    <a:pt x="4560" y="1618"/>
                  </a:lnTo>
                  <a:lnTo>
                    <a:pt x="5360" y="2235"/>
                  </a:lnTo>
                  <a:lnTo>
                    <a:pt x="6160" y="2235"/>
                  </a:lnTo>
                  <a:lnTo>
                    <a:pt x="6160" y="3622"/>
                  </a:lnTo>
                  <a:lnTo>
                    <a:pt x="5360" y="3815"/>
                  </a:lnTo>
                  <a:lnTo>
                    <a:pt x="6160" y="4586"/>
                  </a:lnTo>
                  <a:lnTo>
                    <a:pt x="6160" y="5395"/>
                  </a:lnTo>
                  <a:lnTo>
                    <a:pt x="6640" y="6397"/>
                  </a:lnTo>
                  <a:lnTo>
                    <a:pt x="7440" y="7399"/>
                  </a:lnTo>
                  <a:lnTo>
                    <a:pt x="8640" y="7399"/>
                  </a:lnTo>
                  <a:lnTo>
                    <a:pt x="9920" y="6166"/>
                  </a:lnTo>
                  <a:lnTo>
                    <a:pt x="9920" y="5780"/>
                  </a:lnTo>
                  <a:lnTo>
                    <a:pt x="9920" y="5202"/>
                  </a:lnTo>
                  <a:lnTo>
                    <a:pt x="12080" y="5202"/>
                  </a:lnTo>
                  <a:lnTo>
                    <a:pt x="12080" y="6166"/>
                  </a:lnTo>
                  <a:lnTo>
                    <a:pt x="14080" y="7206"/>
                  </a:lnTo>
                  <a:lnTo>
                    <a:pt x="16160" y="7206"/>
                  </a:lnTo>
                  <a:lnTo>
                    <a:pt x="18240" y="6166"/>
                  </a:lnTo>
                  <a:lnTo>
                    <a:pt x="19920" y="6166"/>
                  </a:lnTo>
                  <a:lnTo>
                    <a:pt x="19920" y="7206"/>
                  </a:lnTo>
                  <a:lnTo>
                    <a:pt x="18240" y="7977"/>
                  </a:lnTo>
                  <a:lnTo>
                    <a:pt x="12080" y="13796"/>
                  </a:lnTo>
                  <a:lnTo>
                    <a:pt x="7840" y="15761"/>
                  </a:lnTo>
                  <a:lnTo>
                    <a:pt x="5360" y="17148"/>
                  </a:lnTo>
                  <a:lnTo>
                    <a:pt x="3280" y="18382"/>
                  </a:lnTo>
                  <a:lnTo>
                    <a:pt x="800" y="1996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7" name="Freeform 281">
              <a:extLst>
                <a:ext uri="{FF2B5EF4-FFF2-40B4-BE49-F238E27FC236}">
                  <a16:creationId xmlns:a16="http://schemas.microsoft.com/office/drawing/2014/main" id="{AC16C2DD-BDBD-4435-98D7-D1818ED361FA}"/>
                </a:ext>
              </a:extLst>
            </p:cNvPr>
            <p:cNvSpPr>
              <a:spLocks/>
            </p:cNvSpPr>
            <p:nvPr/>
          </p:nvSpPr>
          <p:spPr bwMode="auto">
            <a:xfrm>
              <a:off x="5535" y="2950"/>
              <a:ext cx="171" cy="149"/>
            </a:xfrm>
            <a:custGeom>
              <a:avLst/>
              <a:gdLst>
                <a:gd name="T0" fmla="*/ 0 w 20000"/>
                <a:gd name="T1" fmla="*/ 120 h 20000"/>
                <a:gd name="T2" fmla="*/ 2 w 20000"/>
                <a:gd name="T3" fmla="*/ 0 h 20000"/>
                <a:gd name="T4" fmla="*/ 19 w 20000"/>
                <a:gd name="T5" fmla="*/ 6 h 20000"/>
                <a:gd name="T6" fmla="*/ 44 w 20000"/>
                <a:gd name="T7" fmla="*/ 12 h 20000"/>
                <a:gd name="T8" fmla="*/ 57 w 20000"/>
                <a:gd name="T9" fmla="*/ 19 h 20000"/>
                <a:gd name="T10" fmla="*/ 61 w 20000"/>
                <a:gd name="T11" fmla="*/ 19 h 20000"/>
                <a:gd name="T12" fmla="*/ 73 w 20000"/>
                <a:gd name="T13" fmla="*/ 29 h 20000"/>
                <a:gd name="T14" fmla="*/ 79 w 20000"/>
                <a:gd name="T15" fmla="*/ 29 h 20000"/>
                <a:gd name="T16" fmla="*/ 88 w 20000"/>
                <a:gd name="T17" fmla="*/ 35 h 20000"/>
                <a:gd name="T18" fmla="*/ 88 w 20000"/>
                <a:gd name="T19" fmla="*/ 50 h 20000"/>
                <a:gd name="T20" fmla="*/ 117 w 20000"/>
                <a:gd name="T21" fmla="*/ 60 h 20000"/>
                <a:gd name="T22" fmla="*/ 123 w 20000"/>
                <a:gd name="T23" fmla="*/ 72 h 20000"/>
                <a:gd name="T24" fmla="*/ 106 w 20000"/>
                <a:gd name="T25" fmla="*/ 77 h 20000"/>
                <a:gd name="T26" fmla="*/ 112 w 20000"/>
                <a:gd name="T27" fmla="*/ 89 h 20000"/>
                <a:gd name="T28" fmla="*/ 127 w 20000"/>
                <a:gd name="T29" fmla="*/ 99 h 20000"/>
                <a:gd name="T30" fmla="*/ 131 w 20000"/>
                <a:gd name="T31" fmla="*/ 103 h 20000"/>
                <a:gd name="T32" fmla="*/ 133 w 20000"/>
                <a:gd name="T33" fmla="*/ 109 h 20000"/>
                <a:gd name="T34" fmla="*/ 133 w 20000"/>
                <a:gd name="T35" fmla="*/ 120 h 20000"/>
                <a:gd name="T36" fmla="*/ 148 w 20000"/>
                <a:gd name="T37" fmla="*/ 120 h 20000"/>
                <a:gd name="T38" fmla="*/ 150 w 20000"/>
                <a:gd name="T39" fmla="*/ 122 h 20000"/>
                <a:gd name="T40" fmla="*/ 148 w 20000"/>
                <a:gd name="T41" fmla="*/ 126 h 20000"/>
                <a:gd name="T42" fmla="*/ 160 w 20000"/>
                <a:gd name="T43" fmla="*/ 130 h 20000"/>
                <a:gd name="T44" fmla="*/ 156 w 20000"/>
                <a:gd name="T45" fmla="*/ 136 h 20000"/>
                <a:gd name="T46" fmla="*/ 164 w 20000"/>
                <a:gd name="T47" fmla="*/ 140 h 20000"/>
                <a:gd name="T48" fmla="*/ 171 w 20000"/>
                <a:gd name="T49" fmla="*/ 142 h 20000"/>
                <a:gd name="T50" fmla="*/ 164 w 20000"/>
                <a:gd name="T51" fmla="*/ 146 h 20000"/>
                <a:gd name="T52" fmla="*/ 171 w 20000"/>
                <a:gd name="T53" fmla="*/ 146 h 20000"/>
                <a:gd name="T54" fmla="*/ 171 w 20000"/>
                <a:gd name="T55" fmla="*/ 149 h 20000"/>
                <a:gd name="T56" fmla="*/ 160 w 20000"/>
                <a:gd name="T57" fmla="*/ 149 h 20000"/>
                <a:gd name="T58" fmla="*/ 160 w 20000"/>
                <a:gd name="T59" fmla="*/ 146 h 20000"/>
                <a:gd name="T60" fmla="*/ 131 w 20000"/>
                <a:gd name="T61" fmla="*/ 140 h 20000"/>
                <a:gd name="T62" fmla="*/ 123 w 20000"/>
                <a:gd name="T63" fmla="*/ 140 h 20000"/>
                <a:gd name="T64" fmla="*/ 106 w 20000"/>
                <a:gd name="T65" fmla="*/ 126 h 20000"/>
                <a:gd name="T66" fmla="*/ 104 w 20000"/>
                <a:gd name="T67" fmla="*/ 120 h 20000"/>
                <a:gd name="T68" fmla="*/ 100 w 20000"/>
                <a:gd name="T69" fmla="*/ 120 h 20000"/>
                <a:gd name="T70" fmla="*/ 96 w 20000"/>
                <a:gd name="T71" fmla="*/ 113 h 20000"/>
                <a:gd name="T72" fmla="*/ 88 w 20000"/>
                <a:gd name="T73" fmla="*/ 97 h 20000"/>
                <a:gd name="T74" fmla="*/ 83 w 20000"/>
                <a:gd name="T75" fmla="*/ 97 h 20000"/>
                <a:gd name="T76" fmla="*/ 79 w 20000"/>
                <a:gd name="T77" fmla="*/ 97 h 20000"/>
                <a:gd name="T78" fmla="*/ 69 w 20000"/>
                <a:gd name="T79" fmla="*/ 97 h 20000"/>
                <a:gd name="T80" fmla="*/ 67 w 20000"/>
                <a:gd name="T81" fmla="*/ 89 h 20000"/>
                <a:gd name="T82" fmla="*/ 63 w 20000"/>
                <a:gd name="T83" fmla="*/ 89 h 20000"/>
                <a:gd name="T84" fmla="*/ 61 w 20000"/>
                <a:gd name="T85" fmla="*/ 93 h 20000"/>
                <a:gd name="T86" fmla="*/ 57 w 20000"/>
                <a:gd name="T87" fmla="*/ 93 h 20000"/>
                <a:gd name="T88" fmla="*/ 50 w 20000"/>
                <a:gd name="T89" fmla="*/ 89 h 20000"/>
                <a:gd name="T90" fmla="*/ 52 w 20000"/>
                <a:gd name="T91" fmla="*/ 99 h 20000"/>
                <a:gd name="T92" fmla="*/ 46 w 20000"/>
                <a:gd name="T93" fmla="*/ 99 h 20000"/>
                <a:gd name="T94" fmla="*/ 46 w 20000"/>
                <a:gd name="T95" fmla="*/ 103 h 20000"/>
                <a:gd name="T96" fmla="*/ 30 w 20000"/>
                <a:gd name="T97" fmla="*/ 103 h 20000"/>
                <a:gd name="T98" fmla="*/ 35 w 20000"/>
                <a:gd name="T99" fmla="*/ 105 h 20000"/>
                <a:gd name="T100" fmla="*/ 44 w 20000"/>
                <a:gd name="T101" fmla="*/ 115 h 20000"/>
                <a:gd name="T102" fmla="*/ 30 w 20000"/>
                <a:gd name="T103" fmla="*/ 122 h 20000"/>
                <a:gd name="T104" fmla="*/ 0 w 20000"/>
                <a:gd name="T105" fmla="*/ 120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0" y="16086"/>
                  </a:moveTo>
                  <a:lnTo>
                    <a:pt x="282" y="0"/>
                  </a:lnTo>
                  <a:lnTo>
                    <a:pt x="2207" y="858"/>
                  </a:lnTo>
                  <a:lnTo>
                    <a:pt x="5117" y="1662"/>
                  </a:lnTo>
                  <a:lnTo>
                    <a:pt x="6620" y="2520"/>
                  </a:lnTo>
                  <a:lnTo>
                    <a:pt x="7089" y="2520"/>
                  </a:lnTo>
                  <a:lnTo>
                    <a:pt x="8545" y="3861"/>
                  </a:lnTo>
                  <a:lnTo>
                    <a:pt x="9249" y="3861"/>
                  </a:lnTo>
                  <a:lnTo>
                    <a:pt x="10282" y="4718"/>
                  </a:lnTo>
                  <a:lnTo>
                    <a:pt x="10282" y="6649"/>
                  </a:lnTo>
                  <a:lnTo>
                    <a:pt x="13662" y="7989"/>
                  </a:lnTo>
                  <a:lnTo>
                    <a:pt x="14413" y="9651"/>
                  </a:lnTo>
                  <a:lnTo>
                    <a:pt x="12394" y="10295"/>
                  </a:lnTo>
                  <a:lnTo>
                    <a:pt x="13146" y="11903"/>
                  </a:lnTo>
                  <a:lnTo>
                    <a:pt x="14883" y="13298"/>
                  </a:lnTo>
                  <a:lnTo>
                    <a:pt x="15352" y="13834"/>
                  </a:lnTo>
                  <a:lnTo>
                    <a:pt x="15587" y="14692"/>
                  </a:lnTo>
                  <a:lnTo>
                    <a:pt x="15587" y="16086"/>
                  </a:lnTo>
                  <a:lnTo>
                    <a:pt x="17277" y="16086"/>
                  </a:lnTo>
                  <a:lnTo>
                    <a:pt x="17559" y="16354"/>
                  </a:lnTo>
                  <a:lnTo>
                    <a:pt x="17277" y="16890"/>
                  </a:lnTo>
                  <a:lnTo>
                    <a:pt x="18732" y="17426"/>
                  </a:lnTo>
                  <a:lnTo>
                    <a:pt x="18263" y="18284"/>
                  </a:lnTo>
                  <a:lnTo>
                    <a:pt x="19202" y="18820"/>
                  </a:lnTo>
                  <a:lnTo>
                    <a:pt x="19953" y="19088"/>
                  </a:lnTo>
                  <a:lnTo>
                    <a:pt x="19202" y="19625"/>
                  </a:lnTo>
                  <a:lnTo>
                    <a:pt x="19953" y="19625"/>
                  </a:lnTo>
                  <a:lnTo>
                    <a:pt x="19953" y="19946"/>
                  </a:lnTo>
                  <a:lnTo>
                    <a:pt x="18732" y="19946"/>
                  </a:lnTo>
                  <a:lnTo>
                    <a:pt x="18732" y="19625"/>
                  </a:lnTo>
                  <a:lnTo>
                    <a:pt x="15352" y="18820"/>
                  </a:lnTo>
                  <a:lnTo>
                    <a:pt x="14413" y="18820"/>
                  </a:lnTo>
                  <a:lnTo>
                    <a:pt x="12394" y="16890"/>
                  </a:lnTo>
                  <a:lnTo>
                    <a:pt x="12207" y="16086"/>
                  </a:lnTo>
                  <a:lnTo>
                    <a:pt x="11690" y="16086"/>
                  </a:lnTo>
                  <a:lnTo>
                    <a:pt x="11221" y="15228"/>
                  </a:lnTo>
                  <a:lnTo>
                    <a:pt x="10282" y="13029"/>
                  </a:lnTo>
                  <a:lnTo>
                    <a:pt x="9718" y="13029"/>
                  </a:lnTo>
                  <a:lnTo>
                    <a:pt x="9249" y="13029"/>
                  </a:lnTo>
                  <a:lnTo>
                    <a:pt x="8075" y="13029"/>
                  </a:lnTo>
                  <a:lnTo>
                    <a:pt x="7793" y="11903"/>
                  </a:lnTo>
                  <a:lnTo>
                    <a:pt x="7324" y="11903"/>
                  </a:lnTo>
                  <a:lnTo>
                    <a:pt x="7089" y="12493"/>
                  </a:lnTo>
                  <a:lnTo>
                    <a:pt x="6620" y="12493"/>
                  </a:lnTo>
                  <a:lnTo>
                    <a:pt x="5869" y="11903"/>
                  </a:lnTo>
                  <a:lnTo>
                    <a:pt x="6103" y="13298"/>
                  </a:lnTo>
                  <a:lnTo>
                    <a:pt x="5399" y="13298"/>
                  </a:lnTo>
                  <a:lnTo>
                    <a:pt x="5399" y="13834"/>
                  </a:lnTo>
                  <a:lnTo>
                    <a:pt x="3474" y="13834"/>
                  </a:lnTo>
                  <a:lnTo>
                    <a:pt x="4131" y="14155"/>
                  </a:lnTo>
                  <a:lnTo>
                    <a:pt x="5117" y="15496"/>
                  </a:lnTo>
                  <a:lnTo>
                    <a:pt x="3474" y="16354"/>
                  </a:lnTo>
                  <a:lnTo>
                    <a:pt x="0" y="1608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8" name="Freeform 282">
              <a:extLst>
                <a:ext uri="{FF2B5EF4-FFF2-40B4-BE49-F238E27FC236}">
                  <a16:creationId xmlns:a16="http://schemas.microsoft.com/office/drawing/2014/main" id="{7A730DF3-02BB-41C5-8564-4FD44F603F12}"/>
                </a:ext>
              </a:extLst>
            </p:cNvPr>
            <p:cNvSpPr>
              <a:spLocks/>
            </p:cNvSpPr>
            <p:nvPr/>
          </p:nvSpPr>
          <p:spPr bwMode="auto">
            <a:xfrm>
              <a:off x="5668" y="2977"/>
              <a:ext cx="75" cy="39"/>
            </a:xfrm>
            <a:custGeom>
              <a:avLst/>
              <a:gdLst>
                <a:gd name="T0" fmla="*/ 37 w 20000"/>
                <a:gd name="T1" fmla="*/ 39 h 20000"/>
                <a:gd name="T2" fmla="*/ 23 w 20000"/>
                <a:gd name="T3" fmla="*/ 39 h 20000"/>
                <a:gd name="T4" fmla="*/ 20 w 20000"/>
                <a:gd name="T5" fmla="*/ 35 h 20000"/>
                <a:gd name="T6" fmla="*/ 14 w 20000"/>
                <a:gd name="T7" fmla="*/ 35 h 20000"/>
                <a:gd name="T8" fmla="*/ 6 w 20000"/>
                <a:gd name="T9" fmla="*/ 32 h 20000"/>
                <a:gd name="T10" fmla="*/ 0 w 20000"/>
                <a:gd name="T11" fmla="*/ 28 h 20000"/>
                <a:gd name="T12" fmla="*/ 0 w 20000"/>
                <a:gd name="T13" fmla="*/ 22 h 20000"/>
                <a:gd name="T14" fmla="*/ 4 w 20000"/>
                <a:gd name="T15" fmla="*/ 24 h 20000"/>
                <a:gd name="T16" fmla="*/ 10 w 20000"/>
                <a:gd name="T17" fmla="*/ 22 h 20000"/>
                <a:gd name="T18" fmla="*/ 16 w 20000"/>
                <a:gd name="T19" fmla="*/ 24 h 20000"/>
                <a:gd name="T20" fmla="*/ 27 w 20000"/>
                <a:gd name="T21" fmla="*/ 22 h 20000"/>
                <a:gd name="T22" fmla="*/ 31 w 20000"/>
                <a:gd name="T23" fmla="*/ 16 h 20000"/>
                <a:gd name="T24" fmla="*/ 33 w 20000"/>
                <a:gd name="T25" fmla="*/ 24 h 20000"/>
                <a:gd name="T26" fmla="*/ 37 w 20000"/>
                <a:gd name="T27" fmla="*/ 22 h 20000"/>
                <a:gd name="T28" fmla="*/ 42 w 20000"/>
                <a:gd name="T29" fmla="*/ 24 h 20000"/>
                <a:gd name="T30" fmla="*/ 48 w 20000"/>
                <a:gd name="T31" fmla="*/ 22 h 20000"/>
                <a:gd name="T32" fmla="*/ 50 w 20000"/>
                <a:gd name="T33" fmla="*/ 16 h 20000"/>
                <a:gd name="T34" fmla="*/ 58 w 20000"/>
                <a:gd name="T35" fmla="*/ 16 h 20000"/>
                <a:gd name="T36" fmla="*/ 60 w 20000"/>
                <a:gd name="T37" fmla="*/ 12 h 20000"/>
                <a:gd name="T38" fmla="*/ 58 w 20000"/>
                <a:gd name="T39" fmla="*/ 2 h 20000"/>
                <a:gd name="T40" fmla="*/ 71 w 20000"/>
                <a:gd name="T41" fmla="*/ 0 h 20000"/>
                <a:gd name="T42" fmla="*/ 75 w 20000"/>
                <a:gd name="T43" fmla="*/ 2 h 20000"/>
                <a:gd name="T44" fmla="*/ 75 w 20000"/>
                <a:gd name="T45" fmla="*/ 12 h 20000"/>
                <a:gd name="T46" fmla="*/ 68 w 20000"/>
                <a:gd name="T47" fmla="*/ 16 h 20000"/>
                <a:gd name="T48" fmla="*/ 68 w 20000"/>
                <a:gd name="T49" fmla="*/ 22 h 20000"/>
                <a:gd name="T50" fmla="*/ 60 w 20000"/>
                <a:gd name="T51" fmla="*/ 24 h 20000"/>
                <a:gd name="T52" fmla="*/ 58 w 20000"/>
                <a:gd name="T53" fmla="*/ 24 h 20000"/>
                <a:gd name="T54" fmla="*/ 54 w 20000"/>
                <a:gd name="T55" fmla="*/ 28 h 20000"/>
                <a:gd name="T56" fmla="*/ 37 w 20000"/>
                <a:gd name="T57" fmla="*/ 39 h 2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00"/>
                <a:gd name="T88" fmla="*/ 0 h 20000"/>
                <a:gd name="T89" fmla="*/ 20000 w 20000"/>
                <a:gd name="T90" fmla="*/ 20000 h 2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00" h="20000">
                  <a:moveTo>
                    <a:pt x="9840" y="19798"/>
                  </a:moveTo>
                  <a:lnTo>
                    <a:pt x="6096" y="19798"/>
                  </a:lnTo>
                  <a:lnTo>
                    <a:pt x="5455" y="17778"/>
                  </a:lnTo>
                  <a:lnTo>
                    <a:pt x="3850" y="17778"/>
                  </a:lnTo>
                  <a:lnTo>
                    <a:pt x="1711" y="16566"/>
                  </a:lnTo>
                  <a:lnTo>
                    <a:pt x="0" y="14545"/>
                  </a:lnTo>
                  <a:lnTo>
                    <a:pt x="0" y="11515"/>
                  </a:lnTo>
                  <a:lnTo>
                    <a:pt x="1070" y="12525"/>
                  </a:lnTo>
                  <a:lnTo>
                    <a:pt x="2781" y="11515"/>
                  </a:lnTo>
                  <a:lnTo>
                    <a:pt x="4385" y="12525"/>
                  </a:lnTo>
                  <a:lnTo>
                    <a:pt x="7166" y="11515"/>
                  </a:lnTo>
                  <a:lnTo>
                    <a:pt x="8235" y="8283"/>
                  </a:lnTo>
                  <a:lnTo>
                    <a:pt x="8770" y="12525"/>
                  </a:lnTo>
                  <a:lnTo>
                    <a:pt x="9840" y="11515"/>
                  </a:lnTo>
                  <a:lnTo>
                    <a:pt x="11123" y="12525"/>
                  </a:lnTo>
                  <a:lnTo>
                    <a:pt x="12727" y="11515"/>
                  </a:lnTo>
                  <a:lnTo>
                    <a:pt x="13262" y="8283"/>
                  </a:lnTo>
                  <a:lnTo>
                    <a:pt x="15508" y="8283"/>
                  </a:lnTo>
                  <a:lnTo>
                    <a:pt x="16043" y="6263"/>
                  </a:lnTo>
                  <a:lnTo>
                    <a:pt x="15508" y="1212"/>
                  </a:lnTo>
                  <a:lnTo>
                    <a:pt x="18824" y="0"/>
                  </a:lnTo>
                  <a:lnTo>
                    <a:pt x="19893" y="1212"/>
                  </a:lnTo>
                  <a:lnTo>
                    <a:pt x="19893" y="6263"/>
                  </a:lnTo>
                  <a:lnTo>
                    <a:pt x="18182" y="8283"/>
                  </a:lnTo>
                  <a:lnTo>
                    <a:pt x="18182" y="11515"/>
                  </a:lnTo>
                  <a:lnTo>
                    <a:pt x="16043" y="12525"/>
                  </a:lnTo>
                  <a:lnTo>
                    <a:pt x="15508" y="12525"/>
                  </a:lnTo>
                  <a:lnTo>
                    <a:pt x="14439" y="14545"/>
                  </a:lnTo>
                  <a:lnTo>
                    <a:pt x="9840" y="1979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69" name="Freeform 283">
              <a:extLst>
                <a:ext uri="{FF2B5EF4-FFF2-40B4-BE49-F238E27FC236}">
                  <a16:creationId xmlns:a16="http://schemas.microsoft.com/office/drawing/2014/main" id="{125E1E64-60DE-4FAD-90C3-E7123EF27A8A}"/>
                </a:ext>
              </a:extLst>
            </p:cNvPr>
            <p:cNvSpPr>
              <a:spLocks/>
            </p:cNvSpPr>
            <p:nvPr/>
          </p:nvSpPr>
          <p:spPr bwMode="auto">
            <a:xfrm>
              <a:off x="5712" y="2946"/>
              <a:ext cx="42" cy="44"/>
            </a:xfrm>
            <a:custGeom>
              <a:avLst/>
              <a:gdLst>
                <a:gd name="T0" fmla="*/ 38 w 20000"/>
                <a:gd name="T1" fmla="*/ 44 h 20000"/>
                <a:gd name="T2" fmla="*/ 38 w 20000"/>
                <a:gd name="T3" fmla="*/ 37 h 20000"/>
                <a:gd name="T4" fmla="*/ 34 w 20000"/>
                <a:gd name="T5" fmla="*/ 27 h 20000"/>
                <a:gd name="T6" fmla="*/ 25 w 20000"/>
                <a:gd name="T7" fmla="*/ 17 h 20000"/>
                <a:gd name="T8" fmla="*/ 6 w 20000"/>
                <a:gd name="T9" fmla="*/ 6 h 20000"/>
                <a:gd name="T10" fmla="*/ 0 w 20000"/>
                <a:gd name="T11" fmla="*/ 4 h 20000"/>
                <a:gd name="T12" fmla="*/ 0 w 20000"/>
                <a:gd name="T13" fmla="*/ 0 h 20000"/>
                <a:gd name="T14" fmla="*/ 27 w 20000"/>
                <a:gd name="T15" fmla="*/ 12 h 20000"/>
                <a:gd name="T16" fmla="*/ 38 w 20000"/>
                <a:gd name="T17" fmla="*/ 23 h 20000"/>
                <a:gd name="T18" fmla="*/ 38 w 20000"/>
                <a:gd name="T19" fmla="*/ 27 h 20000"/>
                <a:gd name="T20" fmla="*/ 42 w 20000"/>
                <a:gd name="T21" fmla="*/ 37 h 20000"/>
                <a:gd name="T22" fmla="*/ 38 w 20000"/>
                <a:gd name="T23" fmla="*/ 44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7905" y="19818"/>
                  </a:moveTo>
                  <a:lnTo>
                    <a:pt x="17905" y="16909"/>
                  </a:lnTo>
                  <a:lnTo>
                    <a:pt x="16000" y="12364"/>
                  </a:lnTo>
                  <a:lnTo>
                    <a:pt x="12000" y="7636"/>
                  </a:lnTo>
                  <a:lnTo>
                    <a:pt x="3048" y="2909"/>
                  </a:lnTo>
                  <a:lnTo>
                    <a:pt x="0" y="2000"/>
                  </a:lnTo>
                  <a:lnTo>
                    <a:pt x="0" y="0"/>
                  </a:lnTo>
                  <a:lnTo>
                    <a:pt x="12952" y="5636"/>
                  </a:lnTo>
                  <a:lnTo>
                    <a:pt x="17905" y="10545"/>
                  </a:lnTo>
                  <a:lnTo>
                    <a:pt x="17905" y="12364"/>
                  </a:lnTo>
                  <a:lnTo>
                    <a:pt x="19810" y="16909"/>
                  </a:lnTo>
                  <a:lnTo>
                    <a:pt x="17905" y="1981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0" name="Freeform 284">
              <a:extLst>
                <a:ext uri="{FF2B5EF4-FFF2-40B4-BE49-F238E27FC236}">
                  <a16:creationId xmlns:a16="http://schemas.microsoft.com/office/drawing/2014/main" id="{AD5F21DC-2487-4680-8200-18B16F33BBF6}"/>
                </a:ext>
              </a:extLst>
            </p:cNvPr>
            <p:cNvSpPr>
              <a:spLocks/>
            </p:cNvSpPr>
            <p:nvPr/>
          </p:nvSpPr>
          <p:spPr bwMode="auto">
            <a:xfrm>
              <a:off x="5780" y="2993"/>
              <a:ext cx="23" cy="34"/>
            </a:xfrm>
            <a:custGeom>
              <a:avLst/>
              <a:gdLst>
                <a:gd name="T0" fmla="*/ 23 w 20000"/>
                <a:gd name="T1" fmla="*/ 34 h 20000"/>
                <a:gd name="T2" fmla="*/ 12 w 20000"/>
                <a:gd name="T3" fmla="*/ 34 h 20000"/>
                <a:gd name="T4" fmla="*/ 8 w 20000"/>
                <a:gd name="T5" fmla="*/ 23 h 20000"/>
                <a:gd name="T6" fmla="*/ 2 w 20000"/>
                <a:gd name="T7" fmla="*/ 19 h 20000"/>
                <a:gd name="T8" fmla="*/ 2 w 20000"/>
                <a:gd name="T9" fmla="*/ 8 h 20000"/>
                <a:gd name="T10" fmla="*/ 0 w 20000"/>
                <a:gd name="T11" fmla="*/ 6 h 20000"/>
                <a:gd name="T12" fmla="*/ 0 w 20000"/>
                <a:gd name="T13" fmla="*/ 0 h 20000"/>
                <a:gd name="T14" fmla="*/ 2 w 20000"/>
                <a:gd name="T15" fmla="*/ 6 h 20000"/>
                <a:gd name="T16" fmla="*/ 6 w 20000"/>
                <a:gd name="T17" fmla="*/ 8 h 20000"/>
                <a:gd name="T18" fmla="*/ 12 w 20000"/>
                <a:gd name="T19" fmla="*/ 12 h 20000"/>
                <a:gd name="T20" fmla="*/ 16 w 20000"/>
                <a:gd name="T21" fmla="*/ 19 h 20000"/>
                <a:gd name="T22" fmla="*/ 18 w 20000"/>
                <a:gd name="T23" fmla="*/ 23 h 20000"/>
                <a:gd name="T24" fmla="*/ 23 w 20000"/>
                <a:gd name="T25" fmla="*/ 29 h 20000"/>
                <a:gd name="T26" fmla="*/ 23 w 20000"/>
                <a:gd name="T27" fmla="*/ 34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19655" y="19765"/>
                  </a:moveTo>
                  <a:lnTo>
                    <a:pt x="10690" y="19765"/>
                  </a:lnTo>
                  <a:lnTo>
                    <a:pt x="6897" y="13412"/>
                  </a:lnTo>
                  <a:lnTo>
                    <a:pt x="1379" y="11059"/>
                  </a:lnTo>
                  <a:lnTo>
                    <a:pt x="1379" y="4941"/>
                  </a:lnTo>
                  <a:lnTo>
                    <a:pt x="0" y="3765"/>
                  </a:lnTo>
                  <a:lnTo>
                    <a:pt x="0" y="0"/>
                  </a:lnTo>
                  <a:lnTo>
                    <a:pt x="1379" y="3765"/>
                  </a:lnTo>
                  <a:lnTo>
                    <a:pt x="5517" y="4941"/>
                  </a:lnTo>
                  <a:lnTo>
                    <a:pt x="10690" y="7294"/>
                  </a:lnTo>
                  <a:lnTo>
                    <a:pt x="14138" y="11059"/>
                  </a:lnTo>
                  <a:lnTo>
                    <a:pt x="15862" y="13412"/>
                  </a:lnTo>
                  <a:lnTo>
                    <a:pt x="19655" y="17176"/>
                  </a:lnTo>
                  <a:lnTo>
                    <a:pt x="19655" y="19765"/>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1" name="Freeform 285">
              <a:extLst>
                <a:ext uri="{FF2B5EF4-FFF2-40B4-BE49-F238E27FC236}">
                  <a16:creationId xmlns:a16="http://schemas.microsoft.com/office/drawing/2014/main" id="{FE4CCBB3-56E7-4F9A-954C-4EDDCBF5A86C}"/>
                </a:ext>
              </a:extLst>
            </p:cNvPr>
            <p:cNvSpPr>
              <a:spLocks/>
            </p:cNvSpPr>
            <p:nvPr/>
          </p:nvSpPr>
          <p:spPr bwMode="auto">
            <a:xfrm>
              <a:off x="5886" y="3056"/>
              <a:ext cx="15" cy="31"/>
            </a:xfrm>
            <a:custGeom>
              <a:avLst/>
              <a:gdLst>
                <a:gd name="T0" fmla="*/ 15 w 20000"/>
                <a:gd name="T1" fmla="*/ 31 h 20000"/>
                <a:gd name="T2" fmla="*/ 11 w 20000"/>
                <a:gd name="T3" fmla="*/ 20 h 20000"/>
                <a:gd name="T4" fmla="*/ 0 w 20000"/>
                <a:gd name="T5" fmla="*/ 14 h 20000"/>
                <a:gd name="T6" fmla="*/ 0 w 20000"/>
                <a:gd name="T7" fmla="*/ 0 h 20000"/>
                <a:gd name="T8" fmla="*/ 4 w 20000"/>
                <a:gd name="T9" fmla="*/ 0 h 20000"/>
                <a:gd name="T10" fmla="*/ 6 w 20000"/>
                <a:gd name="T11" fmla="*/ 8 h 20000"/>
                <a:gd name="T12" fmla="*/ 11 w 20000"/>
                <a:gd name="T13" fmla="*/ 10 h 20000"/>
                <a:gd name="T14" fmla="*/ 15 w 20000"/>
                <a:gd name="T15" fmla="*/ 20 h 20000"/>
                <a:gd name="T16" fmla="*/ 15 w 20000"/>
                <a:gd name="T17" fmla="*/ 31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19459" y="19744"/>
                  </a:moveTo>
                  <a:lnTo>
                    <a:pt x="14054" y="13077"/>
                  </a:lnTo>
                  <a:lnTo>
                    <a:pt x="0" y="9231"/>
                  </a:lnTo>
                  <a:lnTo>
                    <a:pt x="0" y="0"/>
                  </a:lnTo>
                  <a:lnTo>
                    <a:pt x="5405" y="0"/>
                  </a:lnTo>
                  <a:lnTo>
                    <a:pt x="8649" y="5128"/>
                  </a:lnTo>
                  <a:lnTo>
                    <a:pt x="14054" y="6667"/>
                  </a:lnTo>
                  <a:lnTo>
                    <a:pt x="19459" y="13077"/>
                  </a:lnTo>
                  <a:lnTo>
                    <a:pt x="19459" y="1974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2" name="Freeform 286">
              <a:extLst>
                <a:ext uri="{FF2B5EF4-FFF2-40B4-BE49-F238E27FC236}">
                  <a16:creationId xmlns:a16="http://schemas.microsoft.com/office/drawing/2014/main" id="{8AB858F3-881E-409F-98C9-74ECADB7FCB2}"/>
                </a:ext>
              </a:extLst>
            </p:cNvPr>
            <p:cNvSpPr>
              <a:spLocks/>
            </p:cNvSpPr>
            <p:nvPr/>
          </p:nvSpPr>
          <p:spPr bwMode="auto">
            <a:xfrm>
              <a:off x="5848" y="3043"/>
              <a:ext cx="26" cy="17"/>
            </a:xfrm>
            <a:custGeom>
              <a:avLst/>
              <a:gdLst>
                <a:gd name="T0" fmla="*/ 26 w 20000"/>
                <a:gd name="T1" fmla="*/ 17 h 20000"/>
                <a:gd name="T2" fmla="*/ 19 w 20000"/>
                <a:gd name="T3" fmla="*/ 13 h 20000"/>
                <a:gd name="T4" fmla="*/ 9 w 20000"/>
                <a:gd name="T5" fmla="*/ 6 h 20000"/>
                <a:gd name="T6" fmla="*/ 0 w 20000"/>
                <a:gd name="T7" fmla="*/ 0 h 20000"/>
                <a:gd name="T8" fmla="*/ 4 w 20000"/>
                <a:gd name="T9" fmla="*/ 0 h 20000"/>
                <a:gd name="T10" fmla="*/ 11 w 20000"/>
                <a:gd name="T11" fmla="*/ 4 h 20000"/>
                <a:gd name="T12" fmla="*/ 19 w 20000"/>
                <a:gd name="T13" fmla="*/ 4 h 20000"/>
                <a:gd name="T14" fmla="*/ 26 w 20000"/>
                <a:gd name="T15" fmla="*/ 17 h 20000"/>
                <a:gd name="T16" fmla="*/ 0 60000 65536"/>
                <a:gd name="T17" fmla="*/ 0 60000 65536"/>
                <a:gd name="T18" fmla="*/ 0 60000 65536"/>
                <a:gd name="T19" fmla="*/ 0 60000 65536"/>
                <a:gd name="T20" fmla="*/ 0 60000 65536"/>
                <a:gd name="T21" fmla="*/ 0 60000 65536"/>
                <a:gd name="T22" fmla="*/ 0 60000 65536"/>
                <a:gd name="T23" fmla="*/ 0 60000 65536"/>
                <a:gd name="T24" fmla="*/ 0 w 20000"/>
                <a:gd name="T25" fmla="*/ 0 h 20000"/>
                <a:gd name="T26" fmla="*/ 20000 w 20000"/>
                <a:gd name="T27" fmla="*/ 20000 h 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00" h="20000">
                  <a:moveTo>
                    <a:pt x="19688" y="19524"/>
                  </a:moveTo>
                  <a:lnTo>
                    <a:pt x="14688" y="14762"/>
                  </a:lnTo>
                  <a:lnTo>
                    <a:pt x="6563" y="7143"/>
                  </a:lnTo>
                  <a:lnTo>
                    <a:pt x="0" y="0"/>
                  </a:lnTo>
                  <a:lnTo>
                    <a:pt x="3125" y="0"/>
                  </a:lnTo>
                  <a:lnTo>
                    <a:pt x="8125" y="4762"/>
                  </a:lnTo>
                  <a:lnTo>
                    <a:pt x="14688" y="4762"/>
                  </a:lnTo>
                  <a:lnTo>
                    <a:pt x="19688" y="195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3" name="Freeform 287">
              <a:extLst>
                <a:ext uri="{FF2B5EF4-FFF2-40B4-BE49-F238E27FC236}">
                  <a16:creationId xmlns:a16="http://schemas.microsoft.com/office/drawing/2014/main" id="{44213B06-5410-4A25-B28B-8899AB95B854}"/>
                </a:ext>
              </a:extLst>
            </p:cNvPr>
            <p:cNvSpPr>
              <a:spLocks/>
            </p:cNvSpPr>
            <p:nvPr/>
          </p:nvSpPr>
          <p:spPr bwMode="auto">
            <a:xfrm>
              <a:off x="5867" y="3076"/>
              <a:ext cx="19" cy="7"/>
            </a:xfrm>
            <a:custGeom>
              <a:avLst/>
              <a:gdLst>
                <a:gd name="T0" fmla="*/ 19 w 20000"/>
                <a:gd name="T1" fmla="*/ 7 h 20000"/>
                <a:gd name="T2" fmla="*/ 12 w 20000"/>
                <a:gd name="T3" fmla="*/ 7 h 20000"/>
                <a:gd name="T4" fmla="*/ 2 w 20000"/>
                <a:gd name="T5" fmla="*/ 7 h 20000"/>
                <a:gd name="T6" fmla="*/ 0 w 20000"/>
                <a:gd name="T7" fmla="*/ 0 h 20000"/>
                <a:gd name="T8" fmla="*/ 16 w 20000"/>
                <a:gd name="T9" fmla="*/ 0 h 20000"/>
                <a:gd name="T10" fmla="*/ 19 w 20000"/>
                <a:gd name="T11" fmla="*/ 7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583" y="18824"/>
                  </a:moveTo>
                  <a:lnTo>
                    <a:pt x="12917" y="18824"/>
                  </a:lnTo>
                  <a:lnTo>
                    <a:pt x="1667" y="18824"/>
                  </a:lnTo>
                  <a:lnTo>
                    <a:pt x="0" y="0"/>
                  </a:lnTo>
                  <a:lnTo>
                    <a:pt x="17083" y="0"/>
                  </a:lnTo>
                  <a:lnTo>
                    <a:pt x="19583"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4" name="Freeform 288">
              <a:extLst>
                <a:ext uri="{FF2B5EF4-FFF2-40B4-BE49-F238E27FC236}">
                  <a16:creationId xmlns:a16="http://schemas.microsoft.com/office/drawing/2014/main" id="{9A4FDFF0-C17B-4884-9C80-1976167C3DC1}"/>
                </a:ext>
              </a:extLst>
            </p:cNvPr>
            <p:cNvSpPr>
              <a:spLocks/>
            </p:cNvSpPr>
            <p:nvPr/>
          </p:nvSpPr>
          <p:spPr bwMode="auto">
            <a:xfrm>
              <a:off x="5813" y="3022"/>
              <a:ext cx="17" cy="15"/>
            </a:xfrm>
            <a:custGeom>
              <a:avLst/>
              <a:gdLst>
                <a:gd name="T0" fmla="*/ 10 w 20000"/>
                <a:gd name="T1" fmla="*/ 15 h 20000"/>
                <a:gd name="T2" fmla="*/ 2 w 20000"/>
                <a:gd name="T3" fmla="*/ 6 h 20000"/>
                <a:gd name="T4" fmla="*/ 0 w 20000"/>
                <a:gd name="T5" fmla="*/ 0 h 20000"/>
                <a:gd name="T6" fmla="*/ 6 w 20000"/>
                <a:gd name="T7" fmla="*/ 4 h 20000"/>
                <a:gd name="T8" fmla="*/ 10 w 20000"/>
                <a:gd name="T9" fmla="*/ 6 h 20000"/>
                <a:gd name="T10" fmla="*/ 17 w 20000"/>
                <a:gd name="T11" fmla="*/ 15 h 20000"/>
                <a:gd name="T12" fmla="*/ 10 w 20000"/>
                <a:gd name="T13" fmla="*/ 15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1905" y="19474"/>
                  </a:moveTo>
                  <a:lnTo>
                    <a:pt x="2857" y="8421"/>
                  </a:lnTo>
                  <a:lnTo>
                    <a:pt x="0" y="0"/>
                  </a:lnTo>
                  <a:lnTo>
                    <a:pt x="7143" y="5789"/>
                  </a:lnTo>
                  <a:lnTo>
                    <a:pt x="11905" y="8421"/>
                  </a:lnTo>
                  <a:lnTo>
                    <a:pt x="19524" y="19474"/>
                  </a:lnTo>
                  <a:lnTo>
                    <a:pt x="11905" y="1947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5" name="Freeform 289">
              <a:extLst>
                <a:ext uri="{FF2B5EF4-FFF2-40B4-BE49-F238E27FC236}">
                  <a16:creationId xmlns:a16="http://schemas.microsoft.com/office/drawing/2014/main" id="{981F86CF-14BC-4765-A430-F5D582BD98F7}"/>
                </a:ext>
              </a:extLst>
            </p:cNvPr>
            <p:cNvSpPr>
              <a:spLocks/>
            </p:cNvSpPr>
            <p:nvPr/>
          </p:nvSpPr>
          <p:spPr bwMode="auto">
            <a:xfrm>
              <a:off x="2174" y="839"/>
              <a:ext cx="727" cy="803"/>
            </a:xfrm>
            <a:custGeom>
              <a:avLst/>
              <a:gdLst>
                <a:gd name="T0" fmla="*/ 135 w 20000"/>
                <a:gd name="T1" fmla="*/ 771 h 20000"/>
                <a:gd name="T2" fmla="*/ 87 w 20000"/>
                <a:gd name="T3" fmla="*/ 579 h 20000"/>
                <a:gd name="T4" fmla="*/ 147 w 20000"/>
                <a:gd name="T5" fmla="*/ 499 h 20000"/>
                <a:gd name="T6" fmla="*/ 110 w 20000"/>
                <a:gd name="T7" fmla="*/ 449 h 20000"/>
                <a:gd name="T8" fmla="*/ 120 w 20000"/>
                <a:gd name="T9" fmla="*/ 298 h 20000"/>
                <a:gd name="T10" fmla="*/ 44 w 20000"/>
                <a:gd name="T11" fmla="*/ 267 h 20000"/>
                <a:gd name="T12" fmla="*/ 4 w 20000"/>
                <a:gd name="T13" fmla="*/ 255 h 20000"/>
                <a:gd name="T14" fmla="*/ 6 w 20000"/>
                <a:gd name="T15" fmla="*/ 240 h 20000"/>
                <a:gd name="T16" fmla="*/ 4 w 20000"/>
                <a:gd name="T17" fmla="*/ 221 h 20000"/>
                <a:gd name="T18" fmla="*/ 56 w 20000"/>
                <a:gd name="T19" fmla="*/ 217 h 20000"/>
                <a:gd name="T20" fmla="*/ 21 w 20000"/>
                <a:gd name="T21" fmla="*/ 205 h 20000"/>
                <a:gd name="T22" fmla="*/ 27 w 20000"/>
                <a:gd name="T23" fmla="*/ 163 h 20000"/>
                <a:gd name="T24" fmla="*/ 83 w 20000"/>
                <a:gd name="T25" fmla="*/ 153 h 20000"/>
                <a:gd name="T26" fmla="*/ 131 w 20000"/>
                <a:gd name="T27" fmla="*/ 135 h 20000"/>
                <a:gd name="T28" fmla="*/ 151 w 20000"/>
                <a:gd name="T29" fmla="*/ 118 h 20000"/>
                <a:gd name="T30" fmla="*/ 110 w 20000"/>
                <a:gd name="T31" fmla="*/ 118 h 20000"/>
                <a:gd name="T32" fmla="*/ 162 w 20000"/>
                <a:gd name="T33" fmla="*/ 81 h 20000"/>
                <a:gd name="T34" fmla="*/ 184 w 20000"/>
                <a:gd name="T35" fmla="*/ 70 h 20000"/>
                <a:gd name="T36" fmla="*/ 228 w 20000"/>
                <a:gd name="T37" fmla="*/ 48 h 20000"/>
                <a:gd name="T38" fmla="*/ 261 w 20000"/>
                <a:gd name="T39" fmla="*/ 82 h 20000"/>
                <a:gd name="T40" fmla="*/ 338 w 20000"/>
                <a:gd name="T41" fmla="*/ 70 h 20000"/>
                <a:gd name="T42" fmla="*/ 370 w 20000"/>
                <a:gd name="T43" fmla="*/ 60 h 20000"/>
                <a:gd name="T44" fmla="*/ 408 w 20000"/>
                <a:gd name="T45" fmla="*/ 58 h 20000"/>
                <a:gd name="T46" fmla="*/ 435 w 20000"/>
                <a:gd name="T47" fmla="*/ 39 h 20000"/>
                <a:gd name="T48" fmla="*/ 414 w 20000"/>
                <a:gd name="T49" fmla="*/ 23 h 20000"/>
                <a:gd name="T50" fmla="*/ 526 w 20000"/>
                <a:gd name="T51" fmla="*/ 0 h 20000"/>
                <a:gd name="T52" fmla="*/ 565 w 20000"/>
                <a:gd name="T53" fmla="*/ 31 h 20000"/>
                <a:gd name="T54" fmla="*/ 528 w 20000"/>
                <a:gd name="T55" fmla="*/ 39 h 20000"/>
                <a:gd name="T56" fmla="*/ 619 w 20000"/>
                <a:gd name="T57" fmla="*/ 58 h 20000"/>
                <a:gd name="T58" fmla="*/ 609 w 20000"/>
                <a:gd name="T59" fmla="*/ 81 h 20000"/>
                <a:gd name="T60" fmla="*/ 495 w 20000"/>
                <a:gd name="T61" fmla="*/ 101 h 20000"/>
                <a:gd name="T62" fmla="*/ 592 w 20000"/>
                <a:gd name="T63" fmla="*/ 104 h 20000"/>
                <a:gd name="T64" fmla="*/ 602 w 20000"/>
                <a:gd name="T65" fmla="*/ 97 h 20000"/>
                <a:gd name="T66" fmla="*/ 588 w 20000"/>
                <a:gd name="T67" fmla="*/ 163 h 20000"/>
                <a:gd name="T68" fmla="*/ 646 w 20000"/>
                <a:gd name="T69" fmla="*/ 114 h 20000"/>
                <a:gd name="T70" fmla="*/ 701 w 20000"/>
                <a:gd name="T71" fmla="*/ 108 h 20000"/>
                <a:gd name="T72" fmla="*/ 701 w 20000"/>
                <a:gd name="T73" fmla="*/ 153 h 20000"/>
                <a:gd name="T74" fmla="*/ 666 w 20000"/>
                <a:gd name="T75" fmla="*/ 167 h 20000"/>
                <a:gd name="T76" fmla="*/ 629 w 20000"/>
                <a:gd name="T77" fmla="*/ 197 h 20000"/>
                <a:gd name="T78" fmla="*/ 640 w 20000"/>
                <a:gd name="T79" fmla="*/ 221 h 20000"/>
                <a:gd name="T80" fmla="*/ 619 w 20000"/>
                <a:gd name="T81" fmla="*/ 291 h 20000"/>
                <a:gd name="T82" fmla="*/ 596 w 20000"/>
                <a:gd name="T83" fmla="*/ 325 h 20000"/>
                <a:gd name="T84" fmla="*/ 596 w 20000"/>
                <a:gd name="T85" fmla="*/ 428 h 20000"/>
                <a:gd name="T86" fmla="*/ 532 w 20000"/>
                <a:gd name="T87" fmla="*/ 449 h 20000"/>
                <a:gd name="T88" fmla="*/ 544 w 20000"/>
                <a:gd name="T89" fmla="*/ 519 h 20000"/>
                <a:gd name="T90" fmla="*/ 518 w 20000"/>
                <a:gd name="T91" fmla="*/ 492 h 20000"/>
                <a:gd name="T92" fmla="*/ 495 w 20000"/>
                <a:gd name="T93" fmla="*/ 484 h 20000"/>
                <a:gd name="T94" fmla="*/ 468 w 20000"/>
                <a:gd name="T95" fmla="*/ 515 h 20000"/>
                <a:gd name="T96" fmla="*/ 553 w 20000"/>
                <a:gd name="T97" fmla="*/ 528 h 20000"/>
                <a:gd name="T98" fmla="*/ 414 w 20000"/>
                <a:gd name="T99" fmla="*/ 575 h 20000"/>
                <a:gd name="T100" fmla="*/ 364 w 20000"/>
                <a:gd name="T101" fmla="*/ 608 h 20000"/>
                <a:gd name="T102" fmla="*/ 311 w 20000"/>
                <a:gd name="T103" fmla="*/ 614 h 20000"/>
                <a:gd name="T104" fmla="*/ 265 w 20000"/>
                <a:gd name="T105" fmla="*/ 666 h 20000"/>
                <a:gd name="T106" fmla="*/ 191 w 20000"/>
                <a:gd name="T107" fmla="*/ 803 h 20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000"/>
                <a:gd name="T163" fmla="*/ 0 h 20000"/>
                <a:gd name="T164" fmla="*/ 20000 w 20000"/>
                <a:gd name="T165" fmla="*/ 20000 h 200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000" h="20000">
                  <a:moveTo>
                    <a:pt x="5245" y="19990"/>
                  </a:moveTo>
                  <a:lnTo>
                    <a:pt x="4904" y="19890"/>
                  </a:lnTo>
                  <a:lnTo>
                    <a:pt x="4321" y="19214"/>
                  </a:lnTo>
                  <a:lnTo>
                    <a:pt x="3705" y="19214"/>
                  </a:lnTo>
                  <a:lnTo>
                    <a:pt x="3244" y="18646"/>
                  </a:lnTo>
                  <a:lnTo>
                    <a:pt x="2683" y="17262"/>
                  </a:lnTo>
                  <a:lnTo>
                    <a:pt x="2507" y="15660"/>
                  </a:lnTo>
                  <a:lnTo>
                    <a:pt x="2397" y="14425"/>
                  </a:lnTo>
                  <a:lnTo>
                    <a:pt x="2859" y="13499"/>
                  </a:lnTo>
                  <a:lnTo>
                    <a:pt x="3485" y="13400"/>
                  </a:lnTo>
                  <a:lnTo>
                    <a:pt x="3991" y="13141"/>
                  </a:lnTo>
                  <a:lnTo>
                    <a:pt x="4046" y="12424"/>
                  </a:lnTo>
                  <a:lnTo>
                    <a:pt x="3244" y="11747"/>
                  </a:lnTo>
                  <a:lnTo>
                    <a:pt x="4321" y="12155"/>
                  </a:lnTo>
                  <a:lnTo>
                    <a:pt x="3760" y="11329"/>
                  </a:lnTo>
                  <a:lnTo>
                    <a:pt x="3024" y="11180"/>
                  </a:lnTo>
                  <a:lnTo>
                    <a:pt x="3244" y="10662"/>
                  </a:lnTo>
                  <a:lnTo>
                    <a:pt x="3760" y="10304"/>
                  </a:lnTo>
                  <a:lnTo>
                    <a:pt x="3595" y="8133"/>
                  </a:lnTo>
                  <a:lnTo>
                    <a:pt x="3310" y="7417"/>
                  </a:lnTo>
                  <a:lnTo>
                    <a:pt x="2562" y="6999"/>
                  </a:lnTo>
                  <a:lnTo>
                    <a:pt x="1935" y="6750"/>
                  </a:lnTo>
                  <a:lnTo>
                    <a:pt x="1374" y="6899"/>
                  </a:lnTo>
                  <a:lnTo>
                    <a:pt x="1198" y="6650"/>
                  </a:lnTo>
                  <a:lnTo>
                    <a:pt x="858" y="6590"/>
                  </a:lnTo>
                  <a:lnTo>
                    <a:pt x="924" y="6999"/>
                  </a:lnTo>
                  <a:lnTo>
                    <a:pt x="341" y="6750"/>
                  </a:lnTo>
                  <a:lnTo>
                    <a:pt x="121" y="6341"/>
                  </a:lnTo>
                  <a:lnTo>
                    <a:pt x="462" y="6222"/>
                  </a:lnTo>
                  <a:lnTo>
                    <a:pt x="858" y="6083"/>
                  </a:lnTo>
                  <a:lnTo>
                    <a:pt x="572" y="6083"/>
                  </a:lnTo>
                  <a:lnTo>
                    <a:pt x="176" y="5973"/>
                  </a:lnTo>
                  <a:lnTo>
                    <a:pt x="572" y="5774"/>
                  </a:lnTo>
                  <a:lnTo>
                    <a:pt x="462" y="5665"/>
                  </a:lnTo>
                  <a:lnTo>
                    <a:pt x="0" y="5814"/>
                  </a:lnTo>
                  <a:lnTo>
                    <a:pt x="121" y="5515"/>
                  </a:lnTo>
                  <a:lnTo>
                    <a:pt x="858" y="5515"/>
                  </a:lnTo>
                  <a:lnTo>
                    <a:pt x="1649" y="5774"/>
                  </a:lnTo>
                  <a:lnTo>
                    <a:pt x="1935" y="5306"/>
                  </a:lnTo>
                  <a:lnTo>
                    <a:pt x="1539" y="5406"/>
                  </a:lnTo>
                  <a:lnTo>
                    <a:pt x="1089" y="5406"/>
                  </a:lnTo>
                  <a:lnTo>
                    <a:pt x="638" y="5246"/>
                  </a:lnTo>
                  <a:lnTo>
                    <a:pt x="924" y="5147"/>
                  </a:lnTo>
                  <a:lnTo>
                    <a:pt x="572" y="5097"/>
                  </a:lnTo>
                  <a:lnTo>
                    <a:pt x="176" y="4838"/>
                  </a:lnTo>
                  <a:lnTo>
                    <a:pt x="0" y="4579"/>
                  </a:lnTo>
                  <a:lnTo>
                    <a:pt x="176" y="4171"/>
                  </a:lnTo>
                  <a:lnTo>
                    <a:pt x="748" y="4072"/>
                  </a:lnTo>
                  <a:lnTo>
                    <a:pt x="1198" y="4072"/>
                  </a:lnTo>
                  <a:lnTo>
                    <a:pt x="1770" y="4022"/>
                  </a:lnTo>
                  <a:lnTo>
                    <a:pt x="1770" y="3922"/>
                  </a:lnTo>
                  <a:lnTo>
                    <a:pt x="2276" y="3803"/>
                  </a:lnTo>
                  <a:lnTo>
                    <a:pt x="2683" y="3803"/>
                  </a:lnTo>
                  <a:lnTo>
                    <a:pt x="2859" y="3922"/>
                  </a:lnTo>
                  <a:lnTo>
                    <a:pt x="3485" y="3604"/>
                  </a:lnTo>
                  <a:lnTo>
                    <a:pt x="3595" y="3355"/>
                  </a:lnTo>
                  <a:lnTo>
                    <a:pt x="3991" y="3245"/>
                  </a:lnTo>
                  <a:lnTo>
                    <a:pt x="3705" y="3086"/>
                  </a:lnTo>
                  <a:lnTo>
                    <a:pt x="4167" y="2987"/>
                  </a:lnTo>
                  <a:lnTo>
                    <a:pt x="4167" y="2927"/>
                  </a:lnTo>
                  <a:lnTo>
                    <a:pt x="3991" y="2987"/>
                  </a:lnTo>
                  <a:lnTo>
                    <a:pt x="3419" y="3086"/>
                  </a:lnTo>
                  <a:lnTo>
                    <a:pt x="3310" y="2927"/>
                  </a:lnTo>
                  <a:lnTo>
                    <a:pt x="3024" y="2927"/>
                  </a:lnTo>
                  <a:lnTo>
                    <a:pt x="3134" y="2728"/>
                  </a:lnTo>
                  <a:lnTo>
                    <a:pt x="3419" y="2578"/>
                  </a:lnTo>
                  <a:lnTo>
                    <a:pt x="4046" y="2260"/>
                  </a:lnTo>
                  <a:lnTo>
                    <a:pt x="4453" y="2011"/>
                  </a:lnTo>
                  <a:lnTo>
                    <a:pt x="4904" y="1911"/>
                  </a:lnTo>
                  <a:lnTo>
                    <a:pt x="4959" y="2260"/>
                  </a:lnTo>
                  <a:lnTo>
                    <a:pt x="5069" y="2260"/>
                  </a:lnTo>
                  <a:lnTo>
                    <a:pt x="5069" y="1752"/>
                  </a:lnTo>
                  <a:lnTo>
                    <a:pt x="5355" y="1752"/>
                  </a:lnTo>
                  <a:lnTo>
                    <a:pt x="5531" y="2011"/>
                  </a:lnTo>
                  <a:lnTo>
                    <a:pt x="5805" y="1911"/>
                  </a:lnTo>
                  <a:lnTo>
                    <a:pt x="6267" y="1185"/>
                  </a:lnTo>
                  <a:lnTo>
                    <a:pt x="6608" y="1234"/>
                  </a:lnTo>
                  <a:lnTo>
                    <a:pt x="6608" y="1603"/>
                  </a:lnTo>
                  <a:lnTo>
                    <a:pt x="7059" y="2051"/>
                  </a:lnTo>
                  <a:lnTo>
                    <a:pt x="7180" y="2051"/>
                  </a:lnTo>
                  <a:lnTo>
                    <a:pt x="6839" y="1075"/>
                  </a:lnTo>
                  <a:lnTo>
                    <a:pt x="8488" y="926"/>
                  </a:lnTo>
                  <a:lnTo>
                    <a:pt x="8543" y="1483"/>
                  </a:lnTo>
                  <a:lnTo>
                    <a:pt x="9291" y="1752"/>
                  </a:lnTo>
                  <a:lnTo>
                    <a:pt x="9401" y="1643"/>
                  </a:lnTo>
                  <a:lnTo>
                    <a:pt x="9291" y="1234"/>
                  </a:lnTo>
                  <a:lnTo>
                    <a:pt x="9456" y="926"/>
                  </a:lnTo>
                  <a:lnTo>
                    <a:pt x="10192" y="1483"/>
                  </a:lnTo>
                  <a:lnTo>
                    <a:pt x="10654" y="2160"/>
                  </a:lnTo>
                  <a:lnTo>
                    <a:pt x="10885" y="2011"/>
                  </a:lnTo>
                  <a:lnTo>
                    <a:pt x="10764" y="1643"/>
                  </a:lnTo>
                  <a:lnTo>
                    <a:pt x="11226" y="1444"/>
                  </a:lnTo>
                  <a:lnTo>
                    <a:pt x="11512" y="1603"/>
                  </a:lnTo>
                  <a:lnTo>
                    <a:pt x="11622" y="1603"/>
                  </a:lnTo>
                  <a:lnTo>
                    <a:pt x="11050" y="767"/>
                  </a:lnTo>
                  <a:lnTo>
                    <a:pt x="11963" y="976"/>
                  </a:lnTo>
                  <a:lnTo>
                    <a:pt x="12413" y="1444"/>
                  </a:lnTo>
                  <a:lnTo>
                    <a:pt x="12413" y="1075"/>
                  </a:lnTo>
                  <a:lnTo>
                    <a:pt x="12128" y="767"/>
                  </a:lnTo>
                  <a:lnTo>
                    <a:pt x="11402" y="567"/>
                  </a:lnTo>
                  <a:lnTo>
                    <a:pt x="11226" y="159"/>
                  </a:lnTo>
                  <a:lnTo>
                    <a:pt x="11512" y="159"/>
                  </a:lnTo>
                  <a:lnTo>
                    <a:pt x="13161" y="159"/>
                  </a:lnTo>
                  <a:lnTo>
                    <a:pt x="14458" y="0"/>
                  </a:lnTo>
                  <a:lnTo>
                    <a:pt x="15833" y="259"/>
                  </a:lnTo>
                  <a:lnTo>
                    <a:pt x="16570" y="567"/>
                  </a:lnTo>
                  <a:lnTo>
                    <a:pt x="16284" y="767"/>
                  </a:lnTo>
                  <a:lnTo>
                    <a:pt x="15547" y="767"/>
                  </a:lnTo>
                  <a:lnTo>
                    <a:pt x="14634" y="826"/>
                  </a:lnTo>
                  <a:lnTo>
                    <a:pt x="14008" y="926"/>
                  </a:lnTo>
                  <a:lnTo>
                    <a:pt x="13612" y="1185"/>
                  </a:lnTo>
                  <a:lnTo>
                    <a:pt x="14524" y="976"/>
                  </a:lnTo>
                  <a:lnTo>
                    <a:pt x="15723" y="976"/>
                  </a:lnTo>
                  <a:lnTo>
                    <a:pt x="16745" y="926"/>
                  </a:lnTo>
                  <a:lnTo>
                    <a:pt x="16745" y="1334"/>
                  </a:lnTo>
                  <a:lnTo>
                    <a:pt x="17020" y="1444"/>
                  </a:lnTo>
                  <a:lnTo>
                    <a:pt x="17768" y="1643"/>
                  </a:lnTo>
                  <a:lnTo>
                    <a:pt x="17317" y="1911"/>
                  </a:lnTo>
                  <a:lnTo>
                    <a:pt x="17141" y="2011"/>
                  </a:lnTo>
                  <a:lnTo>
                    <a:pt x="16745" y="2011"/>
                  </a:lnTo>
                  <a:lnTo>
                    <a:pt x="16460" y="2160"/>
                  </a:lnTo>
                  <a:lnTo>
                    <a:pt x="15943" y="2051"/>
                  </a:lnTo>
                  <a:lnTo>
                    <a:pt x="14975" y="2051"/>
                  </a:lnTo>
                  <a:lnTo>
                    <a:pt x="13612" y="2519"/>
                  </a:lnTo>
                  <a:lnTo>
                    <a:pt x="13722" y="2578"/>
                  </a:lnTo>
                  <a:lnTo>
                    <a:pt x="14975" y="2320"/>
                  </a:lnTo>
                  <a:lnTo>
                    <a:pt x="16174" y="2320"/>
                  </a:lnTo>
                  <a:lnTo>
                    <a:pt x="16284" y="2578"/>
                  </a:lnTo>
                  <a:lnTo>
                    <a:pt x="15547" y="2927"/>
                  </a:lnTo>
                  <a:lnTo>
                    <a:pt x="15723" y="3086"/>
                  </a:lnTo>
                  <a:lnTo>
                    <a:pt x="16460" y="2827"/>
                  </a:lnTo>
                  <a:lnTo>
                    <a:pt x="16570" y="2419"/>
                  </a:lnTo>
                  <a:lnTo>
                    <a:pt x="17196" y="2320"/>
                  </a:lnTo>
                  <a:lnTo>
                    <a:pt x="17196" y="2578"/>
                  </a:lnTo>
                  <a:lnTo>
                    <a:pt x="16910" y="3355"/>
                  </a:lnTo>
                  <a:lnTo>
                    <a:pt x="16174" y="4072"/>
                  </a:lnTo>
                  <a:lnTo>
                    <a:pt x="16690" y="3763"/>
                  </a:lnTo>
                  <a:lnTo>
                    <a:pt x="17317" y="3355"/>
                  </a:lnTo>
                  <a:lnTo>
                    <a:pt x="17603" y="2927"/>
                  </a:lnTo>
                  <a:lnTo>
                    <a:pt x="17768" y="2827"/>
                  </a:lnTo>
                  <a:lnTo>
                    <a:pt x="17768" y="3146"/>
                  </a:lnTo>
                  <a:lnTo>
                    <a:pt x="18329" y="3146"/>
                  </a:lnTo>
                  <a:lnTo>
                    <a:pt x="18571" y="2827"/>
                  </a:lnTo>
                  <a:lnTo>
                    <a:pt x="19296" y="2678"/>
                  </a:lnTo>
                  <a:lnTo>
                    <a:pt x="19989" y="2987"/>
                  </a:lnTo>
                  <a:lnTo>
                    <a:pt x="19879" y="3355"/>
                  </a:lnTo>
                  <a:lnTo>
                    <a:pt x="19252" y="3654"/>
                  </a:lnTo>
                  <a:lnTo>
                    <a:pt x="19296" y="3803"/>
                  </a:lnTo>
                  <a:lnTo>
                    <a:pt x="18802" y="4022"/>
                  </a:lnTo>
                  <a:lnTo>
                    <a:pt x="18109" y="4072"/>
                  </a:lnTo>
                  <a:lnTo>
                    <a:pt x="17603" y="4072"/>
                  </a:lnTo>
                  <a:lnTo>
                    <a:pt x="18329" y="4171"/>
                  </a:lnTo>
                  <a:lnTo>
                    <a:pt x="18802" y="4171"/>
                  </a:lnTo>
                  <a:lnTo>
                    <a:pt x="18505" y="4579"/>
                  </a:lnTo>
                  <a:lnTo>
                    <a:pt x="17603" y="4430"/>
                  </a:lnTo>
                  <a:lnTo>
                    <a:pt x="17317" y="4898"/>
                  </a:lnTo>
                  <a:lnTo>
                    <a:pt x="17317" y="4998"/>
                  </a:lnTo>
                  <a:lnTo>
                    <a:pt x="17658" y="4739"/>
                  </a:lnTo>
                  <a:lnTo>
                    <a:pt x="18329" y="4739"/>
                  </a:lnTo>
                  <a:lnTo>
                    <a:pt x="17603" y="5515"/>
                  </a:lnTo>
                  <a:lnTo>
                    <a:pt x="16910" y="6083"/>
                  </a:lnTo>
                  <a:lnTo>
                    <a:pt x="16866" y="6750"/>
                  </a:lnTo>
                  <a:lnTo>
                    <a:pt x="17317" y="7158"/>
                  </a:lnTo>
                  <a:lnTo>
                    <a:pt x="17020" y="7257"/>
                  </a:lnTo>
                  <a:lnTo>
                    <a:pt x="17361" y="7317"/>
                  </a:lnTo>
                  <a:lnTo>
                    <a:pt x="17493" y="7934"/>
                  </a:lnTo>
                  <a:lnTo>
                    <a:pt x="16690" y="7725"/>
                  </a:lnTo>
                  <a:lnTo>
                    <a:pt x="16394" y="8094"/>
                  </a:lnTo>
                  <a:lnTo>
                    <a:pt x="16866" y="8243"/>
                  </a:lnTo>
                  <a:lnTo>
                    <a:pt x="16910" y="9169"/>
                  </a:lnTo>
                  <a:lnTo>
                    <a:pt x="16866" y="9985"/>
                  </a:lnTo>
                  <a:lnTo>
                    <a:pt x="16394" y="10662"/>
                  </a:lnTo>
                  <a:lnTo>
                    <a:pt x="15657" y="10821"/>
                  </a:lnTo>
                  <a:lnTo>
                    <a:pt x="15096" y="10553"/>
                  </a:lnTo>
                  <a:lnTo>
                    <a:pt x="14458" y="10762"/>
                  </a:lnTo>
                  <a:lnTo>
                    <a:pt x="14634" y="11180"/>
                  </a:lnTo>
                  <a:lnTo>
                    <a:pt x="15206" y="11847"/>
                  </a:lnTo>
                  <a:lnTo>
                    <a:pt x="15492" y="12155"/>
                  </a:lnTo>
                  <a:lnTo>
                    <a:pt x="15492" y="12832"/>
                  </a:lnTo>
                  <a:lnTo>
                    <a:pt x="14975" y="12932"/>
                  </a:lnTo>
                  <a:lnTo>
                    <a:pt x="14931" y="12932"/>
                  </a:lnTo>
                  <a:lnTo>
                    <a:pt x="14524" y="12723"/>
                  </a:lnTo>
                  <a:lnTo>
                    <a:pt x="14524" y="12464"/>
                  </a:lnTo>
                  <a:lnTo>
                    <a:pt x="14239" y="12265"/>
                  </a:lnTo>
                  <a:lnTo>
                    <a:pt x="13788" y="11996"/>
                  </a:lnTo>
                  <a:lnTo>
                    <a:pt x="13161" y="11588"/>
                  </a:lnTo>
                  <a:lnTo>
                    <a:pt x="13040" y="11747"/>
                  </a:lnTo>
                  <a:lnTo>
                    <a:pt x="13612" y="12056"/>
                  </a:lnTo>
                  <a:lnTo>
                    <a:pt x="14074" y="12305"/>
                  </a:lnTo>
                  <a:lnTo>
                    <a:pt x="13271" y="12424"/>
                  </a:lnTo>
                  <a:lnTo>
                    <a:pt x="12985" y="12673"/>
                  </a:lnTo>
                  <a:lnTo>
                    <a:pt x="12864" y="12832"/>
                  </a:lnTo>
                  <a:lnTo>
                    <a:pt x="13612" y="12832"/>
                  </a:lnTo>
                  <a:lnTo>
                    <a:pt x="12699" y="12982"/>
                  </a:lnTo>
                  <a:lnTo>
                    <a:pt x="14008" y="12932"/>
                  </a:lnTo>
                  <a:lnTo>
                    <a:pt x="15206" y="13141"/>
                  </a:lnTo>
                  <a:lnTo>
                    <a:pt x="14755" y="13400"/>
                  </a:lnTo>
                  <a:lnTo>
                    <a:pt x="13557" y="14007"/>
                  </a:lnTo>
                  <a:lnTo>
                    <a:pt x="12413" y="14166"/>
                  </a:lnTo>
                  <a:lnTo>
                    <a:pt x="11402" y="14316"/>
                  </a:lnTo>
                  <a:lnTo>
                    <a:pt x="11050" y="14007"/>
                  </a:lnTo>
                  <a:lnTo>
                    <a:pt x="11160" y="14425"/>
                  </a:lnTo>
                  <a:lnTo>
                    <a:pt x="10764" y="14584"/>
                  </a:lnTo>
                  <a:lnTo>
                    <a:pt x="10027" y="15152"/>
                  </a:lnTo>
                  <a:lnTo>
                    <a:pt x="9115" y="15719"/>
                  </a:lnTo>
                  <a:lnTo>
                    <a:pt x="8664" y="15719"/>
                  </a:lnTo>
                  <a:lnTo>
                    <a:pt x="8840" y="15301"/>
                  </a:lnTo>
                  <a:lnTo>
                    <a:pt x="8543" y="15301"/>
                  </a:lnTo>
                  <a:lnTo>
                    <a:pt x="8488" y="15819"/>
                  </a:lnTo>
                  <a:lnTo>
                    <a:pt x="7916" y="15918"/>
                  </a:lnTo>
                  <a:lnTo>
                    <a:pt x="7631" y="16068"/>
                  </a:lnTo>
                  <a:lnTo>
                    <a:pt x="7290" y="16595"/>
                  </a:lnTo>
                  <a:lnTo>
                    <a:pt x="7059" y="17003"/>
                  </a:lnTo>
                  <a:lnTo>
                    <a:pt x="6608" y="17670"/>
                  </a:lnTo>
                  <a:lnTo>
                    <a:pt x="6267" y="18547"/>
                  </a:lnTo>
                  <a:lnTo>
                    <a:pt x="5245" y="1999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6" name="Freeform 290">
              <a:extLst>
                <a:ext uri="{FF2B5EF4-FFF2-40B4-BE49-F238E27FC236}">
                  <a16:creationId xmlns:a16="http://schemas.microsoft.com/office/drawing/2014/main" id="{EF3489D3-6EE4-4387-A7F5-6B5E79611273}"/>
                </a:ext>
              </a:extLst>
            </p:cNvPr>
            <p:cNvSpPr>
              <a:spLocks/>
            </p:cNvSpPr>
            <p:nvPr/>
          </p:nvSpPr>
          <p:spPr bwMode="auto">
            <a:xfrm>
              <a:off x="1925" y="2689"/>
              <a:ext cx="19" cy="9"/>
            </a:xfrm>
            <a:custGeom>
              <a:avLst/>
              <a:gdLst>
                <a:gd name="T0" fmla="*/ 14 w 20000"/>
                <a:gd name="T1" fmla="*/ 9 h 20000"/>
                <a:gd name="T2" fmla="*/ 0 w 20000"/>
                <a:gd name="T3" fmla="*/ 9 h 20000"/>
                <a:gd name="T4" fmla="*/ 8 w 20000"/>
                <a:gd name="T5" fmla="*/ 6 h 20000"/>
                <a:gd name="T6" fmla="*/ 8 w 20000"/>
                <a:gd name="T7" fmla="*/ 0 h 20000"/>
                <a:gd name="T8" fmla="*/ 19 w 20000"/>
                <a:gd name="T9" fmla="*/ 0 h 20000"/>
                <a:gd name="T10" fmla="*/ 14 w 20000"/>
                <a:gd name="T11" fmla="*/ 9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5000" y="19048"/>
                  </a:moveTo>
                  <a:lnTo>
                    <a:pt x="0" y="19048"/>
                  </a:lnTo>
                  <a:lnTo>
                    <a:pt x="8750" y="14286"/>
                  </a:lnTo>
                  <a:lnTo>
                    <a:pt x="8750" y="0"/>
                  </a:lnTo>
                  <a:lnTo>
                    <a:pt x="19583" y="0"/>
                  </a:lnTo>
                  <a:lnTo>
                    <a:pt x="15000" y="19048"/>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7" name="Freeform 291">
              <a:extLst>
                <a:ext uri="{FF2B5EF4-FFF2-40B4-BE49-F238E27FC236}">
                  <a16:creationId xmlns:a16="http://schemas.microsoft.com/office/drawing/2014/main" id="{8211CD07-F277-46BD-ACB7-A65864DD9B18}"/>
                </a:ext>
              </a:extLst>
            </p:cNvPr>
            <p:cNvSpPr>
              <a:spLocks/>
            </p:cNvSpPr>
            <p:nvPr/>
          </p:nvSpPr>
          <p:spPr bwMode="auto">
            <a:xfrm>
              <a:off x="5478" y="3778"/>
              <a:ext cx="64" cy="81"/>
            </a:xfrm>
            <a:custGeom>
              <a:avLst/>
              <a:gdLst>
                <a:gd name="T0" fmla="*/ 17 w 20000"/>
                <a:gd name="T1" fmla="*/ 81 h 20000"/>
                <a:gd name="T2" fmla="*/ 11 w 20000"/>
                <a:gd name="T3" fmla="*/ 78 h 20000"/>
                <a:gd name="T4" fmla="*/ 6 w 20000"/>
                <a:gd name="T5" fmla="*/ 74 h 20000"/>
                <a:gd name="T6" fmla="*/ 11 w 20000"/>
                <a:gd name="T7" fmla="*/ 74 h 20000"/>
                <a:gd name="T8" fmla="*/ 11 w 20000"/>
                <a:gd name="T9" fmla="*/ 70 h 20000"/>
                <a:gd name="T10" fmla="*/ 4 w 20000"/>
                <a:gd name="T11" fmla="*/ 68 h 20000"/>
                <a:gd name="T12" fmla="*/ 0 w 20000"/>
                <a:gd name="T13" fmla="*/ 58 h 20000"/>
                <a:gd name="T14" fmla="*/ 4 w 20000"/>
                <a:gd name="T15" fmla="*/ 43 h 20000"/>
                <a:gd name="T16" fmla="*/ 6 w 20000"/>
                <a:gd name="T17" fmla="*/ 47 h 20000"/>
                <a:gd name="T18" fmla="*/ 6 w 20000"/>
                <a:gd name="T19" fmla="*/ 43 h 20000"/>
                <a:gd name="T20" fmla="*/ 4 w 20000"/>
                <a:gd name="T21" fmla="*/ 8 h 20000"/>
                <a:gd name="T22" fmla="*/ 6 w 20000"/>
                <a:gd name="T23" fmla="*/ 0 h 20000"/>
                <a:gd name="T24" fmla="*/ 11 w 20000"/>
                <a:gd name="T25" fmla="*/ 0 h 20000"/>
                <a:gd name="T26" fmla="*/ 15 w 20000"/>
                <a:gd name="T27" fmla="*/ 4 h 20000"/>
                <a:gd name="T28" fmla="*/ 23 w 20000"/>
                <a:gd name="T29" fmla="*/ 10 h 20000"/>
                <a:gd name="T30" fmla="*/ 39 w 20000"/>
                <a:gd name="T31" fmla="*/ 14 h 20000"/>
                <a:gd name="T32" fmla="*/ 49 w 20000"/>
                <a:gd name="T33" fmla="*/ 10 h 20000"/>
                <a:gd name="T34" fmla="*/ 53 w 20000"/>
                <a:gd name="T35" fmla="*/ 10 h 20000"/>
                <a:gd name="T36" fmla="*/ 64 w 20000"/>
                <a:gd name="T37" fmla="*/ 8 h 20000"/>
                <a:gd name="T38" fmla="*/ 64 w 20000"/>
                <a:gd name="T39" fmla="*/ 10 h 20000"/>
                <a:gd name="T40" fmla="*/ 57 w 20000"/>
                <a:gd name="T41" fmla="*/ 47 h 20000"/>
                <a:gd name="T42" fmla="*/ 53 w 20000"/>
                <a:gd name="T43" fmla="*/ 47 h 20000"/>
                <a:gd name="T44" fmla="*/ 53 w 20000"/>
                <a:gd name="T45" fmla="*/ 43 h 20000"/>
                <a:gd name="T46" fmla="*/ 49 w 20000"/>
                <a:gd name="T47" fmla="*/ 47 h 20000"/>
                <a:gd name="T48" fmla="*/ 49 w 20000"/>
                <a:gd name="T49" fmla="*/ 53 h 20000"/>
                <a:gd name="T50" fmla="*/ 47 w 20000"/>
                <a:gd name="T51" fmla="*/ 59 h 20000"/>
                <a:gd name="T52" fmla="*/ 43 w 20000"/>
                <a:gd name="T53" fmla="*/ 70 h 20000"/>
                <a:gd name="T54" fmla="*/ 37 w 20000"/>
                <a:gd name="T55" fmla="*/ 74 h 20000"/>
                <a:gd name="T56" fmla="*/ 37 w 20000"/>
                <a:gd name="T57" fmla="*/ 68 h 20000"/>
                <a:gd name="T58" fmla="*/ 39 w 20000"/>
                <a:gd name="T59" fmla="*/ 68 h 20000"/>
                <a:gd name="T60" fmla="*/ 39 w 20000"/>
                <a:gd name="T61" fmla="*/ 59 h 20000"/>
                <a:gd name="T62" fmla="*/ 37 w 20000"/>
                <a:gd name="T63" fmla="*/ 59 h 20000"/>
                <a:gd name="T64" fmla="*/ 31 w 20000"/>
                <a:gd name="T65" fmla="*/ 70 h 20000"/>
                <a:gd name="T66" fmla="*/ 27 w 20000"/>
                <a:gd name="T67" fmla="*/ 70 h 20000"/>
                <a:gd name="T68" fmla="*/ 23 w 20000"/>
                <a:gd name="T69" fmla="*/ 81 h 20000"/>
                <a:gd name="T70" fmla="*/ 17 w 20000"/>
                <a:gd name="T71" fmla="*/ 81 h 2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00"/>
                <a:gd name="T109" fmla="*/ 0 h 20000"/>
                <a:gd name="T110" fmla="*/ 20000 w 20000"/>
                <a:gd name="T111" fmla="*/ 20000 h 2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00" h="20000">
                  <a:moveTo>
                    <a:pt x="5185" y="19901"/>
                  </a:moveTo>
                  <a:lnTo>
                    <a:pt x="3333" y="19310"/>
                  </a:lnTo>
                  <a:lnTo>
                    <a:pt x="1975" y="18325"/>
                  </a:lnTo>
                  <a:lnTo>
                    <a:pt x="3333" y="18325"/>
                  </a:lnTo>
                  <a:lnTo>
                    <a:pt x="3333" y="17241"/>
                  </a:lnTo>
                  <a:lnTo>
                    <a:pt x="1358" y="16847"/>
                  </a:lnTo>
                  <a:lnTo>
                    <a:pt x="0" y="14286"/>
                  </a:lnTo>
                  <a:lnTo>
                    <a:pt x="1358" y="10640"/>
                  </a:lnTo>
                  <a:lnTo>
                    <a:pt x="1975" y="11626"/>
                  </a:lnTo>
                  <a:lnTo>
                    <a:pt x="1975" y="10640"/>
                  </a:lnTo>
                  <a:lnTo>
                    <a:pt x="1358" y="1970"/>
                  </a:lnTo>
                  <a:lnTo>
                    <a:pt x="1975" y="0"/>
                  </a:lnTo>
                  <a:lnTo>
                    <a:pt x="3333" y="0"/>
                  </a:lnTo>
                  <a:lnTo>
                    <a:pt x="4568" y="985"/>
                  </a:lnTo>
                  <a:lnTo>
                    <a:pt x="7160" y="2562"/>
                  </a:lnTo>
                  <a:lnTo>
                    <a:pt x="12222" y="3547"/>
                  </a:lnTo>
                  <a:lnTo>
                    <a:pt x="15432" y="2562"/>
                  </a:lnTo>
                  <a:lnTo>
                    <a:pt x="16667" y="2562"/>
                  </a:lnTo>
                  <a:lnTo>
                    <a:pt x="19877" y="1970"/>
                  </a:lnTo>
                  <a:lnTo>
                    <a:pt x="19877" y="2562"/>
                  </a:lnTo>
                  <a:lnTo>
                    <a:pt x="17901" y="11626"/>
                  </a:lnTo>
                  <a:lnTo>
                    <a:pt x="16667" y="11626"/>
                  </a:lnTo>
                  <a:lnTo>
                    <a:pt x="16667" y="10640"/>
                  </a:lnTo>
                  <a:lnTo>
                    <a:pt x="15432" y="11626"/>
                  </a:lnTo>
                  <a:lnTo>
                    <a:pt x="15432" y="13202"/>
                  </a:lnTo>
                  <a:lnTo>
                    <a:pt x="14815" y="14680"/>
                  </a:lnTo>
                  <a:lnTo>
                    <a:pt x="13457" y="17241"/>
                  </a:lnTo>
                  <a:lnTo>
                    <a:pt x="11605" y="18325"/>
                  </a:lnTo>
                  <a:lnTo>
                    <a:pt x="11605" y="16847"/>
                  </a:lnTo>
                  <a:lnTo>
                    <a:pt x="12222" y="16847"/>
                  </a:lnTo>
                  <a:lnTo>
                    <a:pt x="12222" y="14680"/>
                  </a:lnTo>
                  <a:lnTo>
                    <a:pt x="11605" y="14680"/>
                  </a:lnTo>
                  <a:lnTo>
                    <a:pt x="9630" y="17241"/>
                  </a:lnTo>
                  <a:lnTo>
                    <a:pt x="8395" y="17241"/>
                  </a:lnTo>
                  <a:lnTo>
                    <a:pt x="7160" y="19901"/>
                  </a:lnTo>
                  <a:lnTo>
                    <a:pt x="5185" y="19901"/>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8" name="Freeform 292">
              <a:extLst>
                <a:ext uri="{FF2B5EF4-FFF2-40B4-BE49-F238E27FC236}">
                  <a16:creationId xmlns:a16="http://schemas.microsoft.com/office/drawing/2014/main" id="{0A1A5C15-20FE-4208-9D41-BB6E3FCB9284}"/>
                </a:ext>
              </a:extLst>
            </p:cNvPr>
            <p:cNvSpPr>
              <a:spLocks/>
            </p:cNvSpPr>
            <p:nvPr/>
          </p:nvSpPr>
          <p:spPr bwMode="auto">
            <a:xfrm>
              <a:off x="3994" y="3273"/>
              <a:ext cx="11" cy="11"/>
            </a:xfrm>
            <a:custGeom>
              <a:avLst/>
              <a:gdLst>
                <a:gd name="T0" fmla="*/ 7 w 20000"/>
                <a:gd name="T1" fmla="*/ 11 h 20000"/>
                <a:gd name="T2" fmla="*/ 0 w 20000"/>
                <a:gd name="T3" fmla="*/ 9 h 20000"/>
                <a:gd name="T4" fmla="*/ 4 w 20000"/>
                <a:gd name="T5" fmla="*/ 0 h 20000"/>
                <a:gd name="T6" fmla="*/ 11 w 20000"/>
                <a:gd name="T7" fmla="*/ 9 h 20000"/>
                <a:gd name="T8" fmla="*/ 7 w 20000"/>
                <a:gd name="T9" fmla="*/ 1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1852" y="19259"/>
                  </a:moveTo>
                  <a:lnTo>
                    <a:pt x="0" y="15556"/>
                  </a:lnTo>
                  <a:lnTo>
                    <a:pt x="7407" y="0"/>
                  </a:lnTo>
                  <a:lnTo>
                    <a:pt x="19259" y="15556"/>
                  </a:lnTo>
                  <a:lnTo>
                    <a:pt x="11852"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79" name="Freeform 293">
              <a:extLst>
                <a:ext uri="{FF2B5EF4-FFF2-40B4-BE49-F238E27FC236}">
                  <a16:creationId xmlns:a16="http://schemas.microsoft.com/office/drawing/2014/main" id="{8EB2B539-A354-40B9-8901-F345009663D4}"/>
                </a:ext>
              </a:extLst>
            </p:cNvPr>
            <p:cNvSpPr>
              <a:spLocks/>
            </p:cNvSpPr>
            <p:nvPr/>
          </p:nvSpPr>
          <p:spPr bwMode="auto">
            <a:xfrm>
              <a:off x="5923" y="3298"/>
              <a:ext cx="31" cy="54"/>
            </a:xfrm>
            <a:custGeom>
              <a:avLst/>
              <a:gdLst>
                <a:gd name="T0" fmla="*/ 31 w 20000"/>
                <a:gd name="T1" fmla="*/ 54 h 20000"/>
                <a:gd name="T2" fmla="*/ 22 w 20000"/>
                <a:gd name="T3" fmla="*/ 50 h 20000"/>
                <a:gd name="T4" fmla="*/ 22 w 20000"/>
                <a:gd name="T5" fmla="*/ 43 h 20000"/>
                <a:gd name="T6" fmla="*/ 12 w 20000"/>
                <a:gd name="T7" fmla="*/ 35 h 20000"/>
                <a:gd name="T8" fmla="*/ 4 w 20000"/>
                <a:gd name="T9" fmla="*/ 16 h 20000"/>
                <a:gd name="T10" fmla="*/ 0 w 20000"/>
                <a:gd name="T11" fmla="*/ 0 h 20000"/>
                <a:gd name="T12" fmla="*/ 4 w 20000"/>
                <a:gd name="T13" fmla="*/ 2 h 20000"/>
                <a:gd name="T14" fmla="*/ 12 w 20000"/>
                <a:gd name="T15" fmla="*/ 16 h 20000"/>
                <a:gd name="T16" fmla="*/ 16 w 20000"/>
                <a:gd name="T17" fmla="*/ 18 h 20000"/>
                <a:gd name="T18" fmla="*/ 16 w 20000"/>
                <a:gd name="T19" fmla="*/ 27 h 20000"/>
                <a:gd name="T20" fmla="*/ 22 w 20000"/>
                <a:gd name="T21" fmla="*/ 33 h 20000"/>
                <a:gd name="T22" fmla="*/ 31 w 20000"/>
                <a:gd name="T23" fmla="*/ 46 h 20000"/>
                <a:gd name="T24" fmla="*/ 31 w 20000"/>
                <a:gd name="T25" fmla="*/ 54 h 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00"/>
                <a:gd name="T40" fmla="*/ 0 h 20000"/>
                <a:gd name="T41" fmla="*/ 20000 w 20000"/>
                <a:gd name="T42" fmla="*/ 20000 h 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00" h="20000">
                  <a:moveTo>
                    <a:pt x="19747" y="19852"/>
                  </a:moveTo>
                  <a:lnTo>
                    <a:pt x="14430" y="18370"/>
                  </a:lnTo>
                  <a:lnTo>
                    <a:pt x="14430" y="16000"/>
                  </a:lnTo>
                  <a:lnTo>
                    <a:pt x="7848" y="13037"/>
                  </a:lnTo>
                  <a:lnTo>
                    <a:pt x="2785" y="6074"/>
                  </a:lnTo>
                  <a:lnTo>
                    <a:pt x="0" y="0"/>
                  </a:lnTo>
                  <a:lnTo>
                    <a:pt x="2785" y="593"/>
                  </a:lnTo>
                  <a:lnTo>
                    <a:pt x="7848" y="6074"/>
                  </a:lnTo>
                  <a:lnTo>
                    <a:pt x="10380" y="6815"/>
                  </a:lnTo>
                  <a:lnTo>
                    <a:pt x="10380" y="9926"/>
                  </a:lnTo>
                  <a:lnTo>
                    <a:pt x="14430" y="12296"/>
                  </a:lnTo>
                  <a:lnTo>
                    <a:pt x="19747" y="16889"/>
                  </a:lnTo>
                  <a:lnTo>
                    <a:pt x="19747" y="1985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0" name="Freeform 294">
              <a:extLst>
                <a:ext uri="{FF2B5EF4-FFF2-40B4-BE49-F238E27FC236}">
                  <a16:creationId xmlns:a16="http://schemas.microsoft.com/office/drawing/2014/main" id="{262C6A1B-627F-4AF5-8776-300AE4DEF367}"/>
                </a:ext>
              </a:extLst>
            </p:cNvPr>
            <p:cNvSpPr>
              <a:spLocks/>
            </p:cNvSpPr>
            <p:nvPr/>
          </p:nvSpPr>
          <p:spPr bwMode="auto">
            <a:xfrm>
              <a:off x="1940" y="2610"/>
              <a:ext cx="6" cy="11"/>
            </a:xfrm>
            <a:custGeom>
              <a:avLst/>
              <a:gdLst>
                <a:gd name="T0" fmla="*/ 6 w 20000"/>
                <a:gd name="T1" fmla="*/ 11 h 20000"/>
                <a:gd name="T2" fmla="*/ 4 w 20000"/>
                <a:gd name="T3" fmla="*/ 11 h 20000"/>
                <a:gd name="T4" fmla="*/ 0 w 20000"/>
                <a:gd name="T5" fmla="*/ 0 h 20000"/>
                <a:gd name="T6" fmla="*/ 6 w 20000"/>
                <a:gd name="T7" fmla="*/ 4 h 20000"/>
                <a:gd name="T8" fmla="*/ 6 w 20000"/>
                <a:gd name="T9" fmla="*/ 1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8824" y="19286"/>
                  </a:moveTo>
                  <a:lnTo>
                    <a:pt x="12941" y="19286"/>
                  </a:lnTo>
                  <a:lnTo>
                    <a:pt x="0" y="0"/>
                  </a:lnTo>
                  <a:lnTo>
                    <a:pt x="18824" y="7857"/>
                  </a:lnTo>
                  <a:lnTo>
                    <a:pt x="18824" y="19286"/>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1" name="Freeform 295">
              <a:extLst>
                <a:ext uri="{FF2B5EF4-FFF2-40B4-BE49-F238E27FC236}">
                  <a16:creationId xmlns:a16="http://schemas.microsoft.com/office/drawing/2014/main" id="{B19A8423-2C40-46CD-AB66-CAA9D050D9E6}"/>
                </a:ext>
              </a:extLst>
            </p:cNvPr>
            <p:cNvSpPr>
              <a:spLocks/>
            </p:cNvSpPr>
            <p:nvPr/>
          </p:nvSpPr>
          <p:spPr bwMode="auto">
            <a:xfrm>
              <a:off x="2727" y="2279"/>
              <a:ext cx="11" cy="5"/>
            </a:xfrm>
            <a:custGeom>
              <a:avLst/>
              <a:gdLst>
                <a:gd name="T0" fmla="*/ 7 w 20000"/>
                <a:gd name="T1" fmla="*/ 5 h 20000"/>
                <a:gd name="T2" fmla="*/ 0 w 20000"/>
                <a:gd name="T3" fmla="*/ 0 h 20000"/>
                <a:gd name="T4" fmla="*/ 2 w 20000"/>
                <a:gd name="T5" fmla="*/ 0 h 20000"/>
                <a:gd name="T6" fmla="*/ 11 w 20000"/>
                <a:gd name="T7" fmla="*/ 5 h 20000"/>
                <a:gd name="T8" fmla="*/ 7 w 20000"/>
                <a:gd name="T9" fmla="*/ 5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1852" y="18182"/>
                  </a:moveTo>
                  <a:lnTo>
                    <a:pt x="0" y="0"/>
                  </a:lnTo>
                  <a:lnTo>
                    <a:pt x="3704" y="0"/>
                  </a:lnTo>
                  <a:lnTo>
                    <a:pt x="19259" y="18182"/>
                  </a:lnTo>
                  <a:lnTo>
                    <a:pt x="11852" y="1818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2" name="Freeform 296">
              <a:extLst>
                <a:ext uri="{FF2B5EF4-FFF2-40B4-BE49-F238E27FC236}">
                  <a16:creationId xmlns:a16="http://schemas.microsoft.com/office/drawing/2014/main" id="{7B512F7D-0F6D-4AD7-8204-CC91E4A6CD23}"/>
                </a:ext>
              </a:extLst>
            </p:cNvPr>
            <p:cNvSpPr>
              <a:spLocks/>
            </p:cNvSpPr>
            <p:nvPr/>
          </p:nvSpPr>
          <p:spPr bwMode="auto">
            <a:xfrm>
              <a:off x="2729" y="2364"/>
              <a:ext cx="11" cy="11"/>
            </a:xfrm>
            <a:custGeom>
              <a:avLst/>
              <a:gdLst>
                <a:gd name="T0" fmla="*/ 4 w 20000"/>
                <a:gd name="T1" fmla="*/ 11 h 20000"/>
                <a:gd name="T2" fmla="*/ 0 w 20000"/>
                <a:gd name="T3" fmla="*/ 2 h 20000"/>
                <a:gd name="T4" fmla="*/ 11 w 20000"/>
                <a:gd name="T5" fmla="*/ 0 h 20000"/>
                <a:gd name="T6" fmla="*/ 8 w 20000"/>
                <a:gd name="T7" fmla="*/ 7 h 20000"/>
                <a:gd name="T8" fmla="*/ 4 w 20000"/>
                <a:gd name="T9" fmla="*/ 1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7857" y="19259"/>
                  </a:moveTo>
                  <a:lnTo>
                    <a:pt x="0" y="4444"/>
                  </a:lnTo>
                  <a:lnTo>
                    <a:pt x="19286" y="0"/>
                  </a:lnTo>
                  <a:lnTo>
                    <a:pt x="15000" y="11852"/>
                  </a:lnTo>
                  <a:lnTo>
                    <a:pt x="7857"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3" name="Freeform 297">
              <a:extLst>
                <a:ext uri="{FF2B5EF4-FFF2-40B4-BE49-F238E27FC236}">
                  <a16:creationId xmlns:a16="http://schemas.microsoft.com/office/drawing/2014/main" id="{54107688-B3B1-4E9F-B710-BFD5D47FB4FE}"/>
                </a:ext>
              </a:extLst>
            </p:cNvPr>
            <p:cNvSpPr>
              <a:spLocks/>
            </p:cNvSpPr>
            <p:nvPr/>
          </p:nvSpPr>
          <p:spPr bwMode="auto">
            <a:xfrm>
              <a:off x="2750" y="2366"/>
              <a:ext cx="6" cy="11"/>
            </a:xfrm>
            <a:custGeom>
              <a:avLst/>
              <a:gdLst>
                <a:gd name="T0" fmla="*/ 4 w 20000"/>
                <a:gd name="T1" fmla="*/ 11 h 20000"/>
                <a:gd name="T2" fmla="*/ 0 w 20000"/>
                <a:gd name="T3" fmla="*/ 8 h 20000"/>
                <a:gd name="T4" fmla="*/ 6 w 20000"/>
                <a:gd name="T5" fmla="*/ 0 h 20000"/>
                <a:gd name="T6" fmla="*/ 4 w 20000"/>
                <a:gd name="T7" fmla="*/ 11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1765" y="19259"/>
                  </a:moveTo>
                  <a:lnTo>
                    <a:pt x="0" y="14815"/>
                  </a:lnTo>
                  <a:lnTo>
                    <a:pt x="18824" y="0"/>
                  </a:lnTo>
                  <a:lnTo>
                    <a:pt x="11765" y="19259"/>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4" name="Freeform 298">
              <a:extLst>
                <a:ext uri="{FF2B5EF4-FFF2-40B4-BE49-F238E27FC236}">
                  <a16:creationId xmlns:a16="http://schemas.microsoft.com/office/drawing/2014/main" id="{20F3E6E3-2058-4E08-A771-F24CB2D8CEB5}"/>
                </a:ext>
              </a:extLst>
            </p:cNvPr>
            <p:cNvSpPr>
              <a:spLocks/>
            </p:cNvSpPr>
            <p:nvPr/>
          </p:nvSpPr>
          <p:spPr bwMode="auto">
            <a:xfrm>
              <a:off x="1934" y="2581"/>
              <a:ext cx="10" cy="7"/>
            </a:xfrm>
            <a:custGeom>
              <a:avLst/>
              <a:gdLst>
                <a:gd name="T0" fmla="*/ 2 w 20000"/>
                <a:gd name="T1" fmla="*/ 7 h 20000"/>
                <a:gd name="T2" fmla="*/ 0 w 20000"/>
                <a:gd name="T3" fmla="*/ 7 h 20000"/>
                <a:gd name="T4" fmla="*/ 0 w 20000"/>
                <a:gd name="T5" fmla="*/ 5 h 20000"/>
                <a:gd name="T6" fmla="*/ 6 w 20000"/>
                <a:gd name="T7" fmla="*/ 0 h 20000"/>
                <a:gd name="T8" fmla="*/ 10 w 20000"/>
                <a:gd name="T9" fmla="*/ 5 h 20000"/>
                <a:gd name="T10" fmla="*/ 2 w 20000"/>
                <a:gd name="T11" fmla="*/ 5 h 20000"/>
                <a:gd name="T12" fmla="*/ 2 w 20000"/>
                <a:gd name="T13" fmla="*/ 7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3704" y="18824"/>
                  </a:moveTo>
                  <a:lnTo>
                    <a:pt x="0" y="18824"/>
                  </a:lnTo>
                  <a:lnTo>
                    <a:pt x="0" y="12941"/>
                  </a:lnTo>
                  <a:lnTo>
                    <a:pt x="11111" y="0"/>
                  </a:lnTo>
                  <a:lnTo>
                    <a:pt x="19259" y="12941"/>
                  </a:lnTo>
                  <a:lnTo>
                    <a:pt x="3704" y="12941"/>
                  </a:lnTo>
                  <a:lnTo>
                    <a:pt x="3704" y="18824"/>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5" name="Freeform 299">
              <a:extLst>
                <a:ext uri="{FF2B5EF4-FFF2-40B4-BE49-F238E27FC236}">
                  <a16:creationId xmlns:a16="http://schemas.microsoft.com/office/drawing/2014/main" id="{927DC6A6-C45D-40C8-A262-027C09BCA144}"/>
                </a:ext>
              </a:extLst>
            </p:cNvPr>
            <p:cNvSpPr>
              <a:spLocks/>
            </p:cNvSpPr>
            <p:nvPr/>
          </p:nvSpPr>
          <p:spPr bwMode="auto">
            <a:xfrm>
              <a:off x="4966" y="2826"/>
              <a:ext cx="180" cy="147"/>
            </a:xfrm>
            <a:custGeom>
              <a:avLst/>
              <a:gdLst>
                <a:gd name="T0" fmla="*/ 20 w 20000"/>
                <a:gd name="T1" fmla="*/ 50 h 20000"/>
                <a:gd name="T2" fmla="*/ 49 w 20000"/>
                <a:gd name="T3" fmla="*/ 56 h 20000"/>
                <a:gd name="T4" fmla="*/ 89 w 20000"/>
                <a:gd name="T5" fmla="*/ 54 h 20000"/>
                <a:gd name="T6" fmla="*/ 109 w 20000"/>
                <a:gd name="T7" fmla="*/ 23 h 20000"/>
                <a:gd name="T8" fmla="*/ 126 w 20000"/>
                <a:gd name="T9" fmla="*/ 0 h 20000"/>
                <a:gd name="T10" fmla="*/ 157 w 20000"/>
                <a:gd name="T11" fmla="*/ 6 h 20000"/>
                <a:gd name="T12" fmla="*/ 153 w 20000"/>
                <a:gd name="T13" fmla="*/ 12 h 20000"/>
                <a:gd name="T14" fmla="*/ 151 w 20000"/>
                <a:gd name="T15" fmla="*/ 16 h 20000"/>
                <a:gd name="T16" fmla="*/ 159 w 20000"/>
                <a:gd name="T17" fmla="*/ 27 h 20000"/>
                <a:gd name="T18" fmla="*/ 157 w 20000"/>
                <a:gd name="T19" fmla="*/ 37 h 20000"/>
                <a:gd name="T20" fmla="*/ 173 w 20000"/>
                <a:gd name="T21" fmla="*/ 50 h 20000"/>
                <a:gd name="T22" fmla="*/ 176 w 20000"/>
                <a:gd name="T23" fmla="*/ 56 h 20000"/>
                <a:gd name="T24" fmla="*/ 153 w 20000"/>
                <a:gd name="T25" fmla="*/ 64 h 20000"/>
                <a:gd name="T26" fmla="*/ 153 w 20000"/>
                <a:gd name="T27" fmla="*/ 86 h 20000"/>
                <a:gd name="T28" fmla="*/ 130 w 20000"/>
                <a:gd name="T29" fmla="*/ 103 h 20000"/>
                <a:gd name="T30" fmla="*/ 130 w 20000"/>
                <a:gd name="T31" fmla="*/ 124 h 20000"/>
                <a:gd name="T32" fmla="*/ 99 w 20000"/>
                <a:gd name="T33" fmla="*/ 147 h 20000"/>
                <a:gd name="T34" fmla="*/ 89 w 20000"/>
                <a:gd name="T35" fmla="*/ 132 h 20000"/>
                <a:gd name="T36" fmla="*/ 83 w 20000"/>
                <a:gd name="T37" fmla="*/ 125 h 20000"/>
                <a:gd name="T38" fmla="*/ 72 w 20000"/>
                <a:gd name="T39" fmla="*/ 125 h 20000"/>
                <a:gd name="T40" fmla="*/ 64 w 20000"/>
                <a:gd name="T41" fmla="*/ 132 h 20000"/>
                <a:gd name="T42" fmla="*/ 54 w 20000"/>
                <a:gd name="T43" fmla="*/ 136 h 20000"/>
                <a:gd name="T44" fmla="*/ 43 w 20000"/>
                <a:gd name="T45" fmla="*/ 124 h 20000"/>
                <a:gd name="T46" fmla="*/ 29 w 20000"/>
                <a:gd name="T47" fmla="*/ 124 h 20000"/>
                <a:gd name="T48" fmla="*/ 23 w 20000"/>
                <a:gd name="T49" fmla="*/ 114 h 20000"/>
                <a:gd name="T50" fmla="*/ 20 w 20000"/>
                <a:gd name="T51" fmla="*/ 93 h 20000"/>
                <a:gd name="T52" fmla="*/ 6 w 20000"/>
                <a:gd name="T53" fmla="*/ 86 h 20000"/>
                <a:gd name="T54" fmla="*/ 2 w 20000"/>
                <a:gd name="T55" fmla="*/ 80 h 20000"/>
                <a:gd name="T56" fmla="*/ 0 w 20000"/>
                <a:gd name="T57" fmla="*/ 66 h 20000"/>
                <a:gd name="T58" fmla="*/ 2 w 20000"/>
                <a:gd name="T59" fmla="*/ 45 h 20000"/>
                <a:gd name="T60" fmla="*/ 10 w 20000"/>
                <a:gd name="T61" fmla="*/ 37 h 20000"/>
                <a:gd name="T62" fmla="*/ 16 w 20000"/>
                <a:gd name="T63" fmla="*/ 39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818" y="5312"/>
                  </a:moveTo>
                  <a:lnTo>
                    <a:pt x="2262" y="6775"/>
                  </a:lnTo>
                  <a:lnTo>
                    <a:pt x="4346" y="7588"/>
                  </a:lnTo>
                  <a:lnTo>
                    <a:pt x="5499" y="7588"/>
                  </a:lnTo>
                  <a:lnTo>
                    <a:pt x="7982" y="8130"/>
                  </a:lnTo>
                  <a:lnTo>
                    <a:pt x="9889" y="7317"/>
                  </a:lnTo>
                  <a:lnTo>
                    <a:pt x="11885" y="5908"/>
                  </a:lnTo>
                  <a:lnTo>
                    <a:pt x="12151" y="3089"/>
                  </a:lnTo>
                  <a:lnTo>
                    <a:pt x="13304" y="2818"/>
                  </a:lnTo>
                  <a:lnTo>
                    <a:pt x="13969" y="0"/>
                  </a:lnTo>
                  <a:lnTo>
                    <a:pt x="17428" y="325"/>
                  </a:lnTo>
                  <a:lnTo>
                    <a:pt x="17428" y="867"/>
                  </a:lnTo>
                  <a:lnTo>
                    <a:pt x="16984" y="1409"/>
                  </a:lnTo>
                  <a:lnTo>
                    <a:pt x="16984" y="1680"/>
                  </a:lnTo>
                  <a:lnTo>
                    <a:pt x="16763" y="1680"/>
                  </a:lnTo>
                  <a:lnTo>
                    <a:pt x="16763" y="2222"/>
                  </a:lnTo>
                  <a:lnTo>
                    <a:pt x="17428" y="2818"/>
                  </a:lnTo>
                  <a:lnTo>
                    <a:pt x="17694" y="3686"/>
                  </a:lnTo>
                  <a:lnTo>
                    <a:pt x="17694" y="3902"/>
                  </a:lnTo>
                  <a:lnTo>
                    <a:pt x="17428" y="5095"/>
                  </a:lnTo>
                  <a:lnTo>
                    <a:pt x="18137" y="5312"/>
                  </a:lnTo>
                  <a:lnTo>
                    <a:pt x="19246" y="6775"/>
                  </a:lnTo>
                  <a:lnTo>
                    <a:pt x="19956" y="7317"/>
                  </a:lnTo>
                  <a:lnTo>
                    <a:pt x="19512" y="7588"/>
                  </a:lnTo>
                  <a:lnTo>
                    <a:pt x="17694" y="8130"/>
                  </a:lnTo>
                  <a:lnTo>
                    <a:pt x="16984" y="8726"/>
                  </a:lnTo>
                  <a:lnTo>
                    <a:pt x="16763" y="10407"/>
                  </a:lnTo>
                  <a:lnTo>
                    <a:pt x="16984" y="11762"/>
                  </a:lnTo>
                  <a:lnTo>
                    <a:pt x="15610" y="13171"/>
                  </a:lnTo>
                  <a:lnTo>
                    <a:pt x="14457" y="14038"/>
                  </a:lnTo>
                  <a:lnTo>
                    <a:pt x="14678" y="14634"/>
                  </a:lnTo>
                  <a:lnTo>
                    <a:pt x="14457" y="16856"/>
                  </a:lnTo>
                  <a:lnTo>
                    <a:pt x="13792" y="18537"/>
                  </a:lnTo>
                  <a:lnTo>
                    <a:pt x="10998" y="19946"/>
                  </a:lnTo>
                  <a:lnTo>
                    <a:pt x="10776" y="17940"/>
                  </a:lnTo>
                  <a:lnTo>
                    <a:pt x="9889" y="17940"/>
                  </a:lnTo>
                  <a:lnTo>
                    <a:pt x="9180" y="18537"/>
                  </a:lnTo>
                  <a:lnTo>
                    <a:pt x="9180" y="17073"/>
                  </a:lnTo>
                  <a:lnTo>
                    <a:pt x="8958" y="17724"/>
                  </a:lnTo>
                  <a:lnTo>
                    <a:pt x="7982" y="17073"/>
                  </a:lnTo>
                  <a:lnTo>
                    <a:pt x="7805" y="17724"/>
                  </a:lnTo>
                  <a:lnTo>
                    <a:pt x="7095" y="17940"/>
                  </a:lnTo>
                  <a:lnTo>
                    <a:pt x="6652" y="17724"/>
                  </a:lnTo>
                  <a:lnTo>
                    <a:pt x="5987" y="18537"/>
                  </a:lnTo>
                  <a:lnTo>
                    <a:pt x="5499" y="17073"/>
                  </a:lnTo>
                  <a:lnTo>
                    <a:pt x="4789" y="16856"/>
                  </a:lnTo>
                  <a:lnTo>
                    <a:pt x="3636" y="17073"/>
                  </a:lnTo>
                  <a:lnTo>
                    <a:pt x="3193" y="16856"/>
                  </a:lnTo>
                  <a:lnTo>
                    <a:pt x="2528" y="17073"/>
                  </a:lnTo>
                  <a:lnTo>
                    <a:pt x="2528" y="15447"/>
                  </a:lnTo>
                  <a:lnTo>
                    <a:pt x="2528" y="14634"/>
                  </a:lnTo>
                  <a:lnTo>
                    <a:pt x="2262" y="12629"/>
                  </a:lnTo>
                  <a:lnTo>
                    <a:pt x="1375" y="11762"/>
                  </a:lnTo>
                  <a:lnTo>
                    <a:pt x="710" y="11762"/>
                  </a:lnTo>
                  <a:lnTo>
                    <a:pt x="1153" y="11220"/>
                  </a:lnTo>
                  <a:lnTo>
                    <a:pt x="266" y="10949"/>
                  </a:lnTo>
                  <a:lnTo>
                    <a:pt x="710" y="9864"/>
                  </a:lnTo>
                  <a:lnTo>
                    <a:pt x="0" y="8997"/>
                  </a:lnTo>
                  <a:lnTo>
                    <a:pt x="0" y="7588"/>
                  </a:lnTo>
                  <a:lnTo>
                    <a:pt x="266" y="6179"/>
                  </a:lnTo>
                  <a:lnTo>
                    <a:pt x="710" y="5312"/>
                  </a:lnTo>
                  <a:lnTo>
                    <a:pt x="1153" y="5095"/>
                  </a:lnTo>
                  <a:lnTo>
                    <a:pt x="1375" y="5095"/>
                  </a:lnTo>
                  <a:lnTo>
                    <a:pt x="1818" y="5312"/>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sp>
          <p:nvSpPr>
            <p:cNvPr id="686" name="Freeform 300">
              <a:extLst>
                <a:ext uri="{FF2B5EF4-FFF2-40B4-BE49-F238E27FC236}">
                  <a16:creationId xmlns:a16="http://schemas.microsoft.com/office/drawing/2014/main" id="{F7D1D6F8-DC35-490D-A523-7F0757C421AD}"/>
                </a:ext>
              </a:extLst>
            </p:cNvPr>
            <p:cNvSpPr>
              <a:spLocks/>
            </p:cNvSpPr>
            <p:nvPr/>
          </p:nvSpPr>
          <p:spPr bwMode="auto">
            <a:xfrm>
              <a:off x="3190" y="2842"/>
              <a:ext cx="38" cy="28"/>
            </a:xfrm>
            <a:custGeom>
              <a:avLst/>
              <a:gdLst>
                <a:gd name="T0" fmla="*/ 8 w 20000"/>
                <a:gd name="T1" fmla="*/ 0 h 20000"/>
                <a:gd name="T2" fmla="*/ 15 w 20000"/>
                <a:gd name="T3" fmla="*/ 4 h 20000"/>
                <a:gd name="T4" fmla="*/ 38 w 20000"/>
                <a:gd name="T5" fmla="*/ 6 h 20000"/>
                <a:gd name="T6" fmla="*/ 38 w 20000"/>
                <a:gd name="T7" fmla="*/ 28 h 20000"/>
                <a:gd name="T8" fmla="*/ 27 w 20000"/>
                <a:gd name="T9" fmla="*/ 28 h 20000"/>
                <a:gd name="T10" fmla="*/ 17 w 20000"/>
                <a:gd name="T11" fmla="*/ 28 h 20000"/>
                <a:gd name="T12" fmla="*/ 4 w 20000"/>
                <a:gd name="T13" fmla="*/ 28 h 20000"/>
                <a:gd name="T14" fmla="*/ 0 w 20000"/>
                <a:gd name="T15" fmla="*/ 23 h 20000"/>
                <a:gd name="T16" fmla="*/ 8 w 20000"/>
                <a:gd name="T17" fmla="*/ 11 h 20000"/>
                <a:gd name="T18" fmla="*/ 8 w 20000"/>
                <a:gd name="T19" fmla="*/ 0 h 2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0"/>
                <a:gd name="T31" fmla="*/ 0 h 20000"/>
                <a:gd name="T32" fmla="*/ 20000 w 20000"/>
                <a:gd name="T33" fmla="*/ 20000 h 2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0" h="20000">
                  <a:moveTo>
                    <a:pt x="4421" y="0"/>
                  </a:moveTo>
                  <a:lnTo>
                    <a:pt x="7789" y="3188"/>
                  </a:lnTo>
                  <a:lnTo>
                    <a:pt x="19789" y="4638"/>
                  </a:lnTo>
                  <a:lnTo>
                    <a:pt x="19789" y="19710"/>
                  </a:lnTo>
                  <a:lnTo>
                    <a:pt x="14316" y="19710"/>
                  </a:lnTo>
                  <a:lnTo>
                    <a:pt x="8842" y="19710"/>
                  </a:lnTo>
                  <a:lnTo>
                    <a:pt x="2316" y="19710"/>
                  </a:lnTo>
                  <a:lnTo>
                    <a:pt x="0" y="16522"/>
                  </a:lnTo>
                  <a:lnTo>
                    <a:pt x="4421" y="7826"/>
                  </a:lnTo>
                  <a:lnTo>
                    <a:pt x="4421" y="0"/>
                  </a:lnTo>
                  <a:close/>
                </a:path>
              </a:pathLst>
            </a:custGeom>
            <a:solidFill>
              <a:srgbClr val="FFFFFF"/>
            </a:solidFill>
            <a:ln w="0" cap="flat">
              <a:solidFill>
                <a:srgbClr val="606060">
                  <a:alpha val="54000"/>
                </a:srgbClr>
              </a:solidFill>
              <a:prstDash val="solid"/>
              <a:round/>
              <a:headEnd type="none" w="med" len="med"/>
              <a:tailEnd type="none" w="med" len="med"/>
            </a:ln>
          </p:spPr>
          <p:txBody>
            <a:bodyPr/>
            <a:lstStyle/>
            <a:p>
              <a:endParaRPr lang="fr-FR" dirty="0"/>
            </a:p>
          </p:txBody>
        </p:sp>
      </p:grpSp>
      <p:sp>
        <p:nvSpPr>
          <p:cNvPr id="687" name="Ellipse 75">
            <a:extLst>
              <a:ext uri="{FF2B5EF4-FFF2-40B4-BE49-F238E27FC236}">
                <a16:creationId xmlns:a16="http://schemas.microsoft.com/office/drawing/2014/main" id="{8674BEEF-4691-465D-8533-CA1835FBB8CD}"/>
              </a:ext>
            </a:extLst>
          </p:cNvPr>
          <p:cNvSpPr/>
          <p:nvPr/>
        </p:nvSpPr>
        <p:spPr>
          <a:xfrm rot="16200000">
            <a:off x="266102" y="1520516"/>
            <a:ext cx="5118930" cy="4795046"/>
          </a:xfrm>
          <a:prstGeom prst="ellipse">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vert" wrap="square" lIns="0" tIns="0" rIns="0" bIns="0" numCol="1" spcCol="0" rtlCol="0" fromWordArt="0" anchor="t" anchorCtr="0" forceAA="0" compatLnSpc="1">
            <a:prstTxWarp prst="textNoShape">
              <a:avLst/>
            </a:prstTxWarp>
            <a:noAutofit/>
          </a:bodyPr>
          <a:lstStyle/>
          <a:p>
            <a:pPr algn="ctr"/>
            <a:endParaRPr lang="en-US" sz="1200" b="1" dirty="0">
              <a:solidFill>
                <a:schemeClr val="accent1"/>
              </a:solidFill>
              <a:latin typeface="Arial" panose="020B0604020202020204" pitchFamily="34" charset="0"/>
              <a:cs typeface="Arial" panose="020B0604020202020204" pitchFamily="34" charset="0"/>
            </a:endParaRPr>
          </a:p>
        </p:txBody>
      </p:sp>
      <p:pic>
        <p:nvPicPr>
          <p:cNvPr id="688" name="Picture 2">
            <a:extLst>
              <a:ext uri="{FF2B5EF4-FFF2-40B4-BE49-F238E27FC236}">
                <a16:creationId xmlns:a16="http://schemas.microsoft.com/office/drawing/2014/main" id="{49ECE870-8228-4434-B9E1-2DC65C153C47}"/>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14778" y="3716620"/>
            <a:ext cx="576064" cy="293971"/>
          </a:xfrm>
          <a:prstGeom prst="rect">
            <a:avLst/>
          </a:prstGeom>
          <a:noFill/>
          <a:ln w="9525">
            <a:noFill/>
            <a:miter lim="800000"/>
            <a:headEnd/>
            <a:tailEnd/>
          </a:ln>
        </p:spPr>
      </p:pic>
      <p:pic>
        <p:nvPicPr>
          <p:cNvPr id="689" name="Picture 2" descr="Afficher l'image d'origine">
            <a:extLst>
              <a:ext uri="{FF2B5EF4-FFF2-40B4-BE49-F238E27FC236}">
                <a16:creationId xmlns:a16="http://schemas.microsoft.com/office/drawing/2014/main" id="{AADC3F07-3858-4FCB-840F-BB3D37A5C8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9931" y="5636713"/>
            <a:ext cx="506679" cy="401172"/>
          </a:xfrm>
          <a:prstGeom prst="rect">
            <a:avLst/>
          </a:prstGeom>
          <a:noFill/>
          <a:extLst>
            <a:ext uri="{909E8E84-426E-40DD-AFC4-6F175D3DCCD1}">
              <a14:hiddenFill xmlns:a14="http://schemas.microsoft.com/office/drawing/2010/main">
                <a:solidFill>
                  <a:srgbClr val="FFFFFF"/>
                </a:solidFill>
              </a14:hiddenFill>
            </a:ext>
          </a:extLst>
        </p:spPr>
      </p:pic>
      <p:pic>
        <p:nvPicPr>
          <p:cNvPr id="690" name="Image 30">
            <a:extLst>
              <a:ext uri="{FF2B5EF4-FFF2-40B4-BE49-F238E27FC236}">
                <a16:creationId xmlns:a16="http://schemas.microsoft.com/office/drawing/2014/main" id="{8465506C-4903-4A63-9BA9-DBFFAA7C4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409" y="5857657"/>
            <a:ext cx="942378" cy="241259"/>
          </a:xfrm>
          <a:prstGeom prst="rect">
            <a:avLst/>
          </a:prstGeom>
        </p:spPr>
      </p:pic>
      <p:pic>
        <p:nvPicPr>
          <p:cNvPr id="691" name="Image 31">
            <a:extLst>
              <a:ext uri="{FF2B5EF4-FFF2-40B4-BE49-F238E27FC236}">
                <a16:creationId xmlns:a16="http://schemas.microsoft.com/office/drawing/2014/main" id="{8FC6755D-1464-4542-917B-AD7948C60E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130" r="43080" b="22609"/>
          <a:stretch/>
        </p:blipFill>
        <p:spPr>
          <a:xfrm>
            <a:off x="1219792" y="4254442"/>
            <a:ext cx="715394" cy="239172"/>
          </a:xfrm>
          <a:prstGeom prst="rect">
            <a:avLst/>
          </a:prstGeom>
        </p:spPr>
      </p:pic>
      <p:pic>
        <p:nvPicPr>
          <p:cNvPr id="692" name="Image 32">
            <a:extLst>
              <a:ext uri="{FF2B5EF4-FFF2-40B4-BE49-F238E27FC236}">
                <a16:creationId xmlns:a16="http://schemas.microsoft.com/office/drawing/2014/main" id="{B65B17D8-7999-49C1-AAE2-38092566BE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988" t="24980" r="13776" b="19420"/>
          <a:stretch/>
        </p:blipFill>
        <p:spPr>
          <a:xfrm>
            <a:off x="2643218" y="1712853"/>
            <a:ext cx="577469" cy="248374"/>
          </a:xfrm>
          <a:prstGeom prst="rect">
            <a:avLst/>
          </a:prstGeom>
        </p:spPr>
      </p:pic>
      <p:pic>
        <p:nvPicPr>
          <p:cNvPr id="693" name="Image 33">
            <a:extLst>
              <a:ext uri="{FF2B5EF4-FFF2-40B4-BE49-F238E27FC236}">
                <a16:creationId xmlns:a16="http://schemas.microsoft.com/office/drawing/2014/main" id="{2DA7EB0E-A048-4445-9740-89F0BA80BBC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61232"/>
          <a:stretch/>
        </p:blipFill>
        <p:spPr>
          <a:xfrm>
            <a:off x="1590959" y="1909872"/>
            <a:ext cx="713431" cy="174524"/>
          </a:xfrm>
          <a:prstGeom prst="rect">
            <a:avLst/>
          </a:prstGeom>
        </p:spPr>
      </p:pic>
      <p:pic>
        <p:nvPicPr>
          <p:cNvPr id="694" name="Image 35">
            <a:extLst>
              <a:ext uri="{FF2B5EF4-FFF2-40B4-BE49-F238E27FC236}">
                <a16:creationId xmlns:a16="http://schemas.microsoft.com/office/drawing/2014/main" id="{B3FE8E26-E95C-45F0-AB1E-B961D29C42D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288" r="32675" b="39409"/>
          <a:stretch/>
        </p:blipFill>
        <p:spPr>
          <a:xfrm>
            <a:off x="2349308" y="3858951"/>
            <a:ext cx="638159" cy="239417"/>
          </a:xfrm>
          <a:prstGeom prst="rect">
            <a:avLst/>
          </a:prstGeom>
        </p:spPr>
      </p:pic>
      <p:pic>
        <p:nvPicPr>
          <p:cNvPr id="695" name="Image 36">
            <a:extLst>
              <a:ext uri="{FF2B5EF4-FFF2-40B4-BE49-F238E27FC236}">
                <a16:creationId xmlns:a16="http://schemas.microsoft.com/office/drawing/2014/main" id="{3F4BF903-E7E5-4860-93E4-8846CD7F69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875" y="2508966"/>
            <a:ext cx="708412" cy="120430"/>
          </a:xfrm>
          <a:prstGeom prst="rect">
            <a:avLst/>
          </a:prstGeom>
        </p:spPr>
      </p:pic>
      <p:pic>
        <p:nvPicPr>
          <p:cNvPr id="696" name="Image 37">
            <a:extLst>
              <a:ext uri="{FF2B5EF4-FFF2-40B4-BE49-F238E27FC236}">
                <a16:creationId xmlns:a16="http://schemas.microsoft.com/office/drawing/2014/main" id="{A9D46156-E2C9-49D2-BC52-2E6D71E01D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444" t="18057" r="14444" b="18057"/>
          <a:stretch/>
        </p:blipFill>
        <p:spPr>
          <a:xfrm>
            <a:off x="655418" y="3117301"/>
            <a:ext cx="746190" cy="213197"/>
          </a:xfrm>
          <a:prstGeom prst="rect">
            <a:avLst/>
          </a:prstGeom>
        </p:spPr>
      </p:pic>
      <p:pic>
        <p:nvPicPr>
          <p:cNvPr id="697" name="Image 38">
            <a:extLst>
              <a:ext uri="{FF2B5EF4-FFF2-40B4-BE49-F238E27FC236}">
                <a16:creationId xmlns:a16="http://schemas.microsoft.com/office/drawing/2014/main" id="{104AD524-A35A-4CB7-91A0-C83744E8C6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525" y="3737061"/>
            <a:ext cx="827733" cy="331094"/>
          </a:xfrm>
          <a:prstGeom prst="rect">
            <a:avLst/>
          </a:prstGeom>
        </p:spPr>
      </p:pic>
      <p:pic>
        <p:nvPicPr>
          <p:cNvPr id="698" name="Image 44">
            <a:extLst>
              <a:ext uri="{FF2B5EF4-FFF2-40B4-BE49-F238E27FC236}">
                <a16:creationId xmlns:a16="http://schemas.microsoft.com/office/drawing/2014/main" id="{85EA9D0C-2D2D-4A58-B9A2-B70F48BED1A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822714" y="4754617"/>
            <a:ext cx="458040" cy="278323"/>
          </a:xfrm>
          <a:prstGeom prst="rect">
            <a:avLst/>
          </a:prstGeom>
        </p:spPr>
      </p:pic>
      <p:sp>
        <p:nvSpPr>
          <p:cNvPr id="699" name="ZoneTexte 79">
            <a:extLst>
              <a:ext uri="{FF2B5EF4-FFF2-40B4-BE49-F238E27FC236}">
                <a16:creationId xmlns:a16="http://schemas.microsoft.com/office/drawing/2014/main" id="{1EC81648-3F72-4BCB-ADFD-24EA6A8FAEA8}"/>
              </a:ext>
            </a:extLst>
          </p:cNvPr>
          <p:cNvSpPr txBox="1"/>
          <p:nvPr/>
        </p:nvSpPr>
        <p:spPr>
          <a:xfrm>
            <a:off x="1538177" y="874840"/>
            <a:ext cx="2303464" cy="348055"/>
          </a:xfrm>
          <a:prstGeom prst="rect">
            <a:avLst/>
          </a:prstGeom>
          <a:solidFill>
            <a:schemeClr val="tx1"/>
          </a:solidFill>
        </p:spPr>
        <p:txBody>
          <a:bodyPr vert="horz" wrap="square" lIns="0" rIns="0" rtlCol="0" anchor="ctr">
            <a:noAutofit/>
          </a:bodyPr>
          <a:lstStyle/>
          <a:p>
            <a:pPr algn="ctr">
              <a:lnSpc>
                <a:spcPct val="130000"/>
              </a:lnSpc>
              <a:buClr>
                <a:schemeClr val="tx2"/>
              </a:buClr>
            </a:pPr>
            <a:r>
              <a:rPr lang="en-US" sz="1400" b="1" dirty="0">
                <a:solidFill>
                  <a:schemeClr val="bg1"/>
                </a:solidFill>
              </a:rPr>
              <a:t>Point of interaction</a:t>
            </a:r>
          </a:p>
        </p:txBody>
      </p:sp>
      <p:pic>
        <p:nvPicPr>
          <p:cNvPr id="700" name="Image 92">
            <a:extLst>
              <a:ext uri="{FF2B5EF4-FFF2-40B4-BE49-F238E27FC236}">
                <a16:creationId xmlns:a16="http://schemas.microsoft.com/office/drawing/2014/main" id="{F036E230-2B45-4CAE-B3A4-967DB11621AB}"/>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3351" y="5027359"/>
            <a:ext cx="435528" cy="435528"/>
          </a:xfrm>
          <a:prstGeom prst="rect">
            <a:avLst/>
          </a:prstGeom>
        </p:spPr>
      </p:pic>
      <p:pic>
        <p:nvPicPr>
          <p:cNvPr id="701" name="Image 101">
            <a:extLst>
              <a:ext uri="{FF2B5EF4-FFF2-40B4-BE49-F238E27FC236}">
                <a16:creationId xmlns:a16="http://schemas.microsoft.com/office/drawing/2014/main" id="{FCD286B7-BC65-4517-8599-0660FB83FC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06370" y="2614613"/>
            <a:ext cx="835638" cy="491552"/>
          </a:xfrm>
          <a:prstGeom prst="rect">
            <a:avLst/>
          </a:prstGeom>
        </p:spPr>
      </p:pic>
      <p:pic>
        <p:nvPicPr>
          <p:cNvPr id="702" name="Picture 6" descr="Image result for IDTECH transparent logo">
            <a:extLst>
              <a:ext uri="{FF2B5EF4-FFF2-40B4-BE49-F238E27FC236}">
                <a16:creationId xmlns:a16="http://schemas.microsoft.com/office/drawing/2014/main" id="{DD6B9CD4-53A0-4015-AF03-8AFB2740563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4177" y="2078967"/>
            <a:ext cx="788789" cy="294864"/>
          </a:xfrm>
          <a:prstGeom prst="rect">
            <a:avLst/>
          </a:prstGeom>
          <a:noFill/>
          <a:extLst>
            <a:ext uri="{909E8E84-426E-40DD-AFC4-6F175D3DCCD1}">
              <a14:hiddenFill xmlns:a14="http://schemas.microsoft.com/office/drawing/2010/main">
                <a:solidFill>
                  <a:srgbClr val="FFFFFF"/>
                </a:solidFill>
              </a14:hiddenFill>
            </a:ext>
          </a:extLst>
        </p:spPr>
      </p:pic>
      <p:pic>
        <p:nvPicPr>
          <p:cNvPr id="703" name="Picture 10" descr="Image result for MagTek transparent logo">
            <a:extLst>
              <a:ext uri="{FF2B5EF4-FFF2-40B4-BE49-F238E27FC236}">
                <a16:creationId xmlns:a16="http://schemas.microsoft.com/office/drawing/2014/main" id="{61B8BA75-9F46-47E3-B86F-EE0B02A7D66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21169" y="3138892"/>
            <a:ext cx="783844" cy="191606"/>
          </a:xfrm>
          <a:prstGeom prst="rect">
            <a:avLst/>
          </a:prstGeom>
          <a:noFill/>
          <a:extLst>
            <a:ext uri="{909E8E84-426E-40DD-AFC4-6F175D3DCCD1}">
              <a14:hiddenFill xmlns:a14="http://schemas.microsoft.com/office/drawing/2010/main">
                <a:solidFill>
                  <a:srgbClr val="FFFFFF"/>
                </a:solidFill>
              </a14:hiddenFill>
            </a:ext>
          </a:extLst>
        </p:spPr>
      </p:pic>
      <p:pic>
        <p:nvPicPr>
          <p:cNvPr id="704" name="Image 22">
            <a:extLst>
              <a:ext uri="{FF2B5EF4-FFF2-40B4-BE49-F238E27FC236}">
                <a16:creationId xmlns:a16="http://schemas.microsoft.com/office/drawing/2014/main" id="{E1600D2E-E686-4FC1-8E39-9321F1191CC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82177" y="4487810"/>
            <a:ext cx="1454934" cy="669270"/>
          </a:xfrm>
          <a:prstGeom prst="rect">
            <a:avLst/>
          </a:prstGeom>
        </p:spPr>
      </p:pic>
      <p:pic>
        <p:nvPicPr>
          <p:cNvPr id="705" name="Image 29">
            <a:extLst>
              <a:ext uri="{FF2B5EF4-FFF2-40B4-BE49-F238E27FC236}">
                <a16:creationId xmlns:a16="http://schemas.microsoft.com/office/drawing/2014/main" id="{04DFCFDC-E0AC-4AA3-8965-35CF762D6A8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00414" y="4357863"/>
            <a:ext cx="585192" cy="585192"/>
          </a:xfrm>
          <a:prstGeom prst="rect">
            <a:avLst/>
          </a:prstGeom>
        </p:spPr>
      </p:pic>
      <p:pic>
        <p:nvPicPr>
          <p:cNvPr id="706" name="Image 91">
            <a:extLst>
              <a:ext uri="{FF2B5EF4-FFF2-40B4-BE49-F238E27FC236}">
                <a16:creationId xmlns:a16="http://schemas.microsoft.com/office/drawing/2014/main" id="{A0F1FC1F-E2C0-4DD2-8543-801E9823E42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26157" y="2839265"/>
            <a:ext cx="860191" cy="209729"/>
          </a:xfrm>
          <a:prstGeom prst="rect">
            <a:avLst/>
          </a:prstGeom>
        </p:spPr>
      </p:pic>
      <p:pic>
        <p:nvPicPr>
          <p:cNvPr id="707" name="Image 95">
            <a:extLst>
              <a:ext uri="{FF2B5EF4-FFF2-40B4-BE49-F238E27FC236}">
                <a16:creationId xmlns:a16="http://schemas.microsoft.com/office/drawing/2014/main" id="{38C98CCA-9D9A-4707-BE5B-0DD516B3321B}"/>
              </a:ext>
            </a:extLst>
          </p:cNvPr>
          <p:cNvPicPr>
            <a:picLocks noChangeAspect="1"/>
          </p:cNvPicPr>
          <p:nvPr/>
        </p:nvPicPr>
        <p:blipFill>
          <a:blip r:embed="rId22"/>
          <a:stretch>
            <a:fillRect/>
          </a:stretch>
        </p:blipFill>
        <p:spPr>
          <a:xfrm>
            <a:off x="2570674" y="2152669"/>
            <a:ext cx="428625" cy="304800"/>
          </a:xfrm>
          <a:prstGeom prst="rect">
            <a:avLst/>
          </a:prstGeom>
        </p:spPr>
      </p:pic>
      <p:pic>
        <p:nvPicPr>
          <p:cNvPr id="708" name="Image 96">
            <a:extLst>
              <a:ext uri="{FF2B5EF4-FFF2-40B4-BE49-F238E27FC236}">
                <a16:creationId xmlns:a16="http://schemas.microsoft.com/office/drawing/2014/main" id="{3E389582-B0DB-4E0A-A550-3390282D2D5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73584" y="5150997"/>
            <a:ext cx="603313" cy="388854"/>
          </a:xfrm>
          <a:prstGeom prst="rect">
            <a:avLst/>
          </a:prstGeom>
        </p:spPr>
      </p:pic>
      <p:pic>
        <p:nvPicPr>
          <p:cNvPr id="709" name="Image 103">
            <a:extLst>
              <a:ext uri="{FF2B5EF4-FFF2-40B4-BE49-F238E27FC236}">
                <a16:creationId xmlns:a16="http://schemas.microsoft.com/office/drawing/2014/main" id="{6F464045-91D9-439D-9E51-1637A6EDF734}"/>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83027" y="5188723"/>
            <a:ext cx="703178" cy="292764"/>
          </a:xfrm>
          <a:prstGeom prst="rect">
            <a:avLst/>
          </a:prstGeom>
        </p:spPr>
      </p:pic>
      <p:pic>
        <p:nvPicPr>
          <p:cNvPr id="711" name="Image 56">
            <a:extLst>
              <a:ext uri="{FF2B5EF4-FFF2-40B4-BE49-F238E27FC236}">
                <a16:creationId xmlns:a16="http://schemas.microsoft.com/office/drawing/2014/main" id="{7F596E10-38BF-4482-B01E-19FA135F4473}"/>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6119" t="33123" r="6121" b="33123"/>
          <a:stretch/>
        </p:blipFill>
        <p:spPr>
          <a:xfrm>
            <a:off x="4898918" y="1718431"/>
            <a:ext cx="687823" cy="264547"/>
          </a:xfrm>
          <a:prstGeom prst="rect">
            <a:avLst/>
          </a:prstGeom>
        </p:spPr>
      </p:pic>
      <p:sp>
        <p:nvSpPr>
          <p:cNvPr id="712" name="Ellipse 77">
            <a:extLst>
              <a:ext uri="{FF2B5EF4-FFF2-40B4-BE49-F238E27FC236}">
                <a16:creationId xmlns:a16="http://schemas.microsoft.com/office/drawing/2014/main" id="{8EBA998C-ED84-49A4-98C8-23C80BC49599}"/>
              </a:ext>
            </a:extLst>
          </p:cNvPr>
          <p:cNvSpPr/>
          <p:nvPr/>
        </p:nvSpPr>
        <p:spPr>
          <a:xfrm rot="16200000">
            <a:off x="7084935" y="1555515"/>
            <a:ext cx="5085382" cy="4791157"/>
          </a:xfrm>
          <a:prstGeom prst="ellipse">
            <a:avLst/>
          </a:prstGeom>
          <a:ln w="19050">
            <a:solidFill>
              <a:schemeClr val="tx2"/>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vert" wrap="square" lIns="0" tIns="0" rIns="0" bIns="0" numCol="1" spcCol="0" rtlCol="0" fromWordArt="0" anchor="t" anchorCtr="0" forceAA="0" compatLnSpc="1">
            <a:prstTxWarp prst="textNoShape">
              <a:avLst/>
            </a:prstTxWarp>
            <a:noAutofit/>
          </a:bodyPr>
          <a:lstStyle/>
          <a:p>
            <a:pPr algn="ctr"/>
            <a:endParaRPr lang="fr-FR" sz="1200" b="1" dirty="0">
              <a:solidFill>
                <a:schemeClr val="accent1"/>
              </a:solidFill>
              <a:latin typeface="Arial" panose="020B0604020202020204" pitchFamily="34" charset="0"/>
              <a:cs typeface="Arial" panose="020B0604020202020204" pitchFamily="34" charset="0"/>
            </a:endParaRPr>
          </a:p>
        </p:txBody>
      </p:sp>
      <p:pic>
        <p:nvPicPr>
          <p:cNvPr id="713" name="Image 39">
            <a:extLst>
              <a:ext uri="{FF2B5EF4-FFF2-40B4-BE49-F238E27FC236}">
                <a16:creationId xmlns:a16="http://schemas.microsoft.com/office/drawing/2014/main" id="{AF7F061D-DDAE-4E82-9522-602458A8ADF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08415" y="2959924"/>
            <a:ext cx="1199581" cy="538307"/>
          </a:xfrm>
          <a:prstGeom prst="rect">
            <a:avLst/>
          </a:prstGeom>
        </p:spPr>
      </p:pic>
      <p:pic>
        <p:nvPicPr>
          <p:cNvPr id="714" name="Image 21">
            <a:extLst>
              <a:ext uri="{FF2B5EF4-FFF2-40B4-BE49-F238E27FC236}">
                <a16:creationId xmlns:a16="http://schemas.microsoft.com/office/drawing/2014/main" id="{2C8E7E63-A811-4002-982A-6FD8EECD711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61130" y="3832298"/>
            <a:ext cx="1095413" cy="441106"/>
          </a:xfrm>
          <a:prstGeom prst="rect">
            <a:avLst/>
          </a:prstGeom>
        </p:spPr>
      </p:pic>
      <p:pic>
        <p:nvPicPr>
          <p:cNvPr id="715" name="Picture 2" descr="http://upload.wikimedia.org/wikipedia/fr/thumb/f/f7/Ingenico-group.svg/langfr-220px-Ingenico-group.svg.png">
            <a:extLst>
              <a:ext uri="{FF2B5EF4-FFF2-40B4-BE49-F238E27FC236}">
                <a16:creationId xmlns:a16="http://schemas.microsoft.com/office/drawing/2014/main" id="{24614D8F-EAA5-4377-8EA7-2BEA4F8F643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225298" y="4325637"/>
            <a:ext cx="681784" cy="353288"/>
          </a:xfrm>
          <a:prstGeom prst="rect">
            <a:avLst/>
          </a:prstGeom>
          <a:noFill/>
          <a:extLst>
            <a:ext uri="{909E8E84-426E-40DD-AFC4-6F175D3DCCD1}">
              <a14:hiddenFill xmlns:a14="http://schemas.microsoft.com/office/drawing/2010/main">
                <a:solidFill>
                  <a:srgbClr val="FFFFFF"/>
                </a:solidFill>
              </a14:hiddenFill>
            </a:ext>
          </a:extLst>
        </p:spPr>
      </p:pic>
      <p:pic>
        <p:nvPicPr>
          <p:cNvPr id="716" name="Image 98">
            <a:extLst>
              <a:ext uri="{FF2B5EF4-FFF2-40B4-BE49-F238E27FC236}">
                <a16:creationId xmlns:a16="http://schemas.microsoft.com/office/drawing/2014/main" id="{738A8A3E-F427-40A3-8870-1C1DEA0E26D4}"/>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0694" y="2393629"/>
            <a:ext cx="660972" cy="440648"/>
          </a:xfrm>
          <a:prstGeom prst="rect">
            <a:avLst/>
          </a:prstGeom>
        </p:spPr>
      </p:pic>
      <p:pic>
        <p:nvPicPr>
          <p:cNvPr id="717" name="Picture 8">
            <a:extLst>
              <a:ext uri="{FF2B5EF4-FFF2-40B4-BE49-F238E27FC236}">
                <a16:creationId xmlns:a16="http://schemas.microsoft.com/office/drawing/2014/main" id="{EBD2E56D-1ECE-465E-B063-EA3E834180CD}"/>
              </a:ext>
            </a:extLst>
          </p:cNvPr>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5343773" y="5251837"/>
            <a:ext cx="933004" cy="271788"/>
          </a:xfrm>
          <a:prstGeom prst="rect">
            <a:avLst/>
          </a:prstGeom>
          <a:noFill/>
          <a:ln w="9525">
            <a:noFill/>
            <a:miter lim="800000"/>
            <a:headEnd/>
            <a:tailEnd/>
          </a:ln>
        </p:spPr>
      </p:pic>
      <p:pic>
        <p:nvPicPr>
          <p:cNvPr id="718" name="Image 45">
            <a:extLst>
              <a:ext uri="{FF2B5EF4-FFF2-40B4-BE49-F238E27FC236}">
                <a16:creationId xmlns:a16="http://schemas.microsoft.com/office/drawing/2014/main" id="{25872587-542C-4914-A448-0E8F07E6DB0E}"/>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6691318" y="5636615"/>
            <a:ext cx="618935" cy="348151"/>
          </a:xfrm>
          <a:prstGeom prst="rect">
            <a:avLst/>
          </a:prstGeom>
        </p:spPr>
      </p:pic>
      <p:pic>
        <p:nvPicPr>
          <p:cNvPr id="719" name="Image 46">
            <a:extLst>
              <a:ext uri="{FF2B5EF4-FFF2-40B4-BE49-F238E27FC236}">
                <a16:creationId xmlns:a16="http://schemas.microsoft.com/office/drawing/2014/main" id="{73EDC477-CF57-4830-B198-9521BB53354D}"/>
              </a:ext>
            </a:extLst>
          </p:cNvPr>
          <p:cNvPicPr>
            <a:picLocks noChangeAspect="1"/>
          </p:cNvPicPr>
          <p:nvPr/>
        </p:nvPicPr>
        <p:blipFill>
          <a:blip r:embed="rId32" cstate="print">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577473" y="5016193"/>
            <a:ext cx="417549" cy="417549"/>
          </a:xfrm>
          <a:prstGeom prst="rect">
            <a:avLst/>
          </a:prstGeom>
        </p:spPr>
      </p:pic>
      <p:pic>
        <p:nvPicPr>
          <p:cNvPr id="720" name="Image 50">
            <a:extLst>
              <a:ext uri="{FF2B5EF4-FFF2-40B4-BE49-F238E27FC236}">
                <a16:creationId xmlns:a16="http://schemas.microsoft.com/office/drawing/2014/main" id="{F3EEFC5C-D80E-4F93-9810-B1C5DAC1140F}"/>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3119" t="29010" r="12094" b="22015"/>
          <a:stretch/>
        </p:blipFill>
        <p:spPr>
          <a:xfrm>
            <a:off x="5601456" y="1564211"/>
            <a:ext cx="778932" cy="224076"/>
          </a:xfrm>
          <a:prstGeom prst="rect">
            <a:avLst/>
          </a:prstGeom>
        </p:spPr>
      </p:pic>
      <p:pic>
        <p:nvPicPr>
          <p:cNvPr id="721" name="Image 54">
            <a:extLst>
              <a:ext uri="{FF2B5EF4-FFF2-40B4-BE49-F238E27FC236}">
                <a16:creationId xmlns:a16="http://schemas.microsoft.com/office/drawing/2014/main" id="{F5119C56-88D7-4580-95B3-37BC7A2FB6D0}"/>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6688" t="13372" r="6688" b="21512"/>
          <a:stretch/>
        </p:blipFill>
        <p:spPr>
          <a:xfrm>
            <a:off x="5080702" y="4248249"/>
            <a:ext cx="651403" cy="189499"/>
          </a:xfrm>
          <a:prstGeom prst="rect">
            <a:avLst/>
          </a:prstGeom>
        </p:spPr>
      </p:pic>
      <p:pic>
        <p:nvPicPr>
          <p:cNvPr id="722" name="Image 55">
            <a:extLst>
              <a:ext uri="{FF2B5EF4-FFF2-40B4-BE49-F238E27FC236}">
                <a16:creationId xmlns:a16="http://schemas.microsoft.com/office/drawing/2014/main" id="{38D0014B-AB6E-49DE-AF25-1068EE63885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171674" y="2804833"/>
            <a:ext cx="845186" cy="215824"/>
          </a:xfrm>
          <a:prstGeom prst="rect">
            <a:avLst/>
          </a:prstGeom>
        </p:spPr>
      </p:pic>
      <p:pic>
        <p:nvPicPr>
          <p:cNvPr id="723" name="Image 5">
            <a:extLst>
              <a:ext uri="{FF2B5EF4-FFF2-40B4-BE49-F238E27FC236}">
                <a16:creationId xmlns:a16="http://schemas.microsoft.com/office/drawing/2014/main" id="{D0103BED-8C76-4011-899D-E21B7887E0D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319282" y="4682815"/>
            <a:ext cx="988663" cy="269104"/>
          </a:xfrm>
          <a:prstGeom prst="rect">
            <a:avLst/>
          </a:prstGeom>
        </p:spPr>
      </p:pic>
      <p:pic>
        <p:nvPicPr>
          <p:cNvPr id="724" name="Image 13">
            <a:extLst>
              <a:ext uri="{FF2B5EF4-FFF2-40B4-BE49-F238E27FC236}">
                <a16:creationId xmlns:a16="http://schemas.microsoft.com/office/drawing/2014/main" id="{B1139DC6-BB55-4CA9-BED2-4701BBE2139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994991" y="3360623"/>
            <a:ext cx="1117432" cy="465596"/>
          </a:xfrm>
          <a:prstGeom prst="rect">
            <a:avLst/>
          </a:prstGeom>
        </p:spPr>
      </p:pic>
      <p:pic>
        <p:nvPicPr>
          <p:cNvPr id="725" name="Image 43">
            <a:extLst>
              <a:ext uri="{FF2B5EF4-FFF2-40B4-BE49-F238E27FC236}">
                <a16:creationId xmlns:a16="http://schemas.microsoft.com/office/drawing/2014/main" id="{636B59A4-A001-41BB-B759-C2E2DFEFFF6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265663" y="3458366"/>
            <a:ext cx="1003976" cy="245997"/>
          </a:xfrm>
          <a:prstGeom prst="rect">
            <a:avLst/>
          </a:prstGeom>
        </p:spPr>
      </p:pic>
      <p:pic>
        <p:nvPicPr>
          <p:cNvPr id="726" name="Image 47">
            <a:extLst>
              <a:ext uri="{FF2B5EF4-FFF2-40B4-BE49-F238E27FC236}">
                <a16:creationId xmlns:a16="http://schemas.microsoft.com/office/drawing/2014/main" id="{C4BA2485-36AE-4415-BBF4-7C967C2E89D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322568" y="4400619"/>
            <a:ext cx="631874" cy="244740"/>
          </a:xfrm>
          <a:prstGeom prst="rect">
            <a:avLst/>
          </a:prstGeom>
        </p:spPr>
      </p:pic>
      <p:pic>
        <p:nvPicPr>
          <p:cNvPr id="727" name="Image 48">
            <a:extLst>
              <a:ext uri="{FF2B5EF4-FFF2-40B4-BE49-F238E27FC236}">
                <a16:creationId xmlns:a16="http://schemas.microsoft.com/office/drawing/2014/main" id="{B18FF470-723E-4469-AFFB-24C54583221F}"/>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b="52520"/>
          <a:stretch/>
        </p:blipFill>
        <p:spPr>
          <a:xfrm>
            <a:off x="4416191" y="3801986"/>
            <a:ext cx="1288408" cy="282340"/>
          </a:xfrm>
          <a:prstGeom prst="rect">
            <a:avLst/>
          </a:prstGeom>
        </p:spPr>
      </p:pic>
      <p:pic>
        <p:nvPicPr>
          <p:cNvPr id="728" name="Image 52">
            <a:extLst>
              <a:ext uri="{FF2B5EF4-FFF2-40B4-BE49-F238E27FC236}">
                <a16:creationId xmlns:a16="http://schemas.microsoft.com/office/drawing/2014/main" id="{02639BB1-1A8C-41CF-896E-00E911B84FDD}"/>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t="31126" b="25604"/>
          <a:stretch/>
        </p:blipFill>
        <p:spPr>
          <a:xfrm>
            <a:off x="5308440" y="6109861"/>
            <a:ext cx="1248114" cy="360040"/>
          </a:xfrm>
          <a:prstGeom prst="rect">
            <a:avLst/>
          </a:prstGeom>
        </p:spPr>
      </p:pic>
      <p:pic>
        <p:nvPicPr>
          <p:cNvPr id="729" name="Image 82">
            <a:extLst>
              <a:ext uri="{FF2B5EF4-FFF2-40B4-BE49-F238E27FC236}">
                <a16:creationId xmlns:a16="http://schemas.microsoft.com/office/drawing/2014/main" id="{56D7AC8F-D393-429B-8F60-57D2819CC01E}"/>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646752" y="5793554"/>
            <a:ext cx="1017312" cy="195324"/>
          </a:xfrm>
          <a:prstGeom prst="rect">
            <a:avLst/>
          </a:prstGeom>
        </p:spPr>
      </p:pic>
      <p:pic>
        <p:nvPicPr>
          <p:cNvPr id="730" name="Picture 12" descr="Image result for Payflow Pro transparent logo">
            <a:extLst>
              <a:ext uri="{FF2B5EF4-FFF2-40B4-BE49-F238E27FC236}">
                <a16:creationId xmlns:a16="http://schemas.microsoft.com/office/drawing/2014/main" id="{527BCBCE-8818-41A8-805B-75DE2860B2E0}"/>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907859" y="2171459"/>
            <a:ext cx="965252" cy="379905"/>
          </a:xfrm>
          <a:prstGeom prst="rect">
            <a:avLst/>
          </a:prstGeom>
          <a:noFill/>
          <a:extLst>
            <a:ext uri="{909E8E84-426E-40DD-AFC4-6F175D3DCCD1}">
              <a14:hiddenFill xmlns:a14="http://schemas.microsoft.com/office/drawing/2010/main">
                <a:solidFill>
                  <a:srgbClr val="FFFFFF"/>
                </a:solidFill>
              </a14:hiddenFill>
            </a:ext>
          </a:extLst>
        </p:spPr>
      </p:pic>
      <p:pic>
        <p:nvPicPr>
          <p:cNvPr id="731" name="Picture 14" descr="Image result for PayTrace transparent logo">
            <a:extLst>
              <a:ext uri="{FF2B5EF4-FFF2-40B4-BE49-F238E27FC236}">
                <a16:creationId xmlns:a16="http://schemas.microsoft.com/office/drawing/2014/main" id="{2E2A3CD7-FCD4-44BF-BF73-F6B559B91941}"/>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156487" y="1926584"/>
            <a:ext cx="952483" cy="315990"/>
          </a:xfrm>
          <a:prstGeom prst="rect">
            <a:avLst/>
          </a:prstGeom>
          <a:noFill/>
          <a:extLst>
            <a:ext uri="{909E8E84-426E-40DD-AFC4-6F175D3DCCD1}">
              <a14:hiddenFill xmlns:a14="http://schemas.microsoft.com/office/drawing/2010/main">
                <a:solidFill>
                  <a:srgbClr val="FFFFFF"/>
                </a:solidFill>
              </a14:hiddenFill>
            </a:ext>
          </a:extLst>
        </p:spPr>
      </p:pic>
      <p:pic>
        <p:nvPicPr>
          <p:cNvPr id="732" name="Picture 16" descr="Image result for Authorize.net transparent logo">
            <a:extLst>
              <a:ext uri="{FF2B5EF4-FFF2-40B4-BE49-F238E27FC236}">
                <a16:creationId xmlns:a16="http://schemas.microsoft.com/office/drawing/2014/main" id="{2BCCD888-CBA5-41A9-AF72-612C96A1E34C}"/>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097500" y="2530578"/>
            <a:ext cx="935526" cy="433076"/>
          </a:xfrm>
          <a:prstGeom prst="rect">
            <a:avLst/>
          </a:prstGeom>
          <a:noFill/>
          <a:extLst>
            <a:ext uri="{909E8E84-426E-40DD-AFC4-6F175D3DCCD1}">
              <a14:hiddenFill xmlns:a14="http://schemas.microsoft.com/office/drawing/2010/main">
                <a:solidFill>
                  <a:srgbClr val="FFFFFF"/>
                </a:solidFill>
              </a14:hiddenFill>
            </a:ext>
          </a:extLst>
        </p:spPr>
      </p:pic>
      <p:pic>
        <p:nvPicPr>
          <p:cNvPr id="733" name="Picture 18" descr="Image result for BluePay transparent logo">
            <a:extLst>
              <a:ext uri="{FF2B5EF4-FFF2-40B4-BE49-F238E27FC236}">
                <a16:creationId xmlns:a16="http://schemas.microsoft.com/office/drawing/2014/main" id="{EEDF4C43-66FF-4763-8ACD-285DA6B09007}"/>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762967" y="2382105"/>
            <a:ext cx="824096" cy="257737"/>
          </a:xfrm>
          <a:prstGeom prst="rect">
            <a:avLst/>
          </a:prstGeom>
          <a:noFill/>
          <a:extLst>
            <a:ext uri="{909E8E84-426E-40DD-AFC4-6F175D3DCCD1}">
              <a14:hiddenFill xmlns:a14="http://schemas.microsoft.com/office/drawing/2010/main">
                <a:solidFill>
                  <a:srgbClr val="FFFFFF"/>
                </a:solidFill>
              </a14:hiddenFill>
            </a:ext>
          </a:extLst>
        </p:spPr>
      </p:pic>
      <p:pic>
        <p:nvPicPr>
          <p:cNvPr id="734" name="Picture 34" descr="Image result for Shift4 transparent logo">
            <a:extLst>
              <a:ext uri="{FF2B5EF4-FFF2-40B4-BE49-F238E27FC236}">
                <a16:creationId xmlns:a16="http://schemas.microsoft.com/office/drawing/2014/main" id="{267CE09A-7071-4591-8538-710B5E26B19C}"/>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165867" y="3202327"/>
            <a:ext cx="1099092" cy="324232"/>
          </a:xfrm>
          <a:prstGeom prst="rect">
            <a:avLst/>
          </a:prstGeom>
          <a:noFill/>
          <a:extLst>
            <a:ext uri="{909E8E84-426E-40DD-AFC4-6F175D3DCCD1}">
              <a14:hiddenFill xmlns:a14="http://schemas.microsoft.com/office/drawing/2010/main">
                <a:solidFill>
                  <a:srgbClr val="FFFFFF"/>
                </a:solidFill>
              </a14:hiddenFill>
            </a:ext>
          </a:extLst>
        </p:spPr>
      </p:pic>
      <p:pic>
        <p:nvPicPr>
          <p:cNvPr id="735" name="Image 8">
            <a:extLst>
              <a:ext uri="{FF2B5EF4-FFF2-40B4-BE49-F238E27FC236}">
                <a16:creationId xmlns:a16="http://schemas.microsoft.com/office/drawing/2014/main" id="{C115B98B-EDBC-40D3-9B0B-63E8057E4C9A}"/>
              </a:ext>
            </a:extLst>
          </p:cNvPr>
          <p:cNvPicPr>
            <a:picLocks noChangeAspect="1"/>
          </p:cNvPicPr>
          <p:nvPr/>
        </p:nvPicPr>
        <p:blipFill>
          <a:blip r:embed="rId48">
            <a:clrChange>
              <a:clrFrom>
                <a:srgbClr val="DCE8ED"/>
              </a:clrFrom>
              <a:clrTo>
                <a:srgbClr val="DCE8ED">
                  <a:alpha val="0"/>
                </a:srgbClr>
              </a:clrTo>
            </a:clrChange>
          </a:blip>
          <a:stretch>
            <a:fillRect/>
          </a:stretch>
        </p:blipFill>
        <p:spPr>
          <a:xfrm>
            <a:off x="5900152" y="4032206"/>
            <a:ext cx="1375094" cy="295142"/>
          </a:xfrm>
          <a:prstGeom prst="rect">
            <a:avLst/>
          </a:prstGeom>
        </p:spPr>
      </p:pic>
      <p:pic>
        <p:nvPicPr>
          <p:cNvPr id="736" name="Image 100">
            <a:extLst>
              <a:ext uri="{FF2B5EF4-FFF2-40B4-BE49-F238E27FC236}">
                <a16:creationId xmlns:a16="http://schemas.microsoft.com/office/drawing/2014/main" id="{140DBAA0-D1CC-4D80-821E-87B34BD0E3D4}"/>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6682" y="4706014"/>
            <a:ext cx="664164" cy="664164"/>
          </a:xfrm>
          <a:prstGeom prst="rect">
            <a:avLst/>
          </a:prstGeom>
        </p:spPr>
      </p:pic>
      <p:pic>
        <p:nvPicPr>
          <p:cNvPr id="737" name="Image 10">
            <a:extLst>
              <a:ext uri="{FF2B5EF4-FFF2-40B4-BE49-F238E27FC236}">
                <a16:creationId xmlns:a16="http://schemas.microsoft.com/office/drawing/2014/main" id="{062BA485-2D1E-467E-98A3-3065D8B55B97}"/>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061727" y="3717575"/>
            <a:ext cx="858324" cy="222449"/>
          </a:xfrm>
          <a:prstGeom prst="rect">
            <a:avLst/>
          </a:prstGeom>
        </p:spPr>
      </p:pic>
      <p:pic>
        <p:nvPicPr>
          <p:cNvPr id="738" name="Image 53">
            <a:extLst>
              <a:ext uri="{FF2B5EF4-FFF2-40B4-BE49-F238E27FC236}">
                <a16:creationId xmlns:a16="http://schemas.microsoft.com/office/drawing/2014/main" id="{4BF45512-B977-4439-91B3-51655B9A75D2}"/>
              </a:ext>
            </a:extLst>
          </p:cNvPr>
          <p:cNvPicPr>
            <a:picLocks noChangeAspect="1"/>
          </p:cNvPicPr>
          <p:nvPr/>
        </p:nvPicPr>
        <p:blipFill rotWithShape="1">
          <a:blip r:embed="rId51" cstate="print">
            <a:extLst>
              <a:ext uri="{28A0092B-C50C-407E-A947-70E740481C1C}">
                <a14:useLocalDpi xmlns:a14="http://schemas.microsoft.com/office/drawing/2010/main" val="0"/>
              </a:ext>
            </a:extLst>
          </a:blip>
          <a:srcRect l="21020" t="40400" r="19760" b="38000"/>
          <a:stretch/>
        </p:blipFill>
        <p:spPr>
          <a:xfrm>
            <a:off x="7104848" y="3101356"/>
            <a:ext cx="1053829" cy="201797"/>
          </a:xfrm>
          <a:prstGeom prst="rect">
            <a:avLst/>
          </a:prstGeom>
        </p:spPr>
      </p:pic>
      <p:pic>
        <p:nvPicPr>
          <p:cNvPr id="739" name="Image 41">
            <a:extLst>
              <a:ext uri="{FF2B5EF4-FFF2-40B4-BE49-F238E27FC236}">
                <a16:creationId xmlns:a16="http://schemas.microsoft.com/office/drawing/2014/main" id="{ED23BD14-0A59-4BEE-B732-2ADD0E28316A}"/>
              </a:ext>
            </a:extLst>
          </p:cNvPr>
          <p:cNvPicPr>
            <a:picLocks noChangeAspect="1"/>
          </p:cNvPicPr>
          <p:nvPr/>
        </p:nvPicPr>
        <p:blipFill>
          <a:blip r:embed="rId52">
            <a:clrChange>
              <a:clrFrom>
                <a:srgbClr val="FFFFFF"/>
              </a:clrFrom>
              <a:clrTo>
                <a:srgbClr val="FFFFFF">
                  <a:alpha val="0"/>
                </a:srgbClr>
              </a:clrTo>
            </a:clrChange>
          </a:blip>
          <a:stretch>
            <a:fillRect/>
          </a:stretch>
        </p:blipFill>
        <p:spPr>
          <a:xfrm>
            <a:off x="7429684" y="5243257"/>
            <a:ext cx="555291" cy="349204"/>
          </a:xfrm>
          <a:prstGeom prst="rect">
            <a:avLst/>
          </a:prstGeom>
        </p:spPr>
      </p:pic>
      <p:sp>
        <p:nvSpPr>
          <p:cNvPr id="740" name="ZoneTexte 80">
            <a:extLst>
              <a:ext uri="{FF2B5EF4-FFF2-40B4-BE49-F238E27FC236}">
                <a16:creationId xmlns:a16="http://schemas.microsoft.com/office/drawing/2014/main" id="{C1147F02-E970-4034-AE4A-13BA25181EE4}"/>
              </a:ext>
            </a:extLst>
          </p:cNvPr>
          <p:cNvSpPr txBox="1"/>
          <p:nvPr/>
        </p:nvSpPr>
        <p:spPr>
          <a:xfrm>
            <a:off x="5135436" y="874840"/>
            <a:ext cx="1567974" cy="348055"/>
          </a:xfrm>
          <a:prstGeom prst="rect">
            <a:avLst/>
          </a:prstGeom>
          <a:solidFill>
            <a:schemeClr val="bg1">
              <a:lumMod val="95000"/>
            </a:schemeClr>
          </a:solidFill>
        </p:spPr>
        <p:txBody>
          <a:bodyPr vert="horz" wrap="square" lIns="0" rIns="0" rtlCol="0" anchor="ctr">
            <a:noAutofit/>
          </a:bodyPr>
          <a:lstStyle/>
          <a:p>
            <a:pPr algn="ctr">
              <a:lnSpc>
                <a:spcPct val="130000"/>
              </a:lnSpc>
              <a:buClr>
                <a:schemeClr val="tx2"/>
              </a:buClr>
            </a:pPr>
            <a:r>
              <a:rPr lang="en-US" sz="1400" b="1" dirty="0"/>
              <a:t>Gateways</a:t>
            </a:r>
          </a:p>
        </p:txBody>
      </p:sp>
      <p:pic>
        <p:nvPicPr>
          <p:cNvPr id="741" name="Image 19">
            <a:extLst>
              <a:ext uri="{FF2B5EF4-FFF2-40B4-BE49-F238E27FC236}">
                <a16:creationId xmlns:a16="http://schemas.microsoft.com/office/drawing/2014/main" id="{0E4888E8-3228-49D5-B7C8-A6C53AECA5A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346314" y="4599822"/>
            <a:ext cx="676689" cy="321089"/>
          </a:xfrm>
          <a:prstGeom prst="rect">
            <a:avLst/>
          </a:prstGeom>
        </p:spPr>
      </p:pic>
      <p:pic>
        <p:nvPicPr>
          <p:cNvPr id="742" name="Image 58">
            <a:extLst>
              <a:ext uri="{FF2B5EF4-FFF2-40B4-BE49-F238E27FC236}">
                <a16:creationId xmlns:a16="http://schemas.microsoft.com/office/drawing/2014/main" id="{969737DF-0828-41C0-96ED-3343B55BF56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742249" y="4082087"/>
            <a:ext cx="649541" cy="302950"/>
          </a:xfrm>
          <a:prstGeom prst="rect">
            <a:avLst/>
          </a:prstGeom>
        </p:spPr>
      </p:pic>
      <p:pic>
        <p:nvPicPr>
          <p:cNvPr id="743" name="Image 63">
            <a:extLst>
              <a:ext uri="{FF2B5EF4-FFF2-40B4-BE49-F238E27FC236}">
                <a16:creationId xmlns:a16="http://schemas.microsoft.com/office/drawing/2014/main" id="{0D721FBB-DB88-408A-B04C-1FEE286A6AA1}"/>
              </a:ext>
            </a:extLst>
          </p:cNvPr>
          <p:cNvPicPr>
            <a:picLocks noChangeAspect="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22733" y="3613079"/>
            <a:ext cx="405398" cy="232320"/>
          </a:xfrm>
          <a:prstGeom prst="rect">
            <a:avLst/>
          </a:prstGeom>
        </p:spPr>
      </p:pic>
      <p:pic>
        <p:nvPicPr>
          <p:cNvPr id="744" name="Image 64">
            <a:extLst>
              <a:ext uri="{FF2B5EF4-FFF2-40B4-BE49-F238E27FC236}">
                <a16:creationId xmlns:a16="http://schemas.microsoft.com/office/drawing/2014/main" id="{4A9592AB-34CA-40B6-8B0A-C9E10E317DDB}"/>
              </a:ext>
            </a:extLst>
          </p:cNvPr>
          <p:cNvPicPr>
            <a:picLocks noChangeAspect="1"/>
          </p:cNvPicPr>
          <p:nvPr/>
        </p:nvPicPr>
        <p:blipFill rotWithShape="1">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rcRect l="5901" t="33460" r="6300" b="34964"/>
          <a:stretch/>
        </p:blipFill>
        <p:spPr>
          <a:xfrm>
            <a:off x="8289662" y="4433057"/>
            <a:ext cx="997156" cy="187817"/>
          </a:xfrm>
          <a:prstGeom prst="rect">
            <a:avLst/>
          </a:prstGeom>
        </p:spPr>
      </p:pic>
      <p:pic>
        <p:nvPicPr>
          <p:cNvPr id="745" name="Image 65">
            <a:extLst>
              <a:ext uri="{FF2B5EF4-FFF2-40B4-BE49-F238E27FC236}">
                <a16:creationId xmlns:a16="http://schemas.microsoft.com/office/drawing/2014/main" id="{A986AB02-F33D-412D-B30A-E98E4AADFCC1}"/>
              </a:ext>
            </a:extLst>
          </p:cNvPr>
          <p:cNvPicPr>
            <a:picLocks noChangeAspect="1"/>
          </p:cNvPicPr>
          <p:nvPr/>
        </p:nvPicPr>
        <p:blipFill>
          <a:blip r:embed="rId57">
            <a:clrChange>
              <a:clrFrom>
                <a:srgbClr val="FFFFFF"/>
              </a:clrFrom>
              <a:clrTo>
                <a:srgbClr val="FFFFFF">
                  <a:alpha val="0"/>
                </a:srgbClr>
              </a:clrTo>
            </a:clrChange>
          </a:blip>
          <a:stretch>
            <a:fillRect/>
          </a:stretch>
        </p:blipFill>
        <p:spPr>
          <a:xfrm>
            <a:off x="10205584" y="5227503"/>
            <a:ext cx="1152720" cy="163636"/>
          </a:xfrm>
          <a:prstGeom prst="rect">
            <a:avLst/>
          </a:prstGeom>
        </p:spPr>
      </p:pic>
      <p:pic>
        <p:nvPicPr>
          <p:cNvPr id="746" name="Image 66">
            <a:extLst>
              <a:ext uri="{FF2B5EF4-FFF2-40B4-BE49-F238E27FC236}">
                <a16:creationId xmlns:a16="http://schemas.microsoft.com/office/drawing/2014/main" id="{A3A29194-DC76-49A4-91C1-45091CAA5216}"/>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9611580" y="4391897"/>
            <a:ext cx="893957" cy="131464"/>
          </a:xfrm>
          <a:prstGeom prst="rect">
            <a:avLst/>
          </a:prstGeom>
        </p:spPr>
      </p:pic>
      <p:pic>
        <p:nvPicPr>
          <p:cNvPr id="747" name="Picture 4">
            <a:extLst>
              <a:ext uri="{FF2B5EF4-FFF2-40B4-BE49-F238E27FC236}">
                <a16:creationId xmlns:a16="http://schemas.microsoft.com/office/drawing/2014/main" id="{39CF8521-806F-46B9-B4AA-C457FF4DA2D4}"/>
              </a:ext>
            </a:extLst>
          </p:cNvPr>
          <p:cNvPicPr>
            <a:picLocks noChangeAspect="1" noChangeArrowheads="1"/>
          </p:cNvPicPr>
          <p:nvPr/>
        </p:nvPicPr>
        <p:blipFill>
          <a:blip r:embed="rId59" cstate="print">
            <a:clrChange>
              <a:clrFrom>
                <a:srgbClr val="FFFFFF"/>
              </a:clrFrom>
              <a:clrTo>
                <a:srgbClr val="FFFFFF">
                  <a:alpha val="0"/>
                </a:srgbClr>
              </a:clrTo>
            </a:clrChange>
          </a:blip>
          <a:srcRect/>
          <a:stretch>
            <a:fillRect/>
          </a:stretch>
        </p:blipFill>
        <p:spPr bwMode="auto">
          <a:xfrm>
            <a:off x="8492762" y="5020326"/>
            <a:ext cx="417813" cy="138468"/>
          </a:xfrm>
          <a:prstGeom prst="rect">
            <a:avLst/>
          </a:prstGeom>
          <a:noFill/>
          <a:ln w="9525">
            <a:noFill/>
            <a:miter lim="800000"/>
            <a:headEnd/>
            <a:tailEnd/>
          </a:ln>
        </p:spPr>
      </p:pic>
      <p:pic>
        <p:nvPicPr>
          <p:cNvPr id="748" name="Image 71">
            <a:extLst>
              <a:ext uri="{FF2B5EF4-FFF2-40B4-BE49-F238E27FC236}">
                <a16:creationId xmlns:a16="http://schemas.microsoft.com/office/drawing/2014/main" id="{579C4CE2-C11D-4286-85BF-A5189CD57109}"/>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9972032" y="3403562"/>
            <a:ext cx="980837" cy="275113"/>
          </a:xfrm>
          <a:prstGeom prst="rect">
            <a:avLst/>
          </a:prstGeom>
        </p:spPr>
      </p:pic>
      <p:pic>
        <p:nvPicPr>
          <p:cNvPr id="749" name="Image 72">
            <a:extLst>
              <a:ext uri="{FF2B5EF4-FFF2-40B4-BE49-F238E27FC236}">
                <a16:creationId xmlns:a16="http://schemas.microsoft.com/office/drawing/2014/main" id="{BBE7FE68-F2F0-493C-8AFE-C456CB5A7991}"/>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0387217" y="1919279"/>
            <a:ext cx="498271" cy="323876"/>
          </a:xfrm>
          <a:prstGeom prst="rect">
            <a:avLst/>
          </a:prstGeom>
        </p:spPr>
      </p:pic>
      <p:sp>
        <p:nvSpPr>
          <p:cNvPr id="750" name="ZoneTexte 81">
            <a:extLst>
              <a:ext uri="{FF2B5EF4-FFF2-40B4-BE49-F238E27FC236}">
                <a16:creationId xmlns:a16="http://schemas.microsoft.com/office/drawing/2014/main" id="{DC254701-8BD5-464A-9968-19FC82C031ED}"/>
              </a:ext>
            </a:extLst>
          </p:cNvPr>
          <p:cNvSpPr txBox="1"/>
          <p:nvPr/>
        </p:nvSpPr>
        <p:spPr>
          <a:xfrm>
            <a:off x="8864952" y="874840"/>
            <a:ext cx="1416226" cy="348055"/>
          </a:xfrm>
          <a:prstGeom prst="rect">
            <a:avLst/>
          </a:prstGeom>
          <a:solidFill>
            <a:schemeClr val="tx2"/>
          </a:solidFill>
        </p:spPr>
        <p:txBody>
          <a:bodyPr vert="horz" wrap="square" lIns="0" rIns="0" rtlCol="0" anchor="ctr">
            <a:noAutofit/>
          </a:bodyPr>
          <a:lstStyle/>
          <a:p>
            <a:pPr algn="ctr">
              <a:lnSpc>
                <a:spcPct val="130000"/>
              </a:lnSpc>
              <a:buClr>
                <a:schemeClr val="tx2"/>
              </a:buClr>
            </a:pPr>
            <a:r>
              <a:rPr lang="en-US" sz="1400" b="1" dirty="0">
                <a:solidFill>
                  <a:schemeClr val="bg1"/>
                </a:solidFill>
              </a:rPr>
              <a:t>Acquirers</a:t>
            </a:r>
          </a:p>
        </p:txBody>
      </p:sp>
      <p:pic>
        <p:nvPicPr>
          <p:cNvPr id="751" name="Image 14">
            <a:extLst>
              <a:ext uri="{FF2B5EF4-FFF2-40B4-BE49-F238E27FC236}">
                <a16:creationId xmlns:a16="http://schemas.microsoft.com/office/drawing/2014/main" id="{0667DDB4-008B-466D-AB34-23C99D65F1EA}"/>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9334554" y="3877801"/>
            <a:ext cx="853745" cy="340795"/>
          </a:xfrm>
          <a:prstGeom prst="rect">
            <a:avLst/>
          </a:prstGeom>
        </p:spPr>
      </p:pic>
      <p:pic>
        <p:nvPicPr>
          <p:cNvPr id="752" name="Image 15">
            <a:extLst>
              <a:ext uri="{FF2B5EF4-FFF2-40B4-BE49-F238E27FC236}">
                <a16:creationId xmlns:a16="http://schemas.microsoft.com/office/drawing/2014/main" id="{772F8749-25FE-4B52-AA7D-593BBFB309C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9165099" y="5515277"/>
            <a:ext cx="683262" cy="137190"/>
          </a:xfrm>
          <a:prstGeom prst="rect">
            <a:avLst/>
          </a:prstGeom>
        </p:spPr>
      </p:pic>
      <p:pic>
        <p:nvPicPr>
          <p:cNvPr id="753" name="Image 83">
            <a:extLst>
              <a:ext uri="{FF2B5EF4-FFF2-40B4-BE49-F238E27FC236}">
                <a16:creationId xmlns:a16="http://schemas.microsoft.com/office/drawing/2014/main" id="{2E8F2A95-B6C6-4138-8ACE-C2372E2C4671}"/>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410576" y="5983799"/>
            <a:ext cx="704476" cy="317718"/>
          </a:xfrm>
          <a:prstGeom prst="rect">
            <a:avLst/>
          </a:prstGeom>
        </p:spPr>
      </p:pic>
      <p:pic>
        <p:nvPicPr>
          <p:cNvPr id="754" name="Image 85">
            <a:extLst>
              <a:ext uri="{FF2B5EF4-FFF2-40B4-BE49-F238E27FC236}">
                <a16:creationId xmlns:a16="http://schemas.microsoft.com/office/drawing/2014/main" id="{07DD9788-BF6F-4F0E-9AE9-6AB2551BFDA9}"/>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1381834" y="2932669"/>
            <a:ext cx="400912" cy="400912"/>
          </a:xfrm>
          <a:prstGeom prst="rect">
            <a:avLst/>
          </a:prstGeom>
        </p:spPr>
      </p:pic>
      <p:pic>
        <p:nvPicPr>
          <p:cNvPr id="755" name="Image 86">
            <a:extLst>
              <a:ext uri="{FF2B5EF4-FFF2-40B4-BE49-F238E27FC236}">
                <a16:creationId xmlns:a16="http://schemas.microsoft.com/office/drawing/2014/main" id="{8ACAC13C-C39D-4445-B0CB-9BB2F6436AE7}"/>
              </a:ext>
            </a:extLst>
          </p:cNvPr>
          <p:cNvPicPr>
            <a:picLocks noChangeAspect="1"/>
          </p:cNvPicPr>
          <p:nvPr/>
        </p:nvPicPr>
        <p:blipFill rotWithShape="1">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rcRect t="29125" b="23858"/>
          <a:stretch/>
        </p:blipFill>
        <p:spPr>
          <a:xfrm>
            <a:off x="10795307" y="4223204"/>
            <a:ext cx="838223" cy="221683"/>
          </a:xfrm>
          <a:prstGeom prst="rect">
            <a:avLst/>
          </a:prstGeom>
        </p:spPr>
      </p:pic>
      <p:pic>
        <p:nvPicPr>
          <p:cNvPr id="756" name="Image 88">
            <a:extLst>
              <a:ext uri="{FF2B5EF4-FFF2-40B4-BE49-F238E27FC236}">
                <a16:creationId xmlns:a16="http://schemas.microsoft.com/office/drawing/2014/main" id="{6DCB49EC-9B4A-40B6-8E9C-8EE8D7F00ADB}"/>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8179765" y="2955600"/>
            <a:ext cx="1434564" cy="199245"/>
          </a:xfrm>
          <a:prstGeom prst="rect">
            <a:avLst/>
          </a:prstGeom>
        </p:spPr>
      </p:pic>
      <p:pic>
        <p:nvPicPr>
          <p:cNvPr id="757" name="Image 102">
            <a:extLst>
              <a:ext uri="{FF2B5EF4-FFF2-40B4-BE49-F238E27FC236}">
                <a16:creationId xmlns:a16="http://schemas.microsoft.com/office/drawing/2014/main" id="{C99C1E72-886E-45BE-A9B0-925084F5EE06}"/>
              </a:ext>
            </a:extLst>
          </p:cNvPr>
          <p:cNvPicPr>
            <a:picLocks noChangeAspect="1"/>
          </p:cNvPicPr>
          <p:nvPr/>
        </p:nvPicPr>
        <p:blipFill>
          <a:blip r:embed="rId6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9398" y="1644949"/>
            <a:ext cx="1144584" cy="395402"/>
          </a:xfrm>
          <a:prstGeom prst="rect">
            <a:avLst/>
          </a:prstGeom>
        </p:spPr>
      </p:pic>
      <p:pic>
        <p:nvPicPr>
          <p:cNvPr id="758" name="Image 11">
            <a:extLst>
              <a:ext uri="{FF2B5EF4-FFF2-40B4-BE49-F238E27FC236}">
                <a16:creationId xmlns:a16="http://schemas.microsoft.com/office/drawing/2014/main" id="{68E875FA-4534-4E61-BFE2-DD874149F194}"/>
              </a:ext>
            </a:extLst>
          </p:cNvPr>
          <p:cNvPicPr>
            <a:picLocks noChangeAspect="1"/>
          </p:cNvPicPr>
          <p:nvPr/>
        </p:nvPicPr>
        <p:blipFill rotWithShape="1">
          <a:blip r:embed="rId69" cstate="print">
            <a:extLst>
              <a:ext uri="{28A0092B-C50C-407E-A947-70E740481C1C}">
                <a14:useLocalDpi xmlns:a14="http://schemas.microsoft.com/office/drawing/2010/main" val="0"/>
              </a:ext>
            </a:extLst>
          </a:blip>
          <a:srcRect t="-1" r="34007" b="-44178"/>
          <a:stretch/>
        </p:blipFill>
        <p:spPr>
          <a:xfrm>
            <a:off x="10927807" y="4679550"/>
            <a:ext cx="660908" cy="196745"/>
          </a:xfrm>
          <a:prstGeom prst="rect">
            <a:avLst/>
          </a:prstGeom>
        </p:spPr>
      </p:pic>
      <p:pic>
        <p:nvPicPr>
          <p:cNvPr id="759" name="Image 12">
            <a:extLst>
              <a:ext uri="{FF2B5EF4-FFF2-40B4-BE49-F238E27FC236}">
                <a16:creationId xmlns:a16="http://schemas.microsoft.com/office/drawing/2014/main" id="{AAF7AECB-56D9-45AB-B212-01CA5F787929}"/>
              </a:ext>
            </a:extLst>
          </p:cNvPr>
          <p:cNvPicPr>
            <a:picLocks noChangeAspect="1"/>
          </p:cNvPicPr>
          <p:nvPr/>
        </p:nvPicPr>
        <p:blipFill rotWithShape="1">
          <a:blip r:embed="rId70" cstate="print">
            <a:extLst>
              <a:ext uri="{28A0092B-C50C-407E-A947-70E740481C1C}">
                <a14:useLocalDpi xmlns:a14="http://schemas.microsoft.com/office/drawing/2010/main" val="0"/>
              </a:ext>
            </a:extLst>
          </a:blip>
          <a:srcRect t="26629" b="29233"/>
          <a:stretch/>
        </p:blipFill>
        <p:spPr>
          <a:xfrm>
            <a:off x="10885524" y="3648475"/>
            <a:ext cx="978861" cy="432048"/>
          </a:xfrm>
          <a:prstGeom prst="rect">
            <a:avLst/>
          </a:prstGeom>
        </p:spPr>
      </p:pic>
      <p:pic>
        <p:nvPicPr>
          <p:cNvPr id="760" name="Image 16">
            <a:extLst>
              <a:ext uri="{FF2B5EF4-FFF2-40B4-BE49-F238E27FC236}">
                <a16:creationId xmlns:a16="http://schemas.microsoft.com/office/drawing/2014/main" id="{30759482-10D9-4C95-A810-44CDFFDCEEB4}"/>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8329398" y="5688584"/>
            <a:ext cx="586694" cy="207068"/>
          </a:xfrm>
          <a:prstGeom prst="rect">
            <a:avLst/>
          </a:prstGeom>
        </p:spPr>
      </p:pic>
      <p:pic>
        <p:nvPicPr>
          <p:cNvPr id="761" name="Image 17">
            <a:extLst>
              <a:ext uri="{FF2B5EF4-FFF2-40B4-BE49-F238E27FC236}">
                <a16:creationId xmlns:a16="http://schemas.microsoft.com/office/drawing/2014/main" id="{730EC7FC-353E-40EF-B7C6-255969FBD6EB}"/>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10383851" y="5306317"/>
            <a:ext cx="674940" cy="674940"/>
          </a:xfrm>
          <a:prstGeom prst="rect">
            <a:avLst/>
          </a:prstGeom>
        </p:spPr>
      </p:pic>
      <p:pic>
        <p:nvPicPr>
          <p:cNvPr id="762" name="Image 18">
            <a:extLst>
              <a:ext uri="{FF2B5EF4-FFF2-40B4-BE49-F238E27FC236}">
                <a16:creationId xmlns:a16="http://schemas.microsoft.com/office/drawing/2014/main" id="{C94C4440-2C28-419C-B6B4-CD57B177A4EA}"/>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7564981" y="2647727"/>
            <a:ext cx="811091" cy="273742"/>
          </a:xfrm>
          <a:prstGeom prst="rect">
            <a:avLst/>
          </a:prstGeom>
        </p:spPr>
      </p:pic>
      <p:pic>
        <p:nvPicPr>
          <p:cNvPr id="763" name="Picture 20" descr="Image result for PNC transparent logo">
            <a:extLst>
              <a:ext uri="{FF2B5EF4-FFF2-40B4-BE49-F238E27FC236}">
                <a16:creationId xmlns:a16="http://schemas.microsoft.com/office/drawing/2014/main" id="{7F542E89-DA17-4315-BDEC-EBDCAF9A7152}"/>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8031448" y="3367054"/>
            <a:ext cx="850438" cy="295221"/>
          </a:xfrm>
          <a:prstGeom prst="rect">
            <a:avLst/>
          </a:prstGeom>
          <a:noFill/>
          <a:extLst>
            <a:ext uri="{909E8E84-426E-40DD-AFC4-6F175D3DCCD1}">
              <a14:hiddenFill xmlns:a14="http://schemas.microsoft.com/office/drawing/2010/main">
                <a:solidFill>
                  <a:srgbClr val="FFFFFF"/>
                </a:solidFill>
              </a14:hiddenFill>
            </a:ext>
          </a:extLst>
        </p:spPr>
      </p:pic>
      <p:pic>
        <p:nvPicPr>
          <p:cNvPr id="764" name="Picture 28" descr="Image result for SunTrust transparent logo">
            <a:extLst>
              <a:ext uri="{FF2B5EF4-FFF2-40B4-BE49-F238E27FC236}">
                <a16:creationId xmlns:a16="http://schemas.microsoft.com/office/drawing/2014/main" id="{212B69F3-D54C-4F0C-B101-44504A60DF9D}"/>
              </a:ext>
            </a:extLst>
          </p:cNvPr>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10474639" y="2677479"/>
            <a:ext cx="595179" cy="595179"/>
          </a:xfrm>
          <a:prstGeom prst="rect">
            <a:avLst/>
          </a:prstGeom>
          <a:noFill/>
          <a:extLst>
            <a:ext uri="{909E8E84-426E-40DD-AFC4-6F175D3DCCD1}">
              <a14:hiddenFill xmlns:a14="http://schemas.microsoft.com/office/drawing/2010/main">
                <a:solidFill>
                  <a:srgbClr val="FFFFFF"/>
                </a:solidFill>
              </a14:hiddenFill>
            </a:ext>
          </a:extLst>
        </p:spPr>
      </p:pic>
      <p:pic>
        <p:nvPicPr>
          <p:cNvPr id="765" name="Picture 30" descr="Image result for Merchant E-Solutions transparent logo">
            <a:extLst>
              <a:ext uri="{FF2B5EF4-FFF2-40B4-BE49-F238E27FC236}">
                <a16:creationId xmlns:a16="http://schemas.microsoft.com/office/drawing/2014/main" id="{1DDB87C6-46D0-4CA7-94FE-6D745C18DDC9}"/>
              </a:ext>
            </a:extLst>
          </p:cNvPr>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9519012" y="1368584"/>
            <a:ext cx="816025" cy="816025"/>
          </a:xfrm>
          <a:prstGeom prst="rect">
            <a:avLst/>
          </a:prstGeom>
          <a:noFill/>
          <a:extLst>
            <a:ext uri="{909E8E84-426E-40DD-AFC4-6F175D3DCCD1}">
              <a14:hiddenFill xmlns:a14="http://schemas.microsoft.com/office/drawing/2010/main">
                <a:solidFill>
                  <a:srgbClr val="FFFFFF"/>
                </a:solidFill>
              </a14:hiddenFill>
            </a:ext>
          </a:extLst>
        </p:spPr>
      </p:pic>
      <p:pic>
        <p:nvPicPr>
          <p:cNvPr id="766" name="Picture 32" descr="Image result for FIS transparent logo">
            <a:extLst>
              <a:ext uri="{FF2B5EF4-FFF2-40B4-BE49-F238E27FC236}">
                <a16:creationId xmlns:a16="http://schemas.microsoft.com/office/drawing/2014/main" id="{A0241484-022C-460A-A27F-69E16E03307D}"/>
              </a:ext>
            </a:extLst>
          </p:cNvPr>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9562873" y="2502156"/>
            <a:ext cx="605773" cy="253194"/>
          </a:xfrm>
          <a:prstGeom prst="rect">
            <a:avLst/>
          </a:prstGeom>
          <a:noFill/>
          <a:extLst>
            <a:ext uri="{909E8E84-426E-40DD-AFC4-6F175D3DCCD1}">
              <a14:hiddenFill xmlns:a14="http://schemas.microsoft.com/office/drawing/2010/main">
                <a:solidFill>
                  <a:srgbClr val="FFFFFF"/>
                </a:solidFill>
              </a14:hiddenFill>
            </a:ext>
          </a:extLst>
        </p:spPr>
      </p:pic>
      <p:pic>
        <p:nvPicPr>
          <p:cNvPr id="767" name="Image 89">
            <a:extLst>
              <a:ext uri="{FF2B5EF4-FFF2-40B4-BE49-F238E27FC236}">
                <a16:creationId xmlns:a16="http://schemas.microsoft.com/office/drawing/2014/main" id="{DEACCE15-AF0C-4DA2-8B07-EF31A7B1D72F}"/>
              </a:ext>
            </a:extLst>
          </p:cNvPr>
          <p:cNvPicPr>
            <a:picLocks noChangeAspect="1"/>
          </p:cNvPicPr>
          <p:nvPr/>
        </p:nvPicPr>
        <p:blipFill rotWithShape="1">
          <a:blip r:embed="rId78" cstate="print">
            <a:extLst>
              <a:ext uri="{28A0092B-C50C-407E-A947-70E740481C1C}">
                <a14:useLocalDpi xmlns:a14="http://schemas.microsoft.com/office/drawing/2010/main" val="0"/>
              </a:ext>
            </a:extLst>
          </a:blip>
          <a:srcRect t="12667" b="59334"/>
          <a:stretch/>
        </p:blipFill>
        <p:spPr>
          <a:xfrm>
            <a:off x="8329562" y="2251463"/>
            <a:ext cx="975196" cy="204789"/>
          </a:xfrm>
          <a:prstGeom prst="rect">
            <a:avLst/>
          </a:prstGeom>
        </p:spPr>
      </p:pic>
      <p:pic>
        <p:nvPicPr>
          <p:cNvPr id="768" name="Image 34">
            <a:extLst>
              <a:ext uri="{FF2B5EF4-FFF2-40B4-BE49-F238E27FC236}">
                <a16:creationId xmlns:a16="http://schemas.microsoft.com/office/drawing/2014/main" id="{76909C26-CE10-47D4-A16B-861D1AC8465B}"/>
              </a:ext>
            </a:extLst>
          </p:cNvPr>
          <p:cNvPicPr>
            <a:picLocks noChangeAspect="1"/>
          </p:cNvPicPr>
          <p:nvPr/>
        </p:nvPicPr>
        <p:blipFill rotWithShape="1">
          <a:blip r:embed="rId79">
            <a:extLst>
              <a:ext uri="{28A0092B-C50C-407E-A947-70E740481C1C}">
                <a14:useLocalDpi xmlns:a14="http://schemas.microsoft.com/office/drawing/2010/main" val="0"/>
              </a:ext>
            </a:extLst>
          </a:blip>
          <a:srcRect l="53735" t="-208"/>
          <a:stretch/>
        </p:blipFill>
        <p:spPr>
          <a:xfrm>
            <a:off x="10155970" y="4788508"/>
            <a:ext cx="799486" cy="235670"/>
          </a:xfrm>
          <a:prstGeom prst="rect">
            <a:avLst/>
          </a:prstGeom>
        </p:spPr>
      </p:pic>
      <p:pic>
        <p:nvPicPr>
          <p:cNvPr id="769" name="Image 59">
            <a:extLst>
              <a:ext uri="{FF2B5EF4-FFF2-40B4-BE49-F238E27FC236}">
                <a16:creationId xmlns:a16="http://schemas.microsoft.com/office/drawing/2014/main" id="{E1BB9B98-273C-40A6-B389-A87B217B9835}"/>
              </a:ext>
            </a:extLst>
          </p:cNvPr>
          <p:cNvPicPr>
            <a:picLocks noChangeAspect="1"/>
          </p:cNvPicPr>
          <p:nvPr/>
        </p:nvPicPr>
        <p:blipFill rotWithShape="1">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rcRect l="25154" t="35614" r="23834" b="34022"/>
          <a:stretch/>
        </p:blipFill>
        <p:spPr>
          <a:xfrm>
            <a:off x="9056660" y="4957857"/>
            <a:ext cx="975035" cy="304698"/>
          </a:xfrm>
          <a:prstGeom prst="rect">
            <a:avLst/>
          </a:prstGeom>
        </p:spPr>
      </p:pic>
    </p:spTree>
    <p:extLst>
      <p:ext uri="{BB962C8B-B14F-4D97-AF65-F5344CB8AC3E}">
        <p14:creationId xmlns:p14="http://schemas.microsoft.com/office/powerpoint/2010/main" val="228389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854995-A195-06B7-B7FA-5B8F1843242C}"/>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C3EF9824-7057-0550-3F89-6A49ECA9CF0B}"/>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6</a:t>
            </a:fld>
            <a:endParaRPr lang="en-US" noProof="0" dirty="0"/>
          </a:p>
        </p:txBody>
      </p:sp>
      <p:graphicFrame>
        <p:nvGraphicFramePr>
          <p:cNvPr id="7" name="Content Placeholder 3">
            <a:extLst>
              <a:ext uri="{FF2B5EF4-FFF2-40B4-BE49-F238E27FC236}">
                <a16:creationId xmlns:a16="http://schemas.microsoft.com/office/drawing/2014/main" id="{4135F97E-B458-BBE7-59BA-7648BD827E50}"/>
              </a:ext>
            </a:extLst>
          </p:cNvPr>
          <p:cNvGraphicFramePr>
            <a:graphicFrameLocks/>
          </p:cNvGraphicFramePr>
          <p:nvPr>
            <p:extLst>
              <p:ext uri="{D42A27DB-BD31-4B8C-83A1-F6EECF244321}">
                <p14:modId xmlns:p14="http://schemas.microsoft.com/office/powerpoint/2010/main" val="548106325"/>
              </p:ext>
            </p:extLst>
          </p:nvPr>
        </p:nvGraphicFramePr>
        <p:xfrm>
          <a:off x="5664200" y="1218772"/>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phique 42">
            <a:extLst>
              <a:ext uri="{FF2B5EF4-FFF2-40B4-BE49-F238E27FC236}">
                <a16:creationId xmlns:a16="http://schemas.microsoft.com/office/drawing/2014/main" id="{2E931980-7BF3-BA45-9BA0-BAEBC27643E3}"/>
              </a:ext>
            </a:extLst>
          </p:cNvPr>
          <p:cNvSpPr/>
          <p:nvPr>
            <p:custDataLst>
              <p:tags r:id="rId1"/>
            </p:custDataLst>
          </p:nvPr>
        </p:nvSpPr>
        <p:spPr>
          <a:xfrm>
            <a:off x="6537061" y="3341704"/>
            <a:ext cx="493610" cy="442817"/>
          </a:xfrm>
          <a:custGeom>
            <a:avLst/>
            <a:gdLst>
              <a:gd name="connsiteX0" fmla="*/ 463612 w 493610"/>
              <a:gd name="connsiteY0" fmla="*/ 201467 h 442817"/>
              <a:gd name="connsiteX1" fmla="*/ 470430 w 493610"/>
              <a:gd name="connsiteY1" fmla="*/ 194649 h 442817"/>
              <a:gd name="connsiteX2" fmla="*/ 470430 w 493610"/>
              <a:gd name="connsiteY2" fmla="*/ 161923 h 442817"/>
              <a:gd name="connsiteX3" fmla="*/ 485429 w 493610"/>
              <a:gd name="connsiteY3" fmla="*/ 161923 h 442817"/>
              <a:gd name="connsiteX4" fmla="*/ 492247 w 493610"/>
              <a:gd name="connsiteY4" fmla="*/ 155106 h 442817"/>
              <a:gd name="connsiteX5" fmla="*/ 492247 w 493610"/>
              <a:gd name="connsiteY5" fmla="*/ 123744 h 442817"/>
              <a:gd name="connsiteX6" fmla="*/ 488157 w 493610"/>
              <a:gd name="connsiteY6" fmla="*/ 116926 h 442817"/>
              <a:gd name="connsiteX7" fmla="*/ 249533 w 493610"/>
              <a:gd name="connsiteY7" fmla="*/ 1023 h 442817"/>
              <a:gd name="connsiteX8" fmla="*/ 242715 w 493610"/>
              <a:gd name="connsiteY8" fmla="*/ 1023 h 442817"/>
              <a:gd name="connsiteX9" fmla="*/ 4091 w 493610"/>
              <a:gd name="connsiteY9" fmla="*/ 116926 h 442817"/>
              <a:gd name="connsiteX10" fmla="*/ 0 w 493610"/>
              <a:gd name="connsiteY10" fmla="*/ 121016 h 442817"/>
              <a:gd name="connsiteX11" fmla="*/ 0 w 493610"/>
              <a:gd name="connsiteY11" fmla="*/ 121016 h 442817"/>
              <a:gd name="connsiteX12" fmla="*/ 0 w 493610"/>
              <a:gd name="connsiteY12" fmla="*/ 155106 h 442817"/>
              <a:gd name="connsiteX13" fmla="*/ 6818 w 493610"/>
              <a:gd name="connsiteY13" fmla="*/ 161923 h 442817"/>
              <a:gd name="connsiteX14" fmla="*/ 21817 w 493610"/>
              <a:gd name="connsiteY14" fmla="*/ 161923 h 442817"/>
              <a:gd name="connsiteX15" fmla="*/ 21817 w 493610"/>
              <a:gd name="connsiteY15" fmla="*/ 194649 h 442817"/>
              <a:gd name="connsiteX16" fmla="*/ 28635 w 493610"/>
              <a:gd name="connsiteY16" fmla="*/ 201467 h 442817"/>
              <a:gd name="connsiteX17" fmla="*/ 36816 w 493610"/>
              <a:gd name="connsiteY17" fmla="*/ 201467 h 442817"/>
              <a:gd name="connsiteX18" fmla="*/ 36816 w 493610"/>
              <a:gd name="connsiteY18" fmla="*/ 396457 h 442817"/>
              <a:gd name="connsiteX19" fmla="*/ 6818 w 493610"/>
              <a:gd name="connsiteY19" fmla="*/ 396457 h 442817"/>
              <a:gd name="connsiteX20" fmla="*/ 0 w 493610"/>
              <a:gd name="connsiteY20" fmla="*/ 403275 h 442817"/>
              <a:gd name="connsiteX21" fmla="*/ 0 w 493610"/>
              <a:gd name="connsiteY21" fmla="*/ 436000 h 442817"/>
              <a:gd name="connsiteX22" fmla="*/ 6818 w 493610"/>
              <a:gd name="connsiteY22" fmla="*/ 442818 h 442817"/>
              <a:gd name="connsiteX23" fmla="*/ 486793 w 493610"/>
              <a:gd name="connsiteY23" fmla="*/ 442818 h 442817"/>
              <a:gd name="connsiteX24" fmla="*/ 493611 w 493610"/>
              <a:gd name="connsiteY24" fmla="*/ 436000 h 442817"/>
              <a:gd name="connsiteX25" fmla="*/ 493611 w 493610"/>
              <a:gd name="connsiteY25" fmla="*/ 403275 h 442817"/>
              <a:gd name="connsiteX26" fmla="*/ 486793 w 493610"/>
              <a:gd name="connsiteY26" fmla="*/ 396457 h 442817"/>
              <a:gd name="connsiteX27" fmla="*/ 456795 w 493610"/>
              <a:gd name="connsiteY27" fmla="*/ 396457 h 442817"/>
              <a:gd name="connsiteX28" fmla="*/ 456795 w 493610"/>
              <a:gd name="connsiteY28" fmla="*/ 201467 h 442817"/>
              <a:gd name="connsiteX29" fmla="*/ 463612 w 493610"/>
              <a:gd name="connsiteY29" fmla="*/ 201467 h 442817"/>
              <a:gd name="connsiteX30" fmla="*/ 479975 w 493610"/>
              <a:gd name="connsiteY30" fmla="*/ 127834 h 442817"/>
              <a:gd name="connsiteX31" fmla="*/ 479975 w 493610"/>
              <a:gd name="connsiteY31" fmla="*/ 148288 h 442817"/>
              <a:gd name="connsiteX32" fmla="*/ 13636 w 493610"/>
              <a:gd name="connsiteY32" fmla="*/ 148288 h 442817"/>
              <a:gd name="connsiteX33" fmla="*/ 13636 w 493610"/>
              <a:gd name="connsiteY33" fmla="*/ 127834 h 442817"/>
              <a:gd name="connsiteX34" fmla="*/ 246805 w 493610"/>
              <a:gd name="connsiteY34" fmla="*/ 16022 h 442817"/>
              <a:gd name="connsiteX35" fmla="*/ 479975 w 493610"/>
              <a:gd name="connsiteY35" fmla="*/ 127834 h 442817"/>
              <a:gd name="connsiteX36" fmla="*/ 441795 w 493610"/>
              <a:gd name="connsiteY36" fmla="*/ 201467 h 442817"/>
              <a:gd name="connsiteX37" fmla="*/ 441795 w 493610"/>
              <a:gd name="connsiteY37" fmla="*/ 396457 h 442817"/>
              <a:gd name="connsiteX38" fmla="*/ 373617 w 493610"/>
              <a:gd name="connsiteY38" fmla="*/ 396457 h 442817"/>
              <a:gd name="connsiteX39" fmla="*/ 373617 w 493610"/>
              <a:gd name="connsiteY39" fmla="*/ 201467 h 442817"/>
              <a:gd name="connsiteX40" fmla="*/ 441795 w 493610"/>
              <a:gd name="connsiteY40" fmla="*/ 201467 h 442817"/>
              <a:gd name="connsiteX41" fmla="*/ 280895 w 493610"/>
              <a:gd name="connsiteY41" fmla="*/ 201467 h 442817"/>
              <a:gd name="connsiteX42" fmla="*/ 280895 w 493610"/>
              <a:gd name="connsiteY42" fmla="*/ 396457 h 442817"/>
              <a:gd name="connsiteX43" fmla="*/ 212716 w 493610"/>
              <a:gd name="connsiteY43" fmla="*/ 396457 h 442817"/>
              <a:gd name="connsiteX44" fmla="*/ 212716 w 493610"/>
              <a:gd name="connsiteY44" fmla="*/ 201467 h 442817"/>
              <a:gd name="connsiteX45" fmla="*/ 280895 w 493610"/>
              <a:gd name="connsiteY45" fmla="*/ 201467 h 442817"/>
              <a:gd name="connsiteX46" fmla="*/ 134993 w 493610"/>
              <a:gd name="connsiteY46" fmla="*/ 161923 h 442817"/>
              <a:gd name="connsiteX47" fmla="*/ 134993 w 493610"/>
              <a:gd name="connsiteY47" fmla="*/ 187831 h 442817"/>
              <a:gd name="connsiteX48" fmla="*/ 36816 w 493610"/>
              <a:gd name="connsiteY48" fmla="*/ 187831 h 442817"/>
              <a:gd name="connsiteX49" fmla="*/ 36816 w 493610"/>
              <a:gd name="connsiteY49" fmla="*/ 161923 h 442817"/>
              <a:gd name="connsiteX50" fmla="*/ 134993 w 493610"/>
              <a:gd name="connsiteY50" fmla="*/ 161923 h 442817"/>
              <a:gd name="connsiteX51" fmla="*/ 190899 w 493610"/>
              <a:gd name="connsiteY51" fmla="*/ 201467 h 442817"/>
              <a:gd name="connsiteX52" fmla="*/ 199081 w 493610"/>
              <a:gd name="connsiteY52" fmla="*/ 201467 h 442817"/>
              <a:gd name="connsiteX53" fmla="*/ 199081 w 493610"/>
              <a:gd name="connsiteY53" fmla="*/ 396457 h 442817"/>
              <a:gd name="connsiteX54" fmla="*/ 133629 w 493610"/>
              <a:gd name="connsiteY54" fmla="*/ 396457 h 442817"/>
              <a:gd name="connsiteX55" fmla="*/ 133629 w 493610"/>
              <a:gd name="connsiteY55" fmla="*/ 201467 h 442817"/>
              <a:gd name="connsiteX56" fmla="*/ 141811 w 493610"/>
              <a:gd name="connsiteY56" fmla="*/ 201467 h 442817"/>
              <a:gd name="connsiteX57" fmla="*/ 148629 w 493610"/>
              <a:gd name="connsiteY57" fmla="*/ 194649 h 442817"/>
              <a:gd name="connsiteX58" fmla="*/ 148629 w 493610"/>
              <a:gd name="connsiteY58" fmla="*/ 161923 h 442817"/>
              <a:gd name="connsiteX59" fmla="*/ 184081 w 493610"/>
              <a:gd name="connsiteY59" fmla="*/ 161923 h 442817"/>
              <a:gd name="connsiteX60" fmla="*/ 184081 w 493610"/>
              <a:gd name="connsiteY60" fmla="*/ 194649 h 442817"/>
              <a:gd name="connsiteX61" fmla="*/ 190899 w 493610"/>
              <a:gd name="connsiteY61" fmla="*/ 201467 h 442817"/>
              <a:gd name="connsiteX62" fmla="*/ 351800 w 493610"/>
              <a:gd name="connsiteY62" fmla="*/ 201467 h 442817"/>
              <a:gd name="connsiteX63" fmla="*/ 359981 w 493610"/>
              <a:gd name="connsiteY63" fmla="*/ 201467 h 442817"/>
              <a:gd name="connsiteX64" fmla="*/ 359981 w 493610"/>
              <a:gd name="connsiteY64" fmla="*/ 396457 h 442817"/>
              <a:gd name="connsiteX65" fmla="*/ 295894 w 493610"/>
              <a:gd name="connsiteY65" fmla="*/ 396457 h 442817"/>
              <a:gd name="connsiteX66" fmla="*/ 295894 w 493610"/>
              <a:gd name="connsiteY66" fmla="*/ 201467 h 442817"/>
              <a:gd name="connsiteX67" fmla="*/ 304075 w 493610"/>
              <a:gd name="connsiteY67" fmla="*/ 201467 h 442817"/>
              <a:gd name="connsiteX68" fmla="*/ 310893 w 493610"/>
              <a:gd name="connsiteY68" fmla="*/ 194649 h 442817"/>
              <a:gd name="connsiteX69" fmla="*/ 310893 w 493610"/>
              <a:gd name="connsiteY69" fmla="*/ 161923 h 442817"/>
              <a:gd name="connsiteX70" fmla="*/ 346346 w 493610"/>
              <a:gd name="connsiteY70" fmla="*/ 161923 h 442817"/>
              <a:gd name="connsiteX71" fmla="*/ 346346 w 493610"/>
              <a:gd name="connsiteY71" fmla="*/ 194649 h 442817"/>
              <a:gd name="connsiteX72" fmla="*/ 351800 w 493610"/>
              <a:gd name="connsiteY72" fmla="*/ 201467 h 442817"/>
              <a:gd name="connsiteX73" fmla="*/ 295894 w 493610"/>
              <a:gd name="connsiteY73" fmla="*/ 161923 h 442817"/>
              <a:gd name="connsiteX74" fmla="*/ 295894 w 493610"/>
              <a:gd name="connsiteY74" fmla="*/ 187831 h 442817"/>
              <a:gd name="connsiteX75" fmla="*/ 197717 w 493610"/>
              <a:gd name="connsiteY75" fmla="*/ 187831 h 442817"/>
              <a:gd name="connsiteX76" fmla="*/ 197717 w 493610"/>
              <a:gd name="connsiteY76" fmla="*/ 161923 h 442817"/>
              <a:gd name="connsiteX77" fmla="*/ 295894 w 493610"/>
              <a:gd name="connsiteY77" fmla="*/ 161923 h 442817"/>
              <a:gd name="connsiteX78" fmla="*/ 456795 w 493610"/>
              <a:gd name="connsiteY78" fmla="*/ 161923 h 442817"/>
              <a:gd name="connsiteX79" fmla="*/ 456795 w 493610"/>
              <a:gd name="connsiteY79" fmla="*/ 187831 h 442817"/>
              <a:gd name="connsiteX80" fmla="*/ 358618 w 493610"/>
              <a:gd name="connsiteY80" fmla="*/ 187831 h 442817"/>
              <a:gd name="connsiteX81" fmla="*/ 358618 w 493610"/>
              <a:gd name="connsiteY81" fmla="*/ 161923 h 442817"/>
              <a:gd name="connsiteX82" fmla="*/ 456795 w 493610"/>
              <a:gd name="connsiteY82" fmla="*/ 161923 h 442817"/>
              <a:gd name="connsiteX83" fmla="*/ 119994 w 493610"/>
              <a:gd name="connsiteY83" fmla="*/ 201467 h 442817"/>
              <a:gd name="connsiteX84" fmla="*/ 119994 w 493610"/>
              <a:gd name="connsiteY84" fmla="*/ 396457 h 442817"/>
              <a:gd name="connsiteX85" fmla="*/ 51816 w 493610"/>
              <a:gd name="connsiteY85" fmla="*/ 396457 h 442817"/>
              <a:gd name="connsiteX86" fmla="*/ 51816 w 493610"/>
              <a:gd name="connsiteY86" fmla="*/ 201467 h 442817"/>
              <a:gd name="connsiteX87" fmla="*/ 119994 w 493610"/>
              <a:gd name="connsiteY87" fmla="*/ 201467 h 442817"/>
              <a:gd name="connsiteX88" fmla="*/ 13636 w 493610"/>
              <a:gd name="connsiteY88" fmla="*/ 430546 h 442817"/>
              <a:gd name="connsiteX89" fmla="*/ 13636 w 493610"/>
              <a:gd name="connsiteY89" fmla="*/ 411456 h 442817"/>
              <a:gd name="connsiteX90" fmla="*/ 478612 w 493610"/>
              <a:gd name="connsiteY90" fmla="*/ 411456 h 442817"/>
              <a:gd name="connsiteX91" fmla="*/ 478612 w 493610"/>
              <a:gd name="connsiteY91" fmla="*/ 430546 h 442817"/>
              <a:gd name="connsiteX92" fmla="*/ 13636 w 493610"/>
              <a:gd name="connsiteY92" fmla="*/ 430546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3610" h="442817">
                <a:moveTo>
                  <a:pt x="463612" y="201467"/>
                </a:moveTo>
                <a:cubicBezTo>
                  <a:pt x="467703" y="201467"/>
                  <a:pt x="470430" y="198740"/>
                  <a:pt x="470430" y="194649"/>
                </a:cubicBezTo>
                <a:lnTo>
                  <a:pt x="470430" y="161923"/>
                </a:lnTo>
                <a:lnTo>
                  <a:pt x="485429" y="161923"/>
                </a:lnTo>
                <a:cubicBezTo>
                  <a:pt x="489520" y="161923"/>
                  <a:pt x="492247" y="159196"/>
                  <a:pt x="492247" y="155106"/>
                </a:cubicBezTo>
                <a:lnTo>
                  <a:pt x="492247" y="123744"/>
                </a:lnTo>
                <a:cubicBezTo>
                  <a:pt x="492247" y="121016"/>
                  <a:pt x="490884" y="118289"/>
                  <a:pt x="488157" y="116926"/>
                </a:cubicBezTo>
                <a:lnTo>
                  <a:pt x="249533" y="1023"/>
                </a:lnTo>
                <a:cubicBezTo>
                  <a:pt x="248169" y="-341"/>
                  <a:pt x="245442" y="-341"/>
                  <a:pt x="242715" y="1023"/>
                </a:cubicBezTo>
                <a:lnTo>
                  <a:pt x="4091" y="116926"/>
                </a:lnTo>
                <a:cubicBezTo>
                  <a:pt x="2727" y="118289"/>
                  <a:pt x="1364" y="119653"/>
                  <a:pt x="0" y="121016"/>
                </a:cubicBezTo>
                <a:lnTo>
                  <a:pt x="0" y="121016"/>
                </a:lnTo>
                <a:lnTo>
                  <a:pt x="0" y="155106"/>
                </a:lnTo>
                <a:cubicBezTo>
                  <a:pt x="0" y="159196"/>
                  <a:pt x="2727" y="161923"/>
                  <a:pt x="6818" y="161923"/>
                </a:cubicBezTo>
                <a:lnTo>
                  <a:pt x="21817" y="161923"/>
                </a:lnTo>
                <a:lnTo>
                  <a:pt x="21817" y="194649"/>
                </a:lnTo>
                <a:cubicBezTo>
                  <a:pt x="21817" y="198740"/>
                  <a:pt x="24544" y="201467"/>
                  <a:pt x="28635" y="201467"/>
                </a:cubicBezTo>
                <a:lnTo>
                  <a:pt x="36816" y="201467"/>
                </a:lnTo>
                <a:lnTo>
                  <a:pt x="36816" y="396457"/>
                </a:lnTo>
                <a:lnTo>
                  <a:pt x="6818" y="396457"/>
                </a:lnTo>
                <a:cubicBezTo>
                  <a:pt x="2727" y="396457"/>
                  <a:pt x="0" y="399184"/>
                  <a:pt x="0" y="403275"/>
                </a:cubicBezTo>
                <a:lnTo>
                  <a:pt x="0" y="436000"/>
                </a:lnTo>
                <a:cubicBezTo>
                  <a:pt x="0" y="440091"/>
                  <a:pt x="2727" y="442818"/>
                  <a:pt x="6818" y="442818"/>
                </a:cubicBezTo>
                <a:lnTo>
                  <a:pt x="486793" y="442818"/>
                </a:lnTo>
                <a:cubicBezTo>
                  <a:pt x="490884" y="442818"/>
                  <a:pt x="493611" y="440091"/>
                  <a:pt x="493611" y="436000"/>
                </a:cubicBezTo>
                <a:lnTo>
                  <a:pt x="493611" y="403275"/>
                </a:lnTo>
                <a:cubicBezTo>
                  <a:pt x="493611" y="399184"/>
                  <a:pt x="490884" y="396457"/>
                  <a:pt x="486793" y="396457"/>
                </a:cubicBezTo>
                <a:lnTo>
                  <a:pt x="456795" y="396457"/>
                </a:lnTo>
                <a:lnTo>
                  <a:pt x="456795" y="201467"/>
                </a:lnTo>
                <a:lnTo>
                  <a:pt x="463612" y="201467"/>
                </a:lnTo>
                <a:close/>
                <a:moveTo>
                  <a:pt x="479975" y="127834"/>
                </a:moveTo>
                <a:lnTo>
                  <a:pt x="479975" y="148288"/>
                </a:lnTo>
                <a:lnTo>
                  <a:pt x="13636" y="148288"/>
                </a:lnTo>
                <a:lnTo>
                  <a:pt x="13636" y="127834"/>
                </a:lnTo>
                <a:lnTo>
                  <a:pt x="246805" y="16022"/>
                </a:lnTo>
                <a:lnTo>
                  <a:pt x="479975" y="127834"/>
                </a:lnTo>
                <a:close/>
                <a:moveTo>
                  <a:pt x="441795" y="201467"/>
                </a:moveTo>
                <a:lnTo>
                  <a:pt x="441795" y="396457"/>
                </a:lnTo>
                <a:lnTo>
                  <a:pt x="373617" y="396457"/>
                </a:lnTo>
                <a:lnTo>
                  <a:pt x="373617" y="201467"/>
                </a:lnTo>
                <a:lnTo>
                  <a:pt x="441795" y="201467"/>
                </a:lnTo>
                <a:close/>
                <a:moveTo>
                  <a:pt x="280895" y="201467"/>
                </a:moveTo>
                <a:lnTo>
                  <a:pt x="280895" y="396457"/>
                </a:lnTo>
                <a:lnTo>
                  <a:pt x="212716" y="396457"/>
                </a:lnTo>
                <a:lnTo>
                  <a:pt x="212716" y="201467"/>
                </a:lnTo>
                <a:lnTo>
                  <a:pt x="280895" y="201467"/>
                </a:lnTo>
                <a:close/>
                <a:moveTo>
                  <a:pt x="134993" y="161923"/>
                </a:moveTo>
                <a:lnTo>
                  <a:pt x="134993" y="187831"/>
                </a:lnTo>
                <a:lnTo>
                  <a:pt x="36816" y="187831"/>
                </a:lnTo>
                <a:lnTo>
                  <a:pt x="36816" y="161923"/>
                </a:lnTo>
                <a:lnTo>
                  <a:pt x="134993" y="161923"/>
                </a:lnTo>
                <a:close/>
                <a:moveTo>
                  <a:pt x="190899" y="201467"/>
                </a:moveTo>
                <a:lnTo>
                  <a:pt x="199081" y="201467"/>
                </a:lnTo>
                <a:lnTo>
                  <a:pt x="199081" y="396457"/>
                </a:lnTo>
                <a:lnTo>
                  <a:pt x="133629" y="396457"/>
                </a:lnTo>
                <a:lnTo>
                  <a:pt x="133629" y="201467"/>
                </a:lnTo>
                <a:lnTo>
                  <a:pt x="141811" y="201467"/>
                </a:lnTo>
                <a:cubicBezTo>
                  <a:pt x="145902" y="201467"/>
                  <a:pt x="148629" y="198740"/>
                  <a:pt x="148629" y="194649"/>
                </a:cubicBezTo>
                <a:lnTo>
                  <a:pt x="148629" y="161923"/>
                </a:lnTo>
                <a:lnTo>
                  <a:pt x="184081" y="161923"/>
                </a:lnTo>
                <a:lnTo>
                  <a:pt x="184081" y="194649"/>
                </a:lnTo>
                <a:cubicBezTo>
                  <a:pt x="184081" y="198740"/>
                  <a:pt x="186809" y="201467"/>
                  <a:pt x="190899" y="201467"/>
                </a:cubicBezTo>
                <a:close/>
                <a:moveTo>
                  <a:pt x="351800" y="201467"/>
                </a:moveTo>
                <a:lnTo>
                  <a:pt x="359981" y="201467"/>
                </a:lnTo>
                <a:lnTo>
                  <a:pt x="359981" y="396457"/>
                </a:lnTo>
                <a:lnTo>
                  <a:pt x="295894" y="396457"/>
                </a:lnTo>
                <a:lnTo>
                  <a:pt x="295894" y="201467"/>
                </a:lnTo>
                <a:lnTo>
                  <a:pt x="304075" y="201467"/>
                </a:lnTo>
                <a:cubicBezTo>
                  <a:pt x="308166" y="201467"/>
                  <a:pt x="310893" y="198740"/>
                  <a:pt x="310893" y="194649"/>
                </a:cubicBezTo>
                <a:lnTo>
                  <a:pt x="310893" y="161923"/>
                </a:lnTo>
                <a:lnTo>
                  <a:pt x="346346" y="161923"/>
                </a:lnTo>
                <a:lnTo>
                  <a:pt x="346346" y="194649"/>
                </a:lnTo>
                <a:cubicBezTo>
                  <a:pt x="344982" y="198740"/>
                  <a:pt x="347709" y="201467"/>
                  <a:pt x="351800" y="201467"/>
                </a:cubicBezTo>
                <a:close/>
                <a:moveTo>
                  <a:pt x="295894" y="161923"/>
                </a:moveTo>
                <a:lnTo>
                  <a:pt x="295894" y="187831"/>
                </a:lnTo>
                <a:lnTo>
                  <a:pt x="197717" y="187831"/>
                </a:lnTo>
                <a:lnTo>
                  <a:pt x="197717" y="161923"/>
                </a:lnTo>
                <a:lnTo>
                  <a:pt x="295894" y="161923"/>
                </a:lnTo>
                <a:close/>
                <a:moveTo>
                  <a:pt x="456795" y="161923"/>
                </a:moveTo>
                <a:lnTo>
                  <a:pt x="456795" y="187831"/>
                </a:lnTo>
                <a:lnTo>
                  <a:pt x="358618" y="187831"/>
                </a:lnTo>
                <a:lnTo>
                  <a:pt x="358618" y="161923"/>
                </a:lnTo>
                <a:lnTo>
                  <a:pt x="456795" y="161923"/>
                </a:lnTo>
                <a:close/>
                <a:moveTo>
                  <a:pt x="119994" y="201467"/>
                </a:moveTo>
                <a:lnTo>
                  <a:pt x="119994" y="396457"/>
                </a:lnTo>
                <a:lnTo>
                  <a:pt x="51816" y="396457"/>
                </a:lnTo>
                <a:lnTo>
                  <a:pt x="51816" y="201467"/>
                </a:lnTo>
                <a:lnTo>
                  <a:pt x="119994" y="201467"/>
                </a:lnTo>
                <a:close/>
                <a:moveTo>
                  <a:pt x="13636" y="430546"/>
                </a:moveTo>
                <a:lnTo>
                  <a:pt x="13636" y="411456"/>
                </a:lnTo>
                <a:lnTo>
                  <a:pt x="478612" y="411456"/>
                </a:lnTo>
                <a:lnTo>
                  <a:pt x="478612" y="430546"/>
                </a:lnTo>
                <a:lnTo>
                  <a:pt x="13636" y="430546"/>
                </a:lnTo>
                <a:close/>
              </a:path>
            </a:pathLst>
          </a:custGeom>
          <a:solidFill>
            <a:schemeClr val="tx2"/>
          </a:solidFill>
          <a:ln w="7083"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a:p>
        </p:txBody>
      </p:sp>
      <p:sp>
        <p:nvSpPr>
          <p:cNvPr id="9" name="Title 4">
            <a:extLst>
              <a:ext uri="{FF2B5EF4-FFF2-40B4-BE49-F238E27FC236}">
                <a16:creationId xmlns:a16="http://schemas.microsoft.com/office/drawing/2014/main" id="{4380DCEE-FDAE-8300-82C9-81FD9C28F257}"/>
              </a:ext>
            </a:extLst>
          </p:cNvPr>
          <p:cNvSpPr txBox="1">
            <a:spLocks/>
          </p:cNvSpPr>
          <p:nvPr/>
        </p:nvSpPr>
        <p:spPr>
          <a:xfrm>
            <a:off x="535471" y="232185"/>
            <a:ext cx="3932237" cy="1600200"/>
          </a:xfrm>
          <a:prstGeom prst="rect">
            <a:avLst/>
          </a:prstGeom>
        </p:spPr>
        <p:txBody>
          <a:bodyPr vert="horz" lIns="0" tIns="36000" rIns="0" bIns="0" rtlCol="0" anchor="t">
            <a:noAutofit/>
          </a:bodyPr>
          <a:lstStyle>
            <a:lvl1pPr algn="l" defTabSz="914400" rtl="0" eaLnBrk="1" latinLnBrk="0" hangingPunct="1">
              <a:lnSpc>
                <a:spcPct val="80000"/>
              </a:lnSpc>
              <a:spcBef>
                <a:spcPct val="0"/>
              </a:spcBef>
              <a:buNone/>
              <a:defRPr lang="en-US" sz="1600" b="0" kern="1200" cap="none" baseline="0" noProof="0" dirty="0">
                <a:solidFill>
                  <a:schemeClr val="tx1"/>
                </a:solidFill>
                <a:latin typeface="+mn-lt"/>
                <a:ea typeface="+mj-ea"/>
                <a:cs typeface="+mj-cs"/>
              </a:defRPr>
            </a:lvl1pPr>
          </a:lstStyle>
          <a:p>
            <a:r>
              <a:rPr lang="en-US" sz="2800" dirty="0"/>
              <a:t>Cash Management Landscape</a:t>
            </a:r>
          </a:p>
        </p:txBody>
      </p:sp>
      <p:sp>
        <p:nvSpPr>
          <p:cNvPr id="10" name="Text Placeholder 5">
            <a:extLst>
              <a:ext uri="{FF2B5EF4-FFF2-40B4-BE49-F238E27FC236}">
                <a16:creationId xmlns:a16="http://schemas.microsoft.com/office/drawing/2014/main" id="{13060433-C7B3-F76E-1D36-AB752B30EB1A}"/>
              </a:ext>
            </a:extLst>
          </p:cNvPr>
          <p:cNvSpPr txBox="1">
            <a:spLocks/>
          </p:cNvSpPr>
          <p:nvPr/>
        </p:nvSpPr>
        <p:spPr>
          <a:xfrm>
            <a:off x="830361" y="1749791"/>
            <a:ext cx="4415118" cy="381158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pPr marL="285750" indent="-285750">
              <a:buFont typeface="Arial" panose="020B0604020202020204" pitchFamily="34" charset="0"/>
              <a:buChar char="•"/>
            </a:pPr>
            <a:r>
              <a:rPr lang="en-US" sz="1800" dirty="0"/>
              <a:t>Banks leverage many third parties to process different types of payments but most of these relationships are invisible to the client.</a:t>
            </a:r>
          </a:p>
          <a:p>
            <a:pPr marL="285750" indent="-285750">
              <a:buFont typeface="Arial" panose="020B0604020202020204" pitchFamily="34" charset="0"/>
              <a:buChar char="•"/>
            </a:pPr>
            <a:r>
              <a:rPr lang="en-US" sz="1800" dirty="0"/>
              <a:t>Volumes are fed to the bank and the bank controls the overall pricing strategy to the customer.</a:t>
            </a:r>
          </a:p>
          <a:p>
            <a:pPr marL="285750" indent="-285750">
              <a:buFont typeface="Arial" panose="020B0604020202020204" pitchFamily="34" charset="0"/>
              <a:buChar char="•"/>
            </a:pPr>
            <a:r>
              <a:rPr lang="en-US" sz="1800" dirty="0"/>
              <a:t>There is a recent trend of customers forming direct relationships with 3</a:t>
            </a:r>
            <a:r>
              <a:rPr lang="en-US" sz="1800" baseline="30000" dirty="0"/>
              <a:t>rd</a:t>
            </a:r>
            <a:r>
              <a:rPr lang="en-US" sz="1800" dirty="0"/>
              <a:t> parties and consolidation</a:t>
            </a:r>
          </a:p>
          <a:p>
            <a:endParaRPr lang="en-US" dirty="0"/>
          </a:p>
        </p:txBody>
      </p:sp>
    </p:spTree>
    <p:extLst>
      <p:ext uri="{BB962C8B-B14F-4D97-AF65-F5344CB8AC3E}">
        <p14:creationId xmlns:p14="http://schemas.microsoft.com/office/powerpoint/2010/main" val="69784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7E50E67-71AA-0F40-F114-6A17AD859CEB}"/>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7E1D5ECA-F7AB-899E-3734-5304B92FE6F7}"/>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7</a:t>
            </a:fld>
            <a:endParaRPr lang="en-US" noProof="0" dirty="0"/>
          </a:p>
        </p:txBody>
      </p:sp>
      <p:sp>
        <p:nvSpPr>
          <p:cNvPr id="6" name="Text Placeholder 5">
            <a:extLst>
              <a:ext uri="{FF2B5EF4-FFF2-40B4-BE49-F238E27FC236}">
                <a16:creationId xmlns:a16="http://schemas.microsoft.com/office/drawing/2014/main" id="{0C98B21F-4E47-8AA3-B021-8E2D0AC074E5}"/>
              </a:ext>
            </a:extLst>
          </p:cNvPr>
          <p:cNvSpPr>
            <a:spLocks noGrp="1"/>
          </p:cNvSpPr>
          <p:nvPr>
            <p:ph type="body" sz="quarter" idx="19"/>
          </p:nvPr>
        </p:nvSpPr>
        <p:spPr>
          <a:xfrm>
            <a:off x="474287" y="366683"/>
            <a:ext cx="11456381" cy="750337"/>
          </a:xfrm>
        </p:spPr>
        <p:txBody>
          <a:bodyPr/>
          <a:lstStyle/>
          <a:p>
            <a:r>
              <a:rPr lang="en-US" sz="2800" dirty="0">
                <a:latin typeface="+mn-lt"/>
              </a:rPr>
              <a:t>What’s in a name? </a:t>
            </a:r>
          </a:p>
          <a:p>
            <a:endParaRPr lang="en-US" sz="2800" dirty="0">
              <a:latin typeface="+mn-lt"/>
            </a:endParaRPr>
          </a:p>
        </p:txBody>
      </p:sp>
      <p:graphicFrame>
        <p:nvGraphicFramePr>
          <p:cNvPr id="8" name="Table 7">
            <a:extLst>
              <a:ext uri="{FF2B5EF4-FFF2-40B4-BE49-F238E27FC236}">
                <a16:creationId xmlns:a16="http://schemas.microsoft.com/office/drawing/2014/main" id="{2D706156-C587-5525-824C-7880FFD5E26F}"/>
              </a:ext>
            </a:extLst>
          </p:cNvPr>
          <p:cNvGraphicFramePr>
            <a:graphicFrameLocks/>
          </p:cNvGraphicFramePr>
          <p:nvPr>
            <p:extLst>
              <p:ext uri="{D42A27DB-BD31-4B8C-83A1-F6EECF244321}">
                <p14:modId xmlns:p14="http://schemas.microsoft.com/office/powerpoint/2010/main" val="3495445246"/>
              </p:ext>
            </p:extLst>
          </p:nvPr>
        </p:nvGraphicFramePr>
        <p:xfrm>
          <a:off x="474287" y="2155886"/>
          <a:ext cx="10793325" cy="2837682"/>
        </p:xfrm>
        <a:graphic>
          <a:graphicData uri="http://schemas.openxmlformats.org/drawingml/2006/table">
            <a:tbl>
              <a:tblPr firstRow="1" bandRow="1">
                <a:tableStyleId>{5C22544A-7EE6-4342-B048-85BDC9FD1C3A}</a:tableStyleId>
              </a:tblPr>
              <a:tblGrid>
                <a:gridCol w="5947795">
                  <a:extLst>
                    <a:ext uri="{9D8B030D-6E8A-4147-A177-3AD203B41FA5}">
                      <a16:colId xmlns:a16="http://schemas.microsoft.com/office/drawing/2014/main" val="926675701"/>
                    </a:ext>
                  </a:extLst>
                </a:gridCol>
                <a:gridCol w="2416029">
                  <a:extLst>
                    <a:ext uri="{9D8B030D-6E8A-4147-A177-3AD203B41FA5}">
                      <a16:colId xmlns:a16="http://schemas.microsoft.com/office/drawing/2014/main" val="2810875235"/>
                    </a:ext>
                  </a:extLst>
                </a:gridCol>
                <a:gridCol w="2429501">
                  <a:extLst>
                    <a:ext uri="{9D8B030D-6E8A-4147-A177-3AD203B41FA5}">
                      <a16:colId xmlns:a16="http://schemas.microsoft.com/office/drawing/2014/main" val="1950411050"/>
                    </a:ext>
                  </a:extLst>
                </a:gridCol>
              </a:tblGrid>
              <a:tr h="422684">
                <a:tc>
                  <a:txBody>
                    <a:bodyPr/>
                    <a:lstStyle/>
                    <a:p>
                      <a:endParaRPr lang="en-US" dirty="0">
                        <a:solidFill>
                          <a:schemeClr val="bg1"/>
                        </a:solidFill>
                      </a:endParaRPr>
                    </a:p>
                  </a:txBody>
                  <a:tcPr>
                    <a:solidFill>
                      <a:schemeClr val="accent6"/>
                    </a:solidFill>
                  </a:tcPr>
                </a:tc>
                <a:tc>
                  <a:txBody>
                    <a:bodyPr/>
                    <a:lstStyle/>
                    <a:p>
                      <a:r>
                        <a:rPr lang="en-US" dirty="0">
                          <a:solidFill>
                            <a:schemeClr val="bg1"/>
                          </a:solidFill>
                        </a:rPr>
                        <a:t>Card Management</a:t>
                      </a:r>
                    </a:p>
                  </a:txBody>
                  <a:tcPr>
                    <a:solidFill>
                      <a:schemeClr val="accent6"/>
                    </a:solidFill>
                  </a:tcPr>
                </a:tc>
                <a:tc>
                  <a:txBody>
                    <a:bodyPr/>
                    <a:lstStyle/>
                    <a:p>
                      <a:r>
                        <a:rPr lang="en-US" dirty="0">
                          <a:solidFill>
                            <a:schemeClr val="bg1"/>
                          </a:solidFill>
                        </a:rPr>
                        <a:t>Cash Management</a:t>
                      </a:r>
                    </a:p>
                  </a:txBody>
                  <a:tcPr>
                    <a:solidFill>
                      <a:schemeClr val="accent6"/>
                    </a:solidFill>
                  </a:tcPr>
                </a:tc>
                <a:extLst>
                  <a:ext uri="{0D108BD9-81ED-4DB2-BD59-A6C34878D82A}">
                    <a16:rowId xmlns:a16="http://schemas.microsoft.com/office/drawing/2014/main" val="4249705023"/>
                  </a:ext>
                </a:extLst>
              </a:tr>
              <a:tr h="586198">
                <a:tc>
                  <a:txBody>
                    <a:bodyPr/>
                    <a:lstStyle/>
                    <a:p>
                      <a:r>
                        <a:rPr lang="en-US" dirty="0"/>
                        <a:t>Name for corporate </a:t>
                      </a:r>
                      <a:r>
                        <a:rPr lang="en-US" dirty="0">
                          <a:solidFill>
                            <a:schemeClr val="accent6"/>
                          </a:solidFill>
                        </a:rPr>
                        <a:t>entity</a:t>
                      </a:r>
                      <a:r>
                        <a:rPr lang="en-US" dirty="0"/>
                        <a:t> that accepts payment</a:t>
                      </a:r>
                    </a:p>
                  </a:txBody>
                  <a:tcPr/>
                </a:tc>
                <a:tc>
                  <a:txBody>
                    <a:bodyPr/>
                    <a:lstStyle/>
                    <a:p>
                      <a:r>
                        <a:rPr lang="en-US" dirty="0"/>
                        <a:t>Merchant</a:t>
                      </a:r>
                    </a:p>
                  </a:txBody>
                  <a:tcPr/>
                </a:tc>
                <a:tc>
                  <a:txBody>
                    <a:bodyPr/>
                    <a:lstStyle/>
                    <a:p>
                      <a:r>
                        <a:rPr lang="en-US" dirty="0"/>
                        <a:t>Company</a:t>
                      </a:r>
                    </a:p>
                  </a:txBody>
                  <a:tcPr/>
                </a:tc>
                <a:extLst>
                  <a:ext uri="{0D108BD9-81ED-4DB2-BD59-A6C34878D82A}">
                    <a16:rowId xmlns:a16="http://schemas.microsoft.com/office/drawing/2014/main" val="3774091593"/>
                  </a:ext>
                </a:extLst>
              </a:tr>
              <a:tr h="586198">
                <a:tc>
                  <a:txBody>
                    <a:bodyPr/>
                    <a:lstStyle/>
                    <a:p>
                      <a:r>
                        <a:rPr lang="en-US" dirty="0"/>
                        <a:t>Number that identifies your activity</a:t>
                      </a:r>
                    </a:p>
                  </a:txBody>
                  <a:tcPr/>
                </a:tc>
                <a:tc>
                  <a:txBody>
                    <a:bodyPr/>
                    <a:lstStyle/>
                    <a:p>
                      <a:r>
                        <a:rPr lang="en-US" dirty="0"/>
                        <a:t>MID</a:t>
                      </a:r>
                    </a:p>
                  </a:txBody>
                  <a:tcPr/>
                </a:tc>
                <a:tc>
                  <a:txBody>
                    <a:bodyPr/>
                    <a:lstStyle/>
                    <a:p>
                      <a:r>
                        <a:rPr lang="en-US" dirty="0"/>
                        <a:t>Bank Account Number</a:t>
                      </a:r>
                    </a:p>
                  </a:txBody>
                  <a:tcPr/>
                </a:tc>
                <a:extLst>
                  <a:ext uri="{0D108BD9-81ED-4DB2-BD59-A6C34878D82A}">
                    <a16:rowId xmlns:a16="http://schemas.microsoft.com/office/drawing/2014/main" val="3742975497"/>
                  </a:ext>
                </a:extLst>
              </a:tr>
              <a:tr h="586198">
                <a:tc>
                  <a:txBody>
                    <a:bodyPr/>
                    <a:lstStyle/>
                    <a:p>
                      <a:r>
                        <a:rPr lang="en-US" dirty="0"/>
                        <a:t>Who contracts with the corporate treasury team?</a:t>
                      </a:r>
                    </a:p>
                  </a:txBody>
                  <a:tcPr/>
                </a:tc>
                <a:tc>
                  <a:txBody>
                    <a:bodyPr/>
                    <a:lstStyle/>
                    <a:p>
                      <a:r>
                        <a:rPr lang="en-US" dirty="0"/>
                        <a:t>Acquirer or Acquirer/Processor</a:t>
                      </a:r>
                    </a:p>
                    <a:p>
                      <a:r>
                        <a:rPr lang="en-US" dirty="0"/>
                        <a:t>ISO/Acquirer/Processor</a:t>
                      </a:r>
                    </a:p>
                  </a:txBody>
                  <a:tcPr/>
                </a:tc>
                <a:tc>
                  <a:txBody>
                    <a:bodyPr/>
                    <a:lstStyle/>
                    <a:p>
                      <a:r>
                        <a:rPr lang="en-US" dirty="0"/>
                        <a:t>Bank</a:t>
                      </a:r>
                    </a:p>
                  </a:txBody>
                  <a:tcPr/>
                </a:tc>
                <a:extLst>
                  <a:ext uri="{0D108BD9-81ED-4DB2-BD59-A6C34878D82A}">
                    <a16:rowId xmlns:a16="http://schemas.microsoft.com/office/drawing/2014/main" val="3589129390"/>
                  </a:ext>
                </a:extLst>
              </a:tr>
            </a:tbl>
          </a:graphicData>
        </a:graphic>
      </p:graphicFrame>
      <p:sp>
        <p:nvSpPr>
          <p:cNvPr id="9" name="Text Placeholder 10">
            <a:extLst>
              <a:ext uri="{FF2B5EF4-FFF2-40B4-BE49-F238E27FC236}">
                <a16:creationId xmlns:a16="http://schemas.microsoft.com/office/drawing/2014/main" id="{927B4641-5393-13AA-E51F-A0BC7EABDD67}"/>
              </a:ext>
            </a:extLst>
          </p:cNvPr>
          <p:cNvSpPr txBox="1">
            <a:spLocks/>
          </p:cNvSpPr>
          <p:nvPr/>
        </p:nvSpPr>
        <p:spPr>
          <a:xfrm>
            <a:off x="474287" y="1331974"/>
            <a:ext cx="8622994" cy="823912"/>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a:t>Let’s eliminate some confusion and draw parallels between the card industry and traditional bank terminology.</a:t>
            </a:r>
            <a:endParaRPr lang="en-US" dirty="0"/>
          </a:p>
        </p:txBody>
      </p:sp>
    </p:spTree>
    <p:extLst>
      <p:ext uri="{BB962C8B-B14F-4D97-AF65-F5344CB8AC3E}">
        <p14:creationId xmlns:p14="http://schemas.microsoft.com/office/powerpoint/2010/main" val="404112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B2881B-6C07-C179-BAE5-E1F9A3D2A1BD}"/>
              </a:ext>
            </a:extLst>
          </p:cNvPr>
          <p:cNvSpPr>
            <a:spLocks noGrp="1"/>
          </p:cNvSpPr>
          <p:nvPr>
            <p:ph type="ftr" sz="quarter" idx="11"/>
          </p:nvPr>
        </p:nvSpPr>
        <p:spPr/>
        <p:txBody>
          <a:bodyPr/>
          <a:lstStyle/>
          <a:p>
            <a:r>
              <a:rPr lang="en-US"/>
              <a:t>Arizona AFP</a:t>
            </a:r>
            <a:endParaRPr lang="en-US" noProof="0" dirty="0"/>
          </a:p>
        </p:txBody>
      </p:sp>
      <p:sp>
        <p:nvSpPr>
          <p:cNvPr id="4" name="Slide Number Placeholder 3">
            <a:extLst>
              <a:ext uri="{FF2B5EF4-FFF2-40B4-BE49-F238E27FC236}">
                <a16:creationId xmlns:a16="http://schemas.microsoft.com/office/drawing/2014/main" id="{87CCBDE0-3A44-0E1F-7F12-9679BD469637}"/>
              </a:ext>
            </a:extLst>
          </p:cNvPr>
          <p:cNvSpPr>
            <a:spLocks noGrp="1"/>
          </p:cNvSpPr>
          <p:nvPr>
            <p:ph type="sldNum" sz="quarter" idx="12"/>
          </p:nvPr>
        </p:nvSpPr>
        <p:spPr/>
        <p:txBody>
          <a:bodyPr/>
          <a:lstStyle/>
          <a:p>
            <a:pPr algn="ctr" defTabSz="521437"/>
            <a:fld id="{5CD5257E-ED95-40B6-81F3-D804267DBFC4}" type="slidenum">
              <a:rPr lang="en-US" noProof="0" smtClean="0"/>
              <a:pPr algn="ctr" defTabSz="521437"/>
              <a:t>8</a:t>
            </a:fld>
            <a:endParaRPr lang="en-US" noProof="0" dirty="0"/>
          </a:p>
        </p:txBody>
      </p:sp>
      <p:sp>
        <p:nvSpPr>
          <p:cNvPr id="5" name="Text Placeholder 4">
            <a:extLst>
              <a:ext uri="{FF2B5EF4-FFF2-40B4-BE49-F238E27FC236}">
                <a16:creationId xmlns:a16="http://schemas.microsoft.com/office/drawing/2014/main" id="{E7604BBF-7568-E936-64B7-ABFB85A3966C}"/>
              </a:ext>
            </a:extLst>
          </p:cNvPr>
          <p:cNvSpPr>
            <a:spLocks noGrp="1"/>
          </p:cNvSpPr>
          <p:nvPr>
            <p:ph type="body" sz="quarter" idx="19"/>
          </p:nvPr>
        </p:nvSpPr>
        <p:spPr/>
        <p:txBody>
          <a:bodyPr/>
          <a:lstStyle/>
          <a:p>
            <a:r>
              <a:rPr lang="en-US" sz="2800" dirty="0">
                <a:latin typeface="+mn-lt"/>
              </a:rPr>
              <a:t>Bank vs. Payment Card </a:t>
            </a:r>
          </a:p>
        </p:txBody>
      </p:sp>
      <p:graphicFrame>
        <p:nvGraphicFramePr>
          <p:cNvPr id="7" name="Table 7">
            <a:extLst>
              <a:ext uri="{FF2B5EF4-FFF2-40B4-BE49-F238E27FC236}">
                <a16:creationId xmlns:a16="http://schemas.microsoft.com/office/drawing/2014/main" id="{57616E83-C5F6-CC62-BC6A-90836BBC9D41}"/>
              </a:ext>
            </a:extLst>
          </p:cNvPr>
          <p:cNvGraphicFramePr>
            <a:graphicFrameLocks/>
          </p:cNvGraphicFramePr>
          <p:nvPr>
            <p:extLst>
              <p:ext uri="{D42A27DB-BD31-4B8C-83A1-F6EECF244321}">
                <p14:modId xmlns:p14="http://schemas.microsoft.com/office/powerpoint/2010/main" val="2252328012"/>
              </p:ext>
            </p:extLst>
          </p:nvPr>
        </p:nvGraphicFramePr>
        <p:xfrm>
          <a:off x="553711" y="1484107"/>
          <a:ext cx="10793325" cy="4665345"/>
        </p:xfrm>
        <a:graphic>
          <a:graphicData uri="http://schemas.openxmlformats.org/drawingml/2006/table">
            <a:tbl>
              <a:tblPr firstRow="1" bandRow="1">
                <a:tableStyleId>{5C22544A-7EE6-4342-B048-85BDC9FD1C3A}</a:tableStyleId>
              </a:tblPr>
              <a:tblGrid>
                <a:gridCol w="5947795">
                  <a:extLst>
                    <a:ext uri="{9D8B030D-6E8A-4147-A177-3AD203B41FA5}">
                      <a16:colId xmlns:a16="http://schemas.microsoft.com/office/drawing/2014/main" val="926675701"/>
                    </a:ext>
                  </a:extLst>
                </a:gridCol>
                <a:gridCol w="2416029">
                  <a:extLst>
                    <a:ext uri="{9D8B030D-6E8A-4147-A177-3AD203B41FA5}">
                      <a16:colId xmlns:a16="http://schemas.microsoft.com/office/drawing/2014/main" val="2810875235"/>
                    </a:ext>
                  </a:extLst>
                </a:gridCol>
                <a:gridCol w="2429501">
                  <a:extLst>
                    <a:ext uri="{9D8B030D-6E8A-4147-A177-3AD203B41FA5}">
                      <a16:colId xmlns:a16="http://schemas.microsoft.com/office/drawing/2014/main" val="1950411050"/>
                    </a:ext>
                  </a:extLst>
                </a:gridCol>
              </a:tblGrid>
              <a:tr h="512987">
                <a:tc>
                  <a:txBody>
                    <a:bodyPr/>
                    <a:lstStyle/>
                    <a:p>
                      <a:endParaRPr lang="en-US" dirty="0">
                        <a:solidFill>
                          <a:schemeClr val="bg1"/>
                        </a:solidFill>
                      </a:endParaRPr>
                    </a:p>
                  </a:txBody>
                  <a:tcPr>
                    <a:solidFill>
                      <a:schemeClr val="accent6"/>
                    </a:solidFill>
                  </a:tcPr>
                </a:tc>
                <a:tc>
                  <a:txBody>
                    <a:bodyPr/>
                    <a:lstStyle/>
                    <a:p>
                      <a:r>
                        <a:rPr lang="en-US" dirty="0">
                          <a:solidFill>
                            <a:schemeClr val="bg1"/>
                          </a:solidFill>
                        </a:rPr>
                        <a:t>Card Payment</a:t>
                      </a:r>
                    </a:p>
                  </a:txBody>
                  <a:tcPr>
                    <a:solidFill>
                      <a:schemeClr val="accent6"/>
                    </a:solidFill>
                  </a:tcPr>
                </a:tc>
                <a:tc>
                  <a:txBody>
                    <a:bodyPr/>
                    <a:lstStyle/>
                    <a:p>
                      <a:r>
                        <a:rPr lang="en-US" dirty="0">
                          <a:solidFill>
                            <a:schemeClr val="bg1"/>
                          </a:solidFill>
                        </a:rPr>
                        <a:t>Cash/Ck Payment</a:t>
                      </a:r>
                    </a:p>
                  </a:txBody>
                  <a:tcPr>
                    <a:solidFill>
                      <a:schemeClr val="accent6"/>
                    </a:solidFill>
                  </a:tcPr>
                </a:tc>
                <a:extLst>
                  <a:ext uri="{0D108BD9-81ED-4DB2-BD59-A6C34878D82A}">
                    <a16:rowId xmlns:a16="http://schemas.microsoft.com/office/drawing/2014/main" val="4249705023"/>
                  </a:ext>
                </a:extLst>
              </a:tr>
              <a:tr h="586198">
                <a:tc>
                  <a:txBody>
                    <a:bodyPr/>
                    <a:lstStyle/>
                    <a:p>
                      <a:r>
                        <a:rPr lang="en-US" dirty="0"/>
                        <a:t>Who generates the statement?</a:t>
                      </a:r>
                    </a:p>
                  </a:txBody>
                  <a:tcPr/>
                </a:tc>
                <a:tc>
                  <a:txBody>
                    <a:bodyPr/>
                    <a:lstStyle/>
                    <a:p>
                      <a:r>
                        <a:rPr lang="en-US" dirty="0"/>
                        <a:t>Processor</a:t>
                      </a:r>
                    </a:p>
                  </a:txBody>
                  <a:tcPr/>
                </a:tc>
                <a:tc>
                  <a:txBody>
                    <a:bodyPr/>
                    <a:lstStyle/>
                    <a:p>
                      <a:r>
                        <a:rPr lang="en-US" dirty="0"/>
                        <a:t>Bank</a:t>
                      </a:r>
                    </a:p>
                  </a:txBody>
                  <a:tcPr/>
                </a:tc>
                <a:extLst>
                  <a:ext uri="{0D108BD9-81ED-4DB2-BD59-A6C34878D82A}">
                    <a16:rowId xmlns:a16="http://schemas.microsoft.com/office/drawing/2014/main" val="3774091593"/>
                  </a:ext>
                </a:extLst>
              </a:tr>
              <a:tr h="586198">
                <a:tc>
                  <a:txBody>
                    <a:bodyPr/>
                    <a:lstStyle/>
                    <a:p>
                      <a:r>
                        <a:rPr lang="en-US" dirty="0"/>
                        <a:t>Changes to contracted pricing</a:t>
                      </a:r>
                    </a:p>
                  </a:txBody>
                  <a:tcPr/>
                </a:tc>
                <a:tc>
                  <a:txBody>
                    <a:bodyPr/>
                    <a:lstStyle/>
                    <a:p>
                      <a:r>
                        <a:rPr lang="en-US" dirty="0"/>
                        <a:t>1-2 times a year by card brands for interchange and also acquirers at their discretion</a:t>
                      </a:r>
                    </a:p>
                  </a:txBody>
                  <a:tcPr/>
                </a:tc>
                <a:tc>
                  <a:txBody>
                    <a:bodyPr/>
                    <a:lstStyle/>
                    <a:p>
                      <a:r>
                        <a:rPr lang="en-US" dirty="0"/>
                        <a:t>Bank’s discretion</a:t>
                      </a:r>
                    </a:p>
                  </a:txBody>
                  <a:tcPr/>
                </a:tc>
                <a:extLst>
                  <a:ext uri="{0D108BD9-81ED-4DB2-BD59-A6C34878D82A}">
                    <a16:rowId xmlns:a16="http://schemas.microsoft.com/office/drawing/2014/main" val="2186081903"/>
                  </a:ext>
                </a:extLst>
              </a:tr>
              <a:tr h="586198">
                <a:tc>
                  <a:txBody>
                    <a:bodyPr/>
                    <a:lstStyle/>
                    <a:p>
                      <a:r>
                        <a:rPr lang="en-US" dirty="0"/>
                        <a:t>Government regulations on pricing</a:t>
                      </a:r>
                    </a:p>
                  </a:txBody>
                  <a:tcPr/>
                </a:tc>
                <a:tc>
                  <a:txBody>
                    <a:bodyPr/>
                    <a:lstStyle/>
                    <a:p>
                      <a:r>
                        <a:rPr lang="en-US" dirty="0"/>
                        <a:t>Yes – debit and in certain countries</a:t>
                      </a:r>
                    </a:p>
                  </a:txBody>
                  <a:tcPr/>
                </a:tc>
                <a:tc>
                  <a:txBody>
                    <a:bodyPr/>
                    <a:lstStyle/>
                    <a:p>
                      <a:r>
                        <a:rPr lang="en-US" dirty="0"/>
                        <a:t>No</a:t>
                      </a:r>
                    </a:p>
                  </a:txBody>
                  <a:tcPr/>
                </a:tc>
                <a:extLst>
                  <a:ext uri="{0D108BD9-81ED-4DB2-BD59-A6C34878D82A}">
                    <a16:rowId xmlns:a16="http://schemas.microsoft.com/office/drawing/2014/main" val="3742975497"/>
                  </a:ext>
                </a:extLst>
              </a:tr>
              <a:tr h="586198">
                <a:tc>
                  <a:txBody>
                    <a:bodyPr/>
                    <a:lstStyle/>
                    <a:p>
                      <a:r>
                        <a:rPr lang="en-US" dirty="0"/>
                        <a:t>Who sets the ‘industry standard’?</a:t>
                      </a:r>
                    </a:p>
                  </a:txBody>
                  <a:tcPr/>
                </a:tc>
                <a:tc>
                  <a:txBody>
                    <a:bodyPr/>
                    <a:lstStyle/>
                    <a:p>
                      <a:r>
                        <a:rPr lang="en-US" dirty="0"/>
                        <a:t>Card Brands, PCI DSS, NACHA, Sponsor Banks, &amp; Federal and State Governments</a:t>
                      </a:r>
                    </a:p>
                  </a:txBody>
                  <a:tcPr/>
                </a:tc>
                <a:tc>
                  <a:txBody>
                    <a:bodyPr/>
                    <a:lstStyle/>
                    <a:p>
                      <a:r>
                        <a:rPr lang="en-US" dirty="0"/>
                        <a:t>AFP, </a:t>
                      </a:r>
                      <a:r>
                        <a:rPr lang="en-US" dirty="0" err="1"/>
                        <a:t>ISO20022</a:t>
                      </a:r>
                      <a:endParaRPr lang="en-US" dirty="0"/>
                    </a:p>
                  </a:txBody>
                  <a:tcPr/>
                </a:tc>
                <a:extLst>
                  <a:ext uri="{0D108BD9-81ED-4DB2-BD59-A6C34878D82A}">
                    <a16:rowId xmlns:a16="http://schemas.microsoft.com/office/drawing/2014/main" val="3589129390"/>
                  </a:ext>
                </a:extLst>
              </a:tr>
            </a:tbl>
          </a:graphicData>
        </a:graphic>
      </p:graphicFrame>
    </p:spTree>
    <p:extLst>
      <p:ext uri="{BB962C8B-B14F-4D97-AF65-F5344CB8AC3E}">
        <p14:creationId xmlns:p14="http://schemas.microsoft.com/office/powerpoint/2010/main" val="207293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C1184B-F12F-BEF5-0E0A-C707A95FB635}"/>
              </a:ext>
            </a:extLst>
          </p:cNvPr>
          <p:cNvSpPr>
            <a:spLocks noGrp="1"/>
          </p:cNvSpPr>
          <p:nvPr>
            <p:ph type="ftr" sz="quarter" idx="21"/>
          </p:nvPr>
        </p:nvSpPr>
        <p:spPr/>
        <p:txBody>
          <a:bodyPr/>
          <a:lstStyle/>
          <a:p>
            <a:r>
              <a:rPr lang="en-US"/>
              <a:t>Arizona AFP</a:t>
            </a:r>
            <a:endParaRPr lang="en-US" noProof="0" dirty="0"/>
          </a:p>
        </p:txBody>
      </p:sp>
      <p:sp>
        <p:nvSpPr>
          <p:cNvPr id="5" name="Slide Number Placeholder 4">
            <a:extLst>
              <a:ext uri="{FF2B5EF4-FFF2-40B4-BE49-F238E27FC236}">
                <a16:creationId xmlns:a16="http://schemas.microsoft.com/office/drawing/2014/main" id="{3F98DBE4-E4AD-80C1-05C6-3B4195C983E5}"/>
              </a:ext>
            </a:extLst>
          </p:cNvPr>
          <p:cNvSpPr>
            <a:spLocks noGrp="1"/>
          </p:cNvSpPr>
          <p:nvPr>
            <p:ph type="sldNum" sz="quarter" idx="22"/>
          </p:nvPr>
        </p:nvSpPr>
        <p:spPr/>
        <p:txBody>
          <a:bodyPr/>
          <a:lstStyle/>
          <a:p>
            <a:pPr algn="ctr" defTabSz="521437"/>
            <a:fld id="{5CD5257E-ED95-40B6-81F3-D804267DBFC4}" type="slidenum">
              <a:rPr lang="en-US" noProof="0" smtClean="0"/>
              <a:pPr algn="ctr" defTabSz="521437"/>
              <a:t>9</a:t>
            </a:fld>
            <a:endParaRPr lang="en-US" noProof="0" dirty="0"/>
          </a:p>
        </p:txBody>
      </p:sp>
      <p:sp>
        <p:nvSpPr>
          <p:cNvPr id="7" name="Title 1">
            <a:extLst>
              <a:ext uri="{FF2B5EF4-FFF2-40B4-BE49-F238E27FC236}">
                <a16:creationId xmlns:a16="http://schemas.microsoft.com/office/drawing/2014/main" id="{CCDFA0B6-476E-90D8-9AC7-DD1C8554DDA7}"/>
              </a:ext>
            </a:extLst>
          </p:cNvPr>
          <p:cNvSpPr txBox="1">
            <a:spLocks/>
          </p:cNvSpPr>
          <p:nvPr/>
        </p:nvSpPr>
        <p:spPr>
          <a:xfrm>
            <a:off x="217083" y="367693"/>
            <a:ext cx="5302296" cy="1600200"/>
          </a:xfrm>
          <a:prstGeom prst="rect">
            <a:avLst/>
          </a:prstGeom>
        </p:spPr>
        <p:txBody>
          <a:bodyPr vert="horz" lIns="0" tIns="36000" rIns="0" bIns="0" rtlCol="0" anchor="t">
            <a:normAutofit/>
          </a:bodyPr>
          <a:lstStyle>
            <a:lvl1pPr algn="l" defTabSz="914400" rtl="0" eaLnBrk="1" latinLnBrk="0" hangingPunct="1">
              <a:lnSpc>
                <a:spcPct val="80000"/>
              </a:lnSpc>
              <a:spcBef>
                <a:spcPct val="0"/>
              </a:spcBef>
              <a:buNone/>
              <a:defRPr lang="en-US" sz="1600" b="0" kern="1200" cap="none" baseline="0" noProof="0" dirty="0">
                <a:solidFill>
                  <a:schemeClr val="tx1"/>
                </a:solidFill>
                <a:latin typeface="+mn-lt"/>
                <a:ea typeface="+mj-ea"/>
                <a:cs typeface="+mj-cs"/>
              </a:defRPr>
            </a:lvl1pPr>
          </a:lstStyle>
          <a:p>
            <a:pPr algn="ctr"/>
            <a:r>
              <a:rPr lang="en-US" sz="2800" dirty="0"/>
              <a:t>Receiving the data is not an issue on the cash side. </a:t>
            </a:r>
          </a:p>
        </p:txBody>
      </p:sp>
      <p:sp>
        <p:nvSpPr>
          <p:cNvPr id="8" name="Content Placeholder 4">
            <a:extLst>
              <a:ext uri="{FF2B5EF4-FFF2-40B4-BE49-F238E27FC236}">
                <a16:creationId xmlns:a16="http://schemas.microsoft.com/office/drawing/2014/main" id="{98518609-08D3-021E-B524-50CE65617832}"/>
              </a:ext>
            </a:extLst>
          </p:cNvPr>
          <p:cNvSpPr txBox="1">
            <a:spLocks/>
          </p:cNvSpPr>
          <p:nvPr/>
        </p:nvSpPr>
        <p:spPr>
          <a:xfrm>
            <a:off x="5857574" y="1315884"/>
            <a:ext cx="5834062" cy="54530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Clr>
                <a:srgbClr val="FF0000"/>
              </a:buClr>
              <a:buFont typeface="Nexa Book"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Clr>
                <a:srgbClr val="FF0000"/>
              </a:buClr>
              <a:buFont typeface="Nexa Book" panose="020B0604020202020204" pitchFamily="34" charset="0"/>
              <a:buChar char="•"/>
              <a:defRPr sz="1200" kern="1200">
                <a:solidFill>
                  <a:schemeClr val="accent1"/>
                </a:solidFill>
                <a:latin typeface="+mn-lt"/>
                <a:ea typeface="+mn-ea"/>
                <a:cs typeface="+mn-cs"/>
              </a:defRPr>
            </a:lvl3pPr>
            <a:lvl4pPr marL="54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4pPr>
            <a:lvl5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5pPr>
            <a:lvl6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6pPr>
            <a:lvl7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7pPr>
            <a:lvl8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8pPr>
            <a:lvl9pPr marL="900000" indent="-180000" algn="l" defTabSz="914400" rtl="0" eaLnBrk="1" latinLnBrk="0" hangingPunct="1">
              <a:lnSpc>
                <a:spcPct val="90000"/>
              </a:lnSpc>
              <a:spcBef>
                <a:spcPts val="500"/>
              </a:spcBef>
              <a:buClr>
                <a:srgbClr val="FF0000"/>
              </a:buClr>
              <a:buFont typeface="Nexa Book" panose="020B0604020202020204" pitchFamily="34" charset="0"/>
              <a:buChar char="•"/>
              <a:defRPr sz="1000" kern="1200">
                <a:solidFill>
                  <a:schemeClr val="accent1"/>
                </a:solidFill>
                <a:latin typeface="+mn-lt"/>
                <a:ea typeface="+mn-ea"/>
                <a:cs typeface="+mn-cs"/>
              </a:defRPr>
            </a:lvl9pPr>
          </a:lstStyle>
          <a:p>
            <a:r>
              <a:rPr lang="en-US"/>
              <a:t>Industry standard electronic options exist with software to validate costs.</a:t>
            </a:r>
            <a:endParaRPr lang="en-US" dirty="0"/>
          </a:p>
        </p:txBody>
      </p:sp>
      <p:pic>
        <p:nvPicPr>
          <p:cNvPr id="9" name="Picture 8">
            <a:extLst>
              <a:ext uri="{FF2B5EF4-FFF2-40B4-BE49-F238E27FC236}">
                <a16:creationId xmlns:a16="http://schemas.microsoft.com/office/drawing/2014/main" id="{56559424-2E5E-B000-DE21-5751FD8E8866}"/>
              </a:ext>
            </a:extLst>
          </p:cNvPr>
          <p:cNvPicPr>
            <a:picLocks noChangeAspect="1"/>
          </p:cNvPicPr>
          <p:nvPr/>
        </p:nvPicPr>
        <p:blipFill rotWithShape="1">
          <a:blip r:embed="rId2"/>
          <a:srcRect l="63140" t="14122"/>
          <a:stretch/>
        </p:blipFill>
        <p:spPr>
          <a:xfrm>
            <a:off x="6896493" y="2286251"/>
            <a:ext cx="4433690" cy="3565455"/>
          </a:xfrm>
          <a:prstGeom prst="rect">
            <a:avLst/>
          </a:prstGeom>
          <a:ln>
            <a:solidFill>
              <a:schemeClr val="accent1"/>
            </a:solidFill>
          </a:ln>
        </p:spPr>
      </p:pic>
      <p:pic>
        <p:nvPicPr>
          <p:cNvPr id="10" name="Picture 9">
            <a:extLst>
              <a:ext uri="{FF2B5EF4-FFF2-40B4-BE49-F238E27FC236}">
                <a16:creationId xmlns:a16="http://schemas.microsoft.com/office/drawing/2014/main" id="{FB05547F-3D31-BA43-2F04-D9FC9E278C75}"/>
              </a:ext>
            </a:extLst>
          </p:cNvPr>
          <p:cNvPicPr>
            <a:picLocks noChangeAspect="1"/>
          </p:cNvPicPr>
          <p:nvPr/>
        </p:nvPicPr>
        <p:blipFill>
          <a:blip r:embed="rId3"/>
          <a:stretch>
            <a:fillRect/>
          </a:stretch>
        </p:blipFill>
        <p:spPr>
          <a:xfrm>
            <a:off x="5039085" y="2824638"/>
            <a:ext cx="3225795" cy="3878559"/>
          </a:xfrm>
          <a:prstGeom prst="rect">
            <a:avLst/>
          </a:prstGeom>
          <a:ln>
            <a:solidFill>
              <a:schemeClr val="accent3"/>
            </a:solidFill>
          </a:ln>
        </p:spPr>
      </p:pic>
      <p:sp>
        <p:nvSpPr>
          <p:cNvPr id="11" name="Rectangle 10">
            <a:extLst>
              <a:ext uri="{FF2B5EF4-FFF2-40B4-BE49-F238E27FC236}">
                <a16:creationId xmlns:a16="http://schemas.microsoft.com/office/drawing/2014/main" id="{3E7A2789-0051-A288-168B-B914347D52C9}"/>
              </a:ext>
            </a:extLst>
          </p:cNvPr>
          <p:cNvSpPr/>
          <p:nvPr/>
        </p:nvSpPr>
        <p:spPr>
          <a:xfrm>
            <a:off x="9811512" y="5822547"/>
            <a:ext cx="1403801" cy="707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Excel/CSV</a:t>
            </a:r>
          </a:p>
        </p:txBody>
      </p:sp>
      <p:pic>
        <p:nvPicPr>
          <p:cNvPr id="12" name="Picture 11">
            <a:extLst>
              <a:ext uri="{FF2B5EF4-FFF2-40B4-BE49-F238E27FC236}">
                <a16:creationId xmlns:a16="http://schemas.microsoft.com/office/drawing/2014/main" id="{746BAF3B-1491-747B-EB6D-13BEDAE219C0}"/>
              </a:ext>
            </a:extLst>
          </p:cNvPr>
          <p:cNvPicPr>
            <a:picLocks noChangeAspect="1"/>
          </p:cNvPicPr>
          <p:nvPr/>
        </p:nvPicPr>
        <p:blipFill>
          <a:blip r:embed="rId4"/>
          <a:stretch>
            <a:fillRect/>
          </a:stretch>
        </p:blipFill>
        <p:spPr>
          <a:xfrm>
            <a:off x="573645" y="2722270"/>
            <a:ext cx="3298222" cy="3395766"/>
          </a:xfrm>
          <a:prstGeom prst="rect">
            <a:avLst/>
          </a:prstGeom>
        </p:spPr>
      </p:pic>
      <p:sp>
        <p:nvSpPr>
          <p:cNvPr id="13" name="Title 1">
            <a:extLst>
              <a:ext uri="{FF2B5EF4-FFF2-40B4-BE49-F238E27FC236}">
                <a16:creationId xmlns:a16="http://schemas.microsoft.com/office/drawing/2014/main" id="{E974703B-B556-2436-553C-22CFAA27601F}"/>
              </a:ext>
            </a:extLst>
          </p:cNvPr>
          <p:cNvSpPr txBox="1">
            <a:spLocks/>
          </p:cNvSpPr>
          <p:nvPr/>
        </p:nvSpPr>
        <p:spPr>
          <a:xfrm>
            <a:off x="773" y="5676156"/>
            <a:ext cx="4465440" cy="1421484"/>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4400" b="1" i="0" kern="1200" baseline="0">
                <a:solidFill>
                  <a:schemeClr val="bg1"/>
                </a:solidFill>
                <a:latin typeface="+mj-lt"/>
                <a:ea typeface="+mj-ea"/>
                <a:cs typeface="Arial"/>
              </a:defRPr>
            </a:lvl1pPr>
          </a:lstStyle>
          <a:p>
            <a:pPr algn="ctr"/>
            <a:r>
              <a:rPr lang="en-US" sz="2700" b="0" dirty="0">
                <a:solidFill>
                  <a:schemeClr val="tx1"/>
                </a:solidFill>
              </a:rPr>
              <a:t>Understanding it is!</a:t>
            </a:r>
            <a:endParaRPr lang="en-US" b="0" dirty="0">
              <a:solidFill>
                <a:schemeClr val="tx1"/>
              </a:solidFill>
            </a:endParaRPr>
          </a:p>
        </p:txBody>
      </p:sp>
    </p:spTree>
    <p:extLst>
      <p:ext uri="{BB962C8B-B14F-4D97-AF65-F5344CB8AC3E}">
        <p14:creationId xmlns:p14="http://schemas.microsoft.com/office/powerpoint/2010/main" val="3918202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RGINSIZEUNIT" val="pt"/>
  <p:tag name="RIGHTMARGIN" val="28"/>
  <p:tag name="BOTTOMMARGIN" val="28"/>
  <p:tag name="LEFTMARGIN" val="28"/>
  <p:tag name="TOPMARGIN" val="28"/>
  <p:tag name="UNIQUEMARGIN" val="True"/>
  <p:tag name="ROWSGUTTER" val="28"/>
  <p:tag name="ROWSNUMBER" val="2"/>
  <p:tag name="COLUMNSGUTTER" val="28"/>
  <p:tag name="COLUMNSNUMBER" val="2"/>
  <p:tag name="UPSLIDETOCALGOID" val="Standard"/>
  <p:tag name="UPSLIDETOCMASTERID" val="Redbridge EN - 16.908 24 2021"/>
  <p:tag name="UPSLIDETOCMASTERNAME" val="Redbridge EN - 16.9"/>
  <p:tag name="UPSLIDETOCMASTERLASTEDITIONDATE" val="637659999532949851"/>
  <p:tag name="FOOTERSCRIPT" val="&lt;%Title%&gt;"/>
  <p:tag name="UPSLIDEPRINTFACINGPAGESDESIGN" val="Redbridge"/>
  <p:tag name="UPSLIDEPRINTFACINGPAGESLAYOUT" val="Front Cover"/>
  <p:tag name="TEMPLATESHORTNAMETAG" val="Redbridge - 16.9 (EN)"/>
  <p:tag name="TEMPLATEFULLNAMETAG" val="Redbridge - 16.9 (EN)"/>
  <p:tag name="TEMPLATEDETAILSTAG" val="Pitch deck"/>
  <p:tag name="UPSLIDE" val="BFi00062_Redbridge - 16.9 (EN)_11-19-2021"/>
  <p:tag name="UPSLIDEVERSION" val="6.7.20.0"/>
  <p:tag name="UPSLIDETOCOPTIONS" val="&lt;?xml version=&quot;1.0&quot; encoding=&quot;utf-16&quot;?&gt;&#10;&lt;TocContentOptions xmlns:xsd=&quot;http://www.w3.org/2001/XMLSchema&quot; xmlns:xsi=&quot;http://www.w3.org/2001/XMLSchema-instance&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false&lt;/ContainsAppendix&gt;&#10;    &lt;ContainsUnNumberedSections&gt;true&lt;/ContainsUnNumberedSections&gt;&#10;    &lt;SlideTitle&gt;TABLE OF CONTENTS&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true&lt;/containsAppendix&gt;&#10;    &lt;containsUnnumberedSections&gt;true&lt;/containsUnnumberedSections&gt;&#10;    &lt;SlideTitle&gt;Summary&lt;/SlideTitle&gt;&#10;  &lt;/SectionSlideOptions&gt;&#10;  &lt;SubSectionSlideOptions&gt;&#10;    &lt;ContainsOtherSubsections&gt;true&lt;/ContainsOtherSubsections&gt;&#10;    &lt;ContainsOwnSlides&gt;false&lt;/ContainsOwnSlides&gt;&#10;    &lt;ContainsParentSection&gt;true&lt;/ContainsParentSection&gt;&#10;    &lt;ContainsOtherSections&gt;true&lt;/ContainsOtherSections&gt;&#10;    &lt;containsAppendix&gt;false&lt;/containsAppendix&gt;&#10;    &lt;containsUnnumberedSections&gt;true&lt;/containsUnnumberedSections&gt;&#10;    &lt;SlideTitle&gt;Summary&lt;/SlideTitle&gt;&#10;  &lt;/SubSectionSlideOptions&gt;&#10;  &lt;UsedSlideLayouts&gt;&#10;    &lt;TocSlidesLayout&gt;&#10;      &lt;DesignName&gt;Redbridge&lt;/DesignName&gt;&#10;      &lt;LayoutName&gt;Table of Contents&lt;/LayoutName&gt;&#10;    &lt;/TocSlidesLayout&gt;&#10;    &lt;SectionLayout&gt;&#10;      &lt;DesignName&gt;Redbridge&lt;/DesignName&gt;&#10;      &lt;LayoutName&gt;Section divider&lt;/LayoutName&gt;&#10;    &lt;/SectionLayout&gt;&#10;    &lt;SubsectionLayout&gt;&#10;      &lt;DesignName&gt;Redbridge&lt;/DesignName&gt;&#10;      &lt;LayoutName&gt;Section divider&lt;/LayoutName&gt;&#10;    &lt;/SubsectionLayout&gt;&#10;    &lt;AppendixLayout&gt;&#10;      &lt;DesignName&gt;Redbridge&lt;/DesignName&gt;&#10;      &lt;LayoutName&gt;Section divider&lt;/LayoutName&gt;&#10;    &lt;/AppendixLayout&gt;&#10;    &lt;TitleSliLayout&gt;&#10;      &lt;DesignName&gt;Redbridge&lt;/DesignName&gt;&#10;      &lt;LayoutName&gt;Front Cover&lt;/LayoutName&gt;&#10;    &lt;/TitleSliLayout&gt;&#10;  &lt;/UsedSlideLayouts&gt;&#10;  &lt;ActiveReminders /&gt;&#10;  &lt;CustomAlgoOptions&gt;&#10;    &lt;CustomBaseAlgoOptions&gt;&#10;      &lt;UseSlideTitleAsSubSectionMarker&gt;false&lt;/UseSlideTitleAsSubSectionMarker&gt;&#10;      &lt;SlideTitleAsSectionMarker&gt;&#10;        &lt;UseTitleAsReminder&gt;false&lt;/UseTitleAsReminder&gt;&#10;      &lt;/SlideTitleAsSectionMarker&gt;&#10;      &lt;ShowSectionNums&gt;true&lt;/ShowSectionNums&gt;&#10;      &lt;ShowSlideIndex&gt;true&lt;/ShowSlideIndex&gt;&#10;      &lt;myColorOfNonCurrentItems&gt;&#10;        &lt;UseFixedColor&gt;false&lt;/UseFixedColor&gt;&#10;        &lt;R&gt;31&lt;/R&gt;&#10;        &lt;G&gt;42&lt;/G&gt;&#10;        &lt;B&gt;68&lt;/B&gt;&#10;      &lt;/myColorOfNonCurrentItems&gt;&#10;      &lt;currentItemFormat&gt;&#10;        &lt;UseBanner&gt;false&lt;/UseBanner&gt;&#10;        &lt;BannerFillR&gt;0&lt;/BannerFillR&gt;&#10;        &lt;BannerFillG&gt;0&lt;/BannerFillG&gt;&#10;        &lt;BannerFillB&gt;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lt;/AfterSecNum&gt;&#10;        &lt;BeforeSecNum&gt;0&lt;/BeforeSecNum&gt;&#10;        &lt;AfterSubSecNum /&gt;&#10;        &lt;BeforeSubSecNum /&gt;&#10;      &lt;/Scripts&gt;&#10;      &lt;Lines&gt;&#10;        &lt;UseLineBelowSections&gt;false&lt;/UseLineBelowSections&gt;&#10;        &lt;LineBelowSection&gt;&#10;          &lt;XOffset&gt;0&lt;/XOffset&gt;&#10;          &lt;YOffset&gt;0&lt;/YOffset&gt;&#10;          &lt;Weight&gt;0&lt;/Weight&gt;&#10;          &lt;R&gt;0&lt;/R&gt;&#10;          &lt;G&gt;0&lt;/G&gt;&#10;          &lt;B&gt;0&lt;/B&gt;&#10;          &lt;LineStyle&gt;1&lt;/LineStyle&gt;&#10;        &lt;/LineBelowSection&gt;&#10;      &lt;/Lines&gt;&#10;      &lt;ManVerticalSpacing&gt;&#10;        &lt;UseManualSpacing&gt;true&lt;/UseManualSpacing&gt;&#10;        &lt;ManualSpacing&gt;&#10;          &lt;SpaceBeforeSections&gt;43.5&lt;/SpaceBeforeSections&gt;&#10;          &lt;SpaceBeforeSubSections&gt;6.803149&lt;/SpaceBeforeSubSections&gt;&#10;          &lt;SpaceBeforeSlides&gt;3.40157461&lt;/SpaceBeforeSlides&gt;&#10;        &lt;/ManualSpacing&gt;&#10;        &lt;ManualSpacingSections&gt;&#10;          &lt;SpaceBeforeSections&gt;10.2047234&lt;/SpaceBeforeSections&gt;&#10;          &lt;SpaceBeforeSubSections&gt;6.803149&lt;/SpaceBeforeSubSections&gt;&#10;          &lt;SpaceBeforeSlides&gt;3.40157461&lt;/SpaceBeforeSlides&gt;&#10;        &lt;/ManualSpacingSections&gt;&#10;        &lt;ManualSpacingSubSections&gt;&#10;          &lt;SpaceBeforeSections&gt;10.2047234&lt;/SpaceBeforeSections&gt;&#10;          &lt;SpaceBeforeSubSections&gt;6.803149&lt;/SpaceBeforeSubSections&gt;&#10;          &lt;SpaceBeforeSlides&gt;3.40157461&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UserPresentationOptions&gt;&#10;    &lt;SubSectionsHaveSlide&gt;false&lt;/SubSectionsHaveSlide&gt;&#10;    &lt;SectionDividersContainOwnSubSections xsi:nil=&quot;true&quot; /&gt;&#10;    &lt;SectionDividersContainOwnSlideTitles xsi:nil=&quot;true&quot; /&gt;&#10;    &lt;SubSectionDividersContainOwnSlideTitles xsi:nil=&quot;true&quot; /&gt;&#10;    &lt;TOCSlidesContainSubsectionTitles xsi:nil=&quot;true&quot; /&gt;&#10;    &lt;DisplayRemindersOnSlides&gt;true&lt;/DisplayRemindersOnSlides&gt;&#10;  &lt;/UserPresentationOptions&gt;&#10;  &lt;XmlSubSectionsHaveSlide&gt;true&lt;/XmlSubSectionsHaveSlide&gt;&#10;  &lt;AllowDuplicateTitleSlides&gt;true&lt;/AllowDuplicateTitleSlides&gt;&#10;  &lt;ShowEmptySlideTitles&gt;true&lt;/ShowEmptySlideTitles&gt;&#10;  &lt;NumberingOption&gt;&#10;    &lt;NumType&gt;FullArabic&lt;/NumType&gt;&#10;  &lt;/NumberingOption&gt;&#10;  &lt;NumberingOptionForAppendix&gt;&#10;    &lt;NumType&gt;RomanAndLetters&lt;/NumType&gt;&#10;  &lt;/NumberingOptionForAppendix&gt;&#10;&lt;/TocContentOptions&gt;"/>
</p:tagLst>
</file>

<file path=ppt/tags/tag10.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11.xml><?xml version="1.0" encoding="utf-8"?>
<p:tagLst xmlns:a="http://schemas.openxmlformats.org/drawingml/2006/main" xmlns:r="http://schemas.openxmlformats.org/officeDocument/2006/relationships" xmlns:p="http://schemas.openxmlformats.org/presentationml/2006/main">
  <p:tag name="HIDETOC" val="true"/>
</p:tagLst>
</file>

<file path=ppt/tags/tag12.xml><?xml version="1.0" encoding="utf-8"?>
<p:tagLst xmlns:a="http://schemas.openxmlformats.org/drawingml/2006/main" xmlns:r="http://schemas.openxmlformats.org/officeDocument/2006/relationships" xmlns:p="http://schemas.openxmlformats.org/presentationml/2006/main">
  <p:tag name="NAME" val="SECTIONINDEX"/>
  <p:tag name="TOCTEMPLATESHAPENAME" val="Numéro de slide des sections"/>
  <p:tag name="TOCTEMPLATESHAPEDESCRIPTION" val="Définit le format de la forme contenant les numéros de slides pour les sections."/>
</p:tagLst>
</file>

<file path=ppt/tags/tag13.xml><?xml version="1.0" encoding="utf-8"?>
<p:tagLst xmlns:a="http://schemas.openxmlformats.org/drawingml/2006/main" xmlns:r="http://schemas.openxmlformats.org/officeDocument/2006/relationships" xmlns:p="http://schemas.openxmlformats.org/presentationml/2006/main">
  <p:tag name="SLIDEINDEX" val="285"/>
  <p:tag name="NAME" val="SLIDEINDEX"/>
  <p:tag name="TOCTEMPLATESHAPENAME" val="Numéro de slide"/>
  <p:tag name="TOCTEMPLATESHAPEDESCRIPTION" val="Définit le format de la forme contenant le numéro de diapositive"/>
</p:tagLst>
</file>

<file path=ppt/tags/tag14.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15.xml><?xml version="1.0" encoding="utf-8"?>
<p:tagLst xmlns:a="http://schemas.openxmlformats.org/drawingml/2006/main" xmlns:r="http://schemas.openxmlformats.org/officeDocument/2006/relationships" xmlns:p="http://schemas.openxmlformats.org/presentationml/2006/main">
  <p:tag name="TOCSHAPE" val="296"/>
  <p:tag name="SLIDEINDEX" val="296"/>
  <p:tag name="NAME" val="SUBSECTIONINDEX"/>
  <p:tag name="TOCTEMPLATESHAPENAME" val="Numéro de slide des sous-sections"/>
  <p:tag name="TOCTEMPLATESHAPEDESCRIPTION" val="Définit le format de la forme contenant les numéros de slides des sous-sections."/>
</p:tagLst>
</file>

<file path=ppt/tags/tag1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17.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18.xml><?xml version="1.0" encoding="utf-8"?>
<p:tagLst xmlns:a="http://schemas.openxmlformats.org/drawingml/2006/main" xmlns:r="http://schemas.openxmlformats.org/officeDocument/2006/relationships" xmlns:p="http://schemas.openxmlformats.org/presentationml/2006/main">
  <p:tag name="TOCSHAPE" val="AA"/>
  <p:tag name="SHAPETYPE" val="SECTIONTITLE"/>
  <p:tag name="NAME" val="SECTIONTITLE"/>
  <p:tag name="TOCTEMPLATESHAPENAME" val="Titre de section"/>
  <p:tag name="TOCTEMPLATESHAPEDESCRIPTION" val="Définit le format de la forme contenant les titres de section"/>
</p:tagLst>
</file>

<file path=ppt/tags/tag19.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2.xml><?xml version="1.0" encoding="utf-8"?>
<p:tagLst xmlns:a="http://schemas.openxmlformats.org/drawingml/2006/main" xmlns:r="http://schemas.openxmlformats.org/officeDocument/2006/relationships" xmlns:p="http://schemas.openxmlformats.org/presentationml/2006/main">
  <p:tag name="TOCSHAPE" val="AA"/>
  <p:tag name="NAME" val="SUBSECTIONINDEX"/>
  <p:tag name="TOCTEMPLATESHAPENAME" val="Numéro de slide des sous-sections"/>
  <p:tag name="TOCTEMPLATESHAPEDESCRIPTION" val="Définit le format de la forme contenant les numéros de slides des sous-sections."/>
</p:tagLst>
</file>

<file path=ppt/tags/tag20.xml><?xml version="1.0" encoding="utf-8"?>
<p:tagLst xmlns:a="http://schemas.openxmlformats.org/drawingml/2006/main" xmlns:r="http://schemas.openxmlformats.org/officeDocument/2006/relationships" xmlns:p="http://schemas.openxmlformats.org/presentationml/2006/main">
  <p:tag name="TOCSHAPE" val="AA"/>
  <p:tag name="SHAPETYPE" val="SUBSECTIONTITLE"/>
  <p:tag name="NAME" val="SUBSECTIONTITLE"/>
  <p:tag name="TOCTEMPLATESHAPENAME" val="Titre des sous-sections"/>
  <p:tag name="TOCTEMPLATESHAPEDESCRIPTION" val="Définit le format de la forme contenant les titres des sous-sections."/>
</p:tagLst>
</file>

<file path=ppt/tags/tag21.xml><?xml version="1.0" encoding="utf-8"?>
<p:tagLst xmlns:a="http://schemas.openxmlformats.org/drawingml/2006/main" xmlns:r="http://schemas.openxmlformats.org/officeDocument/2006/relationships" xmlns:p="http://schemas.openxmlformats.org/presentationml/2006/main">
  <p:tag name="HIDETOC" val="true"/>
</p:tagLst>
</file>

<file path=ppt/tags/tag22.xml><?xml version="1.0" encoding="utf-8"?>
<p:tagLst xmlns:a="http://schemas.openxmlformats.org/drawingml/2006/main" xmlns:r="http://schemas.openxmlformats.org/officeDocument/2006/relationships" xmlns:p="http://schemas.openxmlformats.org/presentationml/2006/main">
  <p:tag name="NAME" val="SLIDETITLE"/>
  <p:tag name="TOCTEMPLATESHAPENAME" val="Titre des diapositives"/>
  <p:tag name="TOCTEMPLATESHAPEDESCRIPTION" val="Définit le format de la forme contenant les titres de slide"/>
</p:tagLst>
</file>

<file path=ppt/tags/tag23.xml><?xml version="1.0" encoding="utf-8"?>
<p:tagLst xmlns:a="http://schemas.openxmlformats.org/drawingml/2006/main" xmlns:r="http://schemas.openxmlformats.org/officeDocument/2006/relationships" xmlns:p="http://schemas.openxmlformats.org/presentationml/2006/main">
  <p:tag name="SLIDEINDEX" val="285"/>
  <p:tag name="NAME" val="SLIDEINDEX"/>
  <p:tag name="TOCTEMPLATESHAPENAME" val="Numéro de slide"/>
  <p:tag name="TOCTEMPLATESHAPEDESCRIPTION" val="Définit le format de la forme contenant le numéro de diapositive"/>
</p:tagLst>
</file>

<file path=ppt/tags/tag24.xml><?xml version="1.0" encoding="utf-8"?>
<p:tagLst xmlns:a="http://schemas.openxmlformats.org/drawingml/2006/main" xmlns:r="http://schemas.openxmlformats.org/officeDocument/2006/relationships" xmlns:p="http://schemas.openxmlformats.org/presentationml/2006/main">
  <p:tag name="TOCSHAPE" val="295"/>
  <p:tag name="SLIDEINDEX" val="295"/>
  <p:tag name="NAME" val="SECTIONINDEX"/>
  <p:tag name="TOCTEMPLATESHAPENAME" val="Numéro de slide des sections"/>
  <p:tag name="TOCTEMPLATESHAPEDESCRIPTION" val="Définit le format de la forme contenant les numéros de slides pour les sections."/>
</p:tagLst>
</file>

<file path=ppt/tags/tag25.xml><?xml version="1.0" encoding="utf-8"?>
<p:tagLst xmlns:a="http://schemas.openxmlformats.org/drawingml/2006/main" xmlns:r="http://schemas.openxmlformats.org/officeDocument/2006/relationships" xmlns:p="http://schemas.openxmlformats.org/presentationml/2006/main">
  <p:tag name="TOCSHAPE" val="296"/>
  <p:tag name="SLIDEINDEX" val="296"/>
  <p:tag name="NAME" val="SUBSECTIONINDEX"/>
  <p:tag name="TOCTEMPLATESHAPENAME" val="Numéro de slide des sous-sections"/>
  <p:tag name="TOCTEMPLATESHAPEDESCRIPTION" val="Définit le format de la forme contenant les numéros de slides des sous-sections."/>
</p:tagLst>
</file>

<file path=ppt/tags/tag2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27.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28.xml><?xml version="1.0" encoding="utf-8"?>
<p:tagLst xmlns:a="http://schemas.openxmlformats.org/drawingml/2006/main" xmlns:r="http://schemas.openxmlformats.org/officeDocument/2006/relationships" xmlns:p="http://schemas.openxmlformats.org/presentationml/2006/main">
  <p:tag name="TOCSHAPE" val="AA"/>
  <p:tag name="SHAPETYPE" val="SECTIONTITLE"/>
  <p:tag name="NAME" val="SECTIONTITLE"/>
  <p:tag name="TOCTEMPLATESHAPENAME" val="Titre de section"/>
  <p:tag name="TOCTEMPLATESHAPEDESCRIPTION" val="Définit le format de la forme contenant les titres de section"/>
</p:tagLst>
</file>

<file path=ppt/tags/tag29.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3.xml><?xml version="1.0" encoding="utf-8"?>
<p:tagLst xmlns:a="http://schemas.openxmlformats.org/drawingml/2006/main" xmlns:r="http://schemas.openxmlformats.org/officeDocument/2006/relationships" xmlns:p="http://schemas.openxmlformats.org/presentationml/2006/main">
  <p:tag name="TOCSHAPE" val="261"/>
  <p:tag name="SLIDEINDEX" val="261"/>
  <p:tag name="NAME" val="SUBSECTIONUM"/>
  <p:tag name="TOCTEMPLATESHAPENAME" val="Index des sous-section"/>
  <p:tag name="TOCTEMPLATESHAPEDESCRIPTION" val="Définit le format de la forme contenant les numéros des sou-sections"/>
</p:tagLst>
</file>

<file path=ppt/tags/tag30.xml><?xml version="1.0" encoding="utf-8"?>
<p:tagLst xmlns:a="http://schemas.openxmlformats.org/drawingml/2006/main" xmlns:r="http://schemas.openxmlformats.org/officeDocument/2006/relationships" xmlns:p="http://schemas.openxmlformats.org/presentationml/2006/main">
  <p:tag name="TOCSHAPE" val="AA"/>
  <p:tag name="SHAPETYPE" val="SUBSECTIONTITLE"/>
  <p:tag name="NAME" val="SUBSECTIONTITLE"/>
  <p:tag name="TOCTEMPLATESHAPENAME" val="Titre des sous-sections"/>
  <p:tag name="TOCTEMPLATESHAPEDESCRIPTION" val="Définit le format de la forme contenant les titres des sous-sections."/>
</p:tagLst>
</file>

<file path=ppt/tags/tag31.xml><?xml version="1.0" encoding="utf-8"?>
<p:tagLst xmlns:a="http://schemas.openxmlformats.org/drawingml/2006/main" xmlns:r="http://schemas.openxmlformats.org/officeDocument/2006/relationships" xmlns:p="http://schemas.openxmlformats.org/presentationml/2006/main">
  <p:tag name="HIDETOC" val="true"/>
</p:tagLst>
</file>

<file path=ppt/tags/tag32.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33.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34.xml><?xml version="1.0" encoding="utf-8"?>
<p:tagLst xmlns:a="http://schemas.openxmlformats.org/drawingml/2006/main" xmlns:r="http://schemas.openxmlformats.org/officeDocument/2006/relationships" xmlns:p="http://schemas.openxmlformats.org/presentationml/2006/main">
  <p:tag name="HIDETOC" val="true"/>
</p:tagLst>
</file>

<file path=ppt/tags/tag35.xml><?xml version="1.0" encoding="utf-8"?>
<p:tagLst xmlns:a="http://schemas.openxmlformats.org/drawingml/2006/main" xmlns:r="http://schemas.openxmlformats.org/officeDocument/2006/relationships" xmlns:p="http://schemas.openxmlformats.org/presentationml/2006/main">
  <p:tag name="NAME" val="Title"/>
</p:tagLst>
</file>

<file path=ppt/tags/tag36.xml><?xml version="1.0" encoding="utf-8"?>
<p:tagLst xmlns:a="http://schemas.openxmlformats.org/drawingml/2006/main" xmlns:r="http://schemas.openxmlformats.org/officeDocument/2006/relationships" xmlns:p="http://schemas.openxmlformats.org/presentationml/2006/main">
  <p:tag name="UPSLIDESHAPELIBITEMEDITIONDATE" val="635888789660490131"/>
  <p:tag name="UPSLIDESHAPELIBITEMLASTCREATOR" val="touya"/>
  <p:tag name="UPSLIDESHAPELIBITEMNAME" val="World with borders"/>
  <p:tag name="UPSLIDESHAPELIBITEMID" val="World with borders_635072572632887400_860074996"/>
</p:tagLst>
</file>

<file path=ppt/tags/tag37.xml><?xml version="1.0" encoding="utf-8"?>
<p:tagLst xmlns:a="http://schemas.openxmlformats.org/drawingml/2006/main" xmlns:r="http://schemas.openxmlformats.org/officeDocument/2006/relationships" xmlns:p="http://schemas.openxmlformats.org/presentationml/2006/main">
  <p:tag name="UPSLIDESHAPELIBITEMID" val="f6740789-5551-454e-815e-922beec3e3f8"/>
  <p:tag name="UPSLIDESHAPELIBITEMEDITIONDATE" val="637747317075240775"/>
  <p:tag name="UPSLIDESHAPELIBITEMLASTCREATOR" val="tchave"/>
  <p:tag name="UPSLIDESHAPELIBITEMNAME" val="Bank"/>
  <p:tag name="UPSLIDESTOREDSHAPELOCATION" val="\\ad.bfinancedta.com\rbdta\ressources\upslide\customization\bibliothèque\Bibliothèque\Toolbox\Icons\Banking.lib"/>
</p:tagLst>
</file>

<file path=ppt/tags/tag38.xml><?xml version="1.0" encoding="utf-8"?>
<p:tagLst xmlns:a="http://schemas.openxmlformats.org/drawingml/2006/main" xmlns:r="http://schemas.openxmlformats.org/officeDocument/2006/relationships" xmlns:p="http://schemas.openxmlformats.org/presentationml/2006/main">
  <p:tag name="UPSLIDESHAPELIBITEMEDITIONDATE" val="635978848645061302"/>
  <p:tag name="UPSLIDESHAPELIBITEMLASTCREATOR" val="tchave"/>
  <p:tag name="UPSLIDESHAPELIBITEMNAME" val="Cercle Rouge RB"/>
  <p:tag name="UPSLIDESHAPELIBITEMID" val="Cercle Rouge RB_635978920645061302_2064469427"/>
</p:tagLst>
</file>

<file path=ppt/tags/tag39.xml><?xml version="1.0" encoding="utf-8"?>
<p:tagLst xmlns:a="http://schemas.openxmlformats.org/drawingml/2006/main" xmlns:r="http://schemas.openxmlformats.org/officeDocument/2006/relationships" xmlns:p="http://schemas.openxmlformats.org/presentationml/2006/main">
  <p:tag name="UPSLIDESHAPELIBITEMEDITIONDATE" val="635978854048243302"/>
  <p:tag name="UPSLIDESHAPELIBITEMLASTCREATOR" val="tchave"/>
  <p:tag name="UPSLIDESHAPELIBITEMNAME" val="Business Unit 2"/>
  <p:tag name="UPSLIDESHAPELIBITEMID" val="Business Unit 2_635978926048243302_900295442"/>
</p:tagLst>
</file>

<file path=ppt/tags/tag4.xml><?xml version="1.0" encoding="utf-8"?>
<p:tagLst xmlns:a="http://schemas.openxmlformats.org/drawingml/2006/main" xmlns:r="http://schemas.openxmlformats.org/officeDocument/2006/relationships" xmlns:p="http://schemas.openxmlformats.org/presentationml/2006/main">
  <p:tag name="TOCSHAPE" val="AA"/>
  <p:tag name="SHAPETYPE" val="SUBSECTIONTITLE"/>
  <p:tag name="NAME" val="SUBSECTIONTITLE"/>
  <p:tag name="TOCTEMPLATESHAPENAME" val="Titre des sous-sections"/>
  <p:tag name="TOCTEMPLATESHAPEDESCRIPTION" val="Définit le format de la forme contenant les titres des sous-sections."/>
</p:tagLst>
</file>

<file path=ppt/tags/tag40.xml><?xml version="1.0" encoding="utf-8"?>
<p:tagLst xmlns:a="http://schemas.openxmlformats.org/drawingml/2006/main" xmlns:r="http://schemas.openxmlformats.org/officeDocument/2006/relationships" xmlns:p="http://schemas.openxmlformats.org/presentationml/2006/main">
  <p:tag name="UPSLIDESHAPELIBITEMEDITIONDATE" val="635978858338356131"/>
  <p:tag name="UPSLIDESHAPELIBITEMLASTCREATOR" val="tchave"/>
  <p:tag name="UPSLIDESHAPELIBITEMNAME" val="Picto Graph 61"/>
  <p:tag name="UPSLIDESHAPELIBITEMID" val="Picto Graph 61_635978930338356131_187885037"/>
</p:tagLst>
</file>

<file path=ppt/tags/tag41.xml><?xml version="1.0" encoding="utf-8"?>
<p:tagLst xmlns:a="http://schemas.openxmlformats.org/drawingml/2006/main" xmlns:r="http://schemas.openxmlformats.org/officeDocument/2006/relationships" xmlns:p="http://schemas.openxmlformats.org/presentationml/2006/main">
  <p:tag name="UPSLIDESHAPELIBITEMEDITIONDATE" val="635978843687413302"/>
  <p:tag name="UPSLIDESHAPELIBITEMLASTCREATOR" val="tchave"/>
  <p:tag name="UPSLIDESHAPELIBITEMNAME" val="Outils de trésorerie"/>
  <p:tag name="UPSLIDESHAPELIBITEMID" val="Outils de trésorerie_635978915687413302_1376327919"/>
</p:tagLst>
</file>

<file path=ppt/tags/tag42.xml><?xml version="1.0" encoding="utf-8"?>
<p:tagLst xmlns:a="http://schemas.openxmlformats.org/drawingml/2006/main" xmlns:r="http://schemas.openxmlformats.org/officeDocument/2006/relationships" xmlns:p="http://schemas.openxmlformats.org/presentationml/2006/main">
  <p:tag name="UPSLIDESHAPELIBITEMID" val="Petit Graph_635978916258625302_497843217"/>
  <p:tag name="UPSLIDESHAPELIBITEMEDITIONDATE" val="635978844258625302"/>
  <p:tag name="UPSLIDESHAPELIBITEMLASTCREATOR" val="tchave"/>
  <p:tag name="UPSLIDESHAPELIBITEMNAME" val="Picto Graph 9"/>
</p:tagLst>
</file>

<file path=ppt/tags/tag43.xml><?xml version="1.0" encoding="utf-8"?>
<p:tagLst xmlns:a="http://schemas.openxmlformats.org/drawingml/2006/main" xmlns:r="http://schemas.openxmlformats.org/officeDocument/2006/relationships" xmlns:p="http://schemas.openxmlformats.org/presentationml/2006/main">
  <p:tag name="LAST UPDATE DATE" val="390605508.563483"/>
  <p:tag name="IMPORTID" val="2538390605273.255347"/>
  <p:tag name="WBLAST" val="H:\Conference Presentations\NYCE June 2021\NYCE Data - Links.xlsx"/>
  <p:tag name="USER NAME" val="ckukuk"/>
  <p:tag name="TYPE" val="1"/>
  <p:tag name="SOURCENAME" val="Credit Card Summary"/>
  <p:tag name="SHEETID" val="Sheet1"/>
  <p:tag name="PICTUREAPPEARANCE" val="xlPrinter"/>
  <p:tag name="NORESIZEONUPDATE" val="False"/>
</p:tagLst>
</file>

<file path=ppt/tags/tag44.xml><?xml version="1.0" encoding="utf-8"?>
<p:tagLst xmlns:a="http://schemas.openxmlformats.org/drawingml/2006/main" xmlns:r="http://schemas.openxmlformats.org/officeDocument/2006/relationships" xmlns:p="http://schemas.openxmlformats.org/presentationml/2006/main">
  <p:tag name="LAST UPDATE DATE" val="390605650.796436"/>
  <p:tag name="IMPORTID" val="9774304007426.075805"/>
  <p:tag name="WBLAST" val="H:\Conference Presentations\NYCE June 2021\NYCE Data - Links.xlsx"/>
  <p:tag name="USER NAME" val="ckukuk"/>
  <p:tag name="TYPE" val="2"/>
  <p:tag name="SOURCENAME" val="Chart 1"/>
  <p:tag name="SHEETID" val="Monthly Comparison"/>
  <p:tag name="PICTUREAPPEARANCE" val="xlPrinter"/>
  <p:tag name="NORESIZEONUPDATE" val="False"/>
</p:tagLst>
</file>

<file path=ppt/tags/tag45.xml><?xml version="1.0" encoding="utf-8"?>
<p:tagLst xmlns:a="http://schemas.openxmlformats.org/drawingml/2006/main" xmlns:r="http://schemas.openxmlformats.org/officeDocument/2006/relationships" xmlns:p="http://schemas.openxmlformats.org/presentationml/2006/main">
  <p:tag name="LAST UPDATE DATE" val="390605653.426403"/>
  <p:tag name="IMPORTID" val="6987304006462.551812"/>
  <p:tag name="WBLAST" val="H:\Conference Presentations\NYCE June 2021\NYCE Data - Links.xlsx"/>
  <p:tag name="USER NAME" val="ckukuk"/>
  <p:tag name="TYPE" val="2"/>
  <p:tag name="SOURCENAME" val="Chart 2"/>
  <p:tag name="SHEETID" val="Monthly Comparison"/>
  <p:tag name="PICTUREAPPEARANCE" val="xlPrinter"/>
  <p:tag name="NORESIZEONUPDATE" val="False"/>
</p:tagLst>
</file>

<file path=ppt/tags/tag46.xml><?xml version="1.0" encoding="utf-8"?>
<p:tagLst xmlns:a="http://schemas.openxmlformats.org/drawingml/2006/main" xmlns:r="http://schemas.openxmlformats.org/officeDocument/2006/relationships" xmlns:p="http://schemas.openxmlformats.org/presentationml/2006/main">
  <p:tag name="LAST UPDATE DATE" val="390605655.863323"/>
  <p:tag name="IMPORTID" val="6987304006462.551812"/>
  <p:tag name="WBLAST" val="H:\Conference Presentations\NYCE June 2021\NYCE Data - Links.xlsx"/>
  <p:tag name="USER NAME" val="ckukuk"/>
  <p:tag name="TYPE" val="2"/>
  <p:tag name="SOURCENAME" val="Chart 4"/>
  <p:tag name="SHEETID" val="Monthly Comparison"/>
  <p:tag name="PICTUREAPPEARANCE" val="xlPrinter"/>
  <p:tag name="NORESIZEONUPDATE" val="False"/>
</p:tagLst>
</file>

<file path=ppt/tags/tag47.xml><?xml version="1.0" encoding="utf-8"?>
<p:tagLst xmlns:a="http://schemas.openxmlformats.org/drawingml/2006/main" xmlns:r="http://schemas.openxmlformats.org/officeDocument/2006/relationships" xmlns:p="http://schemas.openxmlformats.org/presentationml/2006/main">
  <p:tag name="UPSLIDESHAPELIBITEMID" val="067f91f9-953e-4f4a-9f34-40a425f538c0"/>
  <p:tag name="UPSLIDESHAPELIBITEMEDITIONDATE" val="637671329559641535"/>
  <p:tag name="UPSLIDESHAPELIBITEMLASTCREATOR" val="tchave"/>
  <p:tag name="UPSLIDESHAPELIBITEMNAME" val="Graphique 24"/>
  <p:tag name="UPSLIDESTOREDSHAPELOCATION" val="\\ad.bfinancedta.com\rbdta\ressources\upslide\customization\bibliothèque\Bibliothèque\Toolbox\Illustrations\Final Report.lib"/>
</p:tagLst>
</file>

<file path=ppt/tags/tag48.xml><?xml version="1.0" encoding="utf-8"?>
<p:tagLst xmlns:a="http://schemas.openxmlformats.org/drawingml/2006/main" xmlns:r="http://schemas.openxmlformats.org/officeDocument/2006/relationships" xmlns:p="http://schemas.openxmlformats.org/presentationml/2006/main">
  <p:tag name="LAST UPDATE DATE" val="390606004.378576"/>
  <p:tag name="IMPORTID" val="4616390606004.378576"/>
  <p:tag name="WBLAST" val="H:\Conference Presentations\NYCE June 2021\NYCE Data - Links.xlsx"/>
  <p:tag name="USER NAME" val="ckukuk"/>
  <p:tag name="TYPE" val="1"/>
  <p:tag name="SHEETID" val="Proc Sum New"/>
  <p:tag name="PICTUREAPPEARANCE" val="xlPrinter"/>
  <p:tag name="NORESIZEONUPDATE" val="False"/>
</p:tagLst>
</file>

<file path=ppt/tags/tag49.xml><?xml version="1.0" encoding="utf-8"?>
<p:tagLst xmlns:a="http://schemas.openxmlformats.org/drawingml/2006/main" xmlns:r="http://schemas.openxmlformats.org/officeDocument/2006/relationships" xmlns:p="http://schemas.openxmlformats.org/presentationml/2006/main">
  <p:tag name="LAST UPDATE DATE" val="390606345.782232"/>
  <p:tag name="IMPORTID" val="3623301878010.086141"/>
  <p:tag name="WBLAST" val="I:\Operations\OUTSOURCING\Yale Appliance\6 - Invoices\2022\2022-04\Apr 2022 NEW Yale PACE Template.xlsx"/>
  <p:tag name="USER NAME" val="ckukuk"/>
  <p:tag name="TYPE" val="2"/>
  <p:tag name="SOURCENAME" val="Effective Rates (Chart 6)"/>
  <p:tag name="SHEETID" val="Monthly Trend Summary"/>
  <p:tag name="PICTUREAPPEARANCE" val="xlPrinter"/>
  <p:tag name="NORESIZEONUPDATE" val="False"/>
</p:tagLst>
</file>

<file path=ppt/tags/tag5.xml><?xml version="1.0" encoding="utf-8"?>
<p:tagLst xmlns:a="http://schemas.openxmlformats.org/drawingml/2006/main" xmlns:r="http://schemas.openxmlformats.org/officeDocument/2006/relationships" xmlns:p="http://schemas.openxmlformats.org/presentationml/2006/main">
  <p:tag name="TOCSHAPE" val="AA"/>
  <p:tag name="NAME" val="SLIDEINDEX"/>
  <p:tag name="TOCTEMPLATESHAPENAME" val="Numéro de slide"/>
  <p:tag name="TOCTEMPLATESHAPEDESCRIPTION" val="Définit le format de la forme contenant le numéro de diapositive"/>
</p:tagLst>
</file>

<file path=ppt/tags/tag50.xml><?xml version="1.0" encoding="utf-8"?>
<p:tagLst xmlns:a="http://schemas.openxmlformats.org/drawingml/2006/main" xmlns:r="http://schemas.openxmlformats.org/officeDocument/2006/relationships" xmlns:p="http://schemas.openxmlformats.org/presentationml/2006/main">
  <p:tag name="LAST UPDATE DATE" val="390606424.758943"/>
  <p:tag name="IMPORTID" val="3623301878010.086141"/>
  <p:tag name="WBLAST" val="I:\Operations\OUTSOURCING\Moss Adams\6 - Invoices\2022-03\Moss Adams MAR 2022 PACE.xlsx"/>
  <p:tag name="USER NAME" val="ckukuk"/>
  <p:tag name="TYPE" val="2"/>
  <p:tag name="SOURCENAME" val="Effective Rates (Chart 5)"/>
  <p:tag name="SHEETID" val="Monthly Trend Summary"/>
  <p:tag name="PICTUREAPPEARANCE" val="xlPrinter"/>
  <p:tag name="NORESIZEONUPDATE" val="False"/>
</p:tagLst>
</file>

<file path=ppt/tags/tag51.xml><?xml version="1.0" encoding="utf-8"?>
<p:tagLst xmlns:a="http://schemas.openxmlformats.org/drawingml/2006/main" xmlns:r="http://schemas.openxmlformats.org/officeDocument/2006/relationships" xmlns:p="http://schemas.openxmlformats.org/presentationml/2006/main">
  <p:tag name="LAST UPDATE DATE" val="331425056.200978"/>
  <p:tag name="IMPORTID" val="6405313961248.799983"/>
  <p:tag name="WBLAST" val="I:\Operations\2012089911111\Templates\LabCorp Dashboard Template.xlsx"/>
  <p:tag name="USER NAME" val="dsnyder"/>
  <p:tag name="TYPE" val="1"/>
  <p:tag name="SOURCENAME" val="Card Brand"/>
  <p:tag name="SHEETID" val="Monthly Pie Chart"/>
</p:tagLst>
</file>

<file path=ppt/tags/tag52.xml><?xml version="1.0" encoding="utf-8"?>
<p:tagLst xmlns:a="http://schemas.openxmlformats.org/drawingml/2006/main" xmlns:r="http://schemas.openxmlformats.org/officeDocument/2006/relationships" xmlns:p="http://schemas.openxmlformats.org/presentationml/2006/main">
  <p:tag name="UPSLIDESHAPELIBITEMID" val="b1b13fd1-1f89-4592-ac32-f8865b340333"/>
  <p:tag name="UPSLIDESHAPELIBITEMEDITIONDATE" val="637747332307324007"/>
  <p:tag name="UPSLIDESHAPELIBITEMLASTCREATOR" val="tchave"/>
  <p:tag name="UPSLIDESHAPELIBITEMNAME" val="Prize Reward"/>
  <p:tag name="UPSLIDESTOREDSHAPELOCATION" val="\\ad.bfinancedta.com\rbdta\ressources\upslide\customization\bibliothèque\Bibliothèque\Toolbox\Icons\General.lib"/>
</p:tagLst>
</file>

<file path=ppt/tags/tag53.xml><?xml version="1.0" encoding="utf-8"?>
<p:tagLst xmlns:a="http://schemas.openxmlformats.org/drawingml/2006/main" xmlns:r="http://schemas.openxmlformats.org/officeDocument/2006/relationships" xmlns:p="http://schemas.openxmlformats.org/presentationml/2006/main">
  <p:tag name="UPSLIDESHAPELIBITEMID" val="39d2acb6-8148-4381-8a31-ff1a87fba2c6"/>
  <p:tag name="UPSLIDESHAPELIBITEMEDITIONDATE" val="637747332321176959"/>
  <p:tag name="UPSLIDESHAPELIBITEMLASTCREATOR" val="tchave"/>
  <p:tag name="UPSLIDESHAPELIBITEMNAME" val="Keys"/>
  <p:tag name="UPSLIDESTOREDSHAPELOCATION" val="\\ad.bfinancedta.com\rbdta\ressources\upslide\customization\bibliothèque\Bibliothèque\Toolbox\Icons\General.lib"/>
</p:tagLst>
</file>

<file path=ppt/tags/tag54.xml><?xml version="1.0" encoding="utf-8"?>
<p:tagLst xmlns:a="http://schemas.openxmlformats.org/drawingml/2006/main" xmlns:r="http://schemas.openxmlformats.org/officeDocument/2006/relationships" xmlns:p="http://schemas.openxmlformats.org/presentationml/2006/main">
  <p:tag name="LAST UPDATE DATE" val="331425056.61839"/>
  <p:tag name="IMPORTID" val="4138304025274.696905"/>
  <p:tag name="WBLAST" val="I:\Operations\2012089911111\Templates\LabCorp Dashboard Template.xlsx"/>
  <p:tag name="USER NAME" val="dsnyder"/>
  <p:tag name="TYPE" val="2"/>
  <p:tag name="SOURCENAME" val=""/>
  <p:tag name="SHEETID" val="IC Graphs"/>
</p:tagLst>
</file>

<file path=ppt/tags/tag55.xml><?xml version="1.0" encoding="utf-8"?>
<p:tagLst xmlns:a="http://schemas.openxmlformats.org/drawingml/2006/main" xmlns:r="http://schemas.openxmlformats.org/officeDocument/2006/relationships" xmlns:p="http://schemas.openxmlformats.org/presentationml/2006/main">
  <p:tag name="LAST UPDATE DATE" val="331425056.761709"/>
  <p:tag name="IMPORTID" val="4138304025274.696905"/>
  <p:tag name="WBLAST" val="I:\Operations\2012089911111\Templates\LabCorp Dashboard Template.xlsx"/>
  <p:tag name="USER NAME" val="dsnyder"/>
  <p:tag name="TYPE" val="2"/>
  <p:tag name="SOURCENAME" val=""/>
  <p:tag name="SHEETID" val="IC Graphs"/>
</p:tagLst>
</file>

<file path=ppt/tags/tag56.xml><?xml version="1.0" encoding="utf-8"?>
<p:tagLst xmlns:a="http://schemas.openxmlformats.org/drawingml/2006/main" xmlns:r="http://schemas.openxmlformats.org/officeDocument/2006/relationships" xmlns:p="http://schemas.openxmlformats.org/presentationml/2006/main">
  <p:tag name="UPSLIDESHAPELIBITEMEDITIONDATE" val="636978317123339633"/>
  <p:tag name="UPSLIDESHAPELIBITEMLASTCREATOR" val="tchave"/>
  <p:tag name="UPSLIDESHAPELIBITEMNAME" val="Calculator"/>
  <p:tag name="UPSLIDESHAPELIBITEMID" val="Calculator_636978353123339633_2135707653"/>
</p:tagLst>
</file>

<file path=ppt/tags/tag6.xml><?xml version="1.0" encoding="utf-8"?>
<p:tagLst xmlns:a="http://schemas.openxmlformats.org/drawingml/2006/main" xmlns:r="http://schemas.openxmlformats.org/officeDocument/2006/relationships" xmlns:p="http://schemas.openxmlformats.org/presentationml/2006/main">
  <p:tag name="TOCSHAPE" val="261"/>
  <p:tag name="SLIDEINDEX" val="261"/>
  <p:tag name="NAME" val="SLIDETITLE"/>
  <p:tag name="TOCTEMPLATESHAPENAME" val="Titre des diapositives"/>
  <p:tag name="TOCTEMPLATESHAPEDESCRIPTION" val="Définit le format de la forme contenant les titres de slide"/>
</p:tagLst>
</file>

<file path=ppt/tags/tag7.xml><?xml version="1.0" encoding="utf-8"?>
<p:tagLst xmlns:a="http://schemas.openxmlformats.org/drawingml/2006/main" xmlns:r="http://schemas.openxmlformats.org/officeDocument/2006/relationships" xmlns:p="http://schemas.openxmlformats.org/presentationml/2006/main">
  <p:tag name="TOCSHAPE" val="258"/>
  <p:tag name="SLIDEINDEX" val="258"/>
  <p:tag name="NAME" val="SECTIONINDEX"/>
  <p:tag name="TOCTEMPLATESHAPENAME" val="Numéro de slide des sections"/>
  <p:tag name="TOCTEMPLATESHAPEDESCRIPTION" val="Définit le format de la forme contenant les numéros de slides pour les sections."/>
</p:tagLst>
</file>

<file path=ppt/tags/tag8.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9.xml><?xml version="1.0" encoding="utf-8"?>
<p:tagLst xmlns:a="http://schemas.openxmlformats.org/drawingml/2006/main" xmlns:r="http://schemas.openxmlformats.org/officeDocument/2006/relationships" xmlns:p="http://schemas.openxmlformats.org/presentationml/2006/main">
  <p:tag name="SHAPETYPE" val="SECTIONTITLE"/>
  <p:tag name="TOCSHAPE" val="AA"/>
  <p:tag name="NAME" val="SECTIONTITLE"/>
  <p:tag name="TOCTEMPLATESHAPENAME" val="Titre de section"/>
  <p:tag name="TOCTEMPLATESHAPEDESCRIPTION" val="Définit le format de la forme contenant les titres de section"/>
</p:tagLst>
</file>

<file path=ppt/theme/theme1.xml><?xml version="1.0" encoding="utf-8"?>
<a:theme xmlns:a="http://schemas.openxmlformats.org/drawingml/2006/main" name="Redbridge">
  <a:themeElements>
    <a:clrScheme name="redbridge">
      <a:dk1>
        <a:sysClr val="windowText" lastClr="000000"/>
      </a:dk1>
      <a:lt1>
        <a:sysClr val="window" lastClr="FFFFFF"/>
      </a:lt1>
      <a:dk2>
        <a:srgbClr val="E4002B"/>
      </a:dk2>
      <a:lt2>
        <a:srgbClr val="1F2A44"/>
      </a:lt2>
      <a:accent1>
        <a:srgbClr val="ADABB9"/>
      </a:accent1>
      <a:accent2>
        <a:srgbClr val="C8B8AB"/>
      </a:accent2>
      <a:accent3>
        <a:srgbClr val="F28C39"/>
      </a:accent3>
      <a:accent4>
        <a:srgbClr val="0D5E67"/>
      </a:accent4>
      <a:accent5>
        <a:srgbClr val="5CC2DA"/>
      </a:accent5>
      <a:accent6>
        <a:srgbClr val="5461A7"/>
      </a:accent6>
      <a:hlink>
        <a:srgbClr val="A41F35"/>
      </a:hlink>
      <a:folHlink>
        <a:srgbClr val="D4451D"/>
      </a:folHlink>
    </a:clrScheme>
    <a:fontScheme name="Redbridge">
      <a:majorFont>
        <a:latin typeface="Nexa XBold"/>
        <a:ea typeface=""/>
        <a:cs typeface=""/>
      </a:majorFont>
      <a:minorFont>
        <a:latin typeface="Nex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rtlCol="0">
        <a:noAutofit/>
      </a:bodyPr>
      <a:lstStyle>
        <a:defPPr algn="l">
          <a:defRPr sz="1600" dirty="0" smtClean="0"/>
        </a:defPPr>
      </a:lstStyle>
    </a:txDef>
  </a:objectDefaults>
  <a:extraClrSchemeLst/>
  <a:custClrLst>
    <a:custClr name="green blue">
      <a:srgbClr val="008E9A"/>
    </a:custClr>
    <a:custClr name="green">
      <a:srgbClr val="04585E"/>
    </a:custClr>
    <a:custClr name="purple">
      <a:srgbClr val="7D5C97"/>
    </a:custClr>
    <a:custClr name="lavanda">
      <a:srgbClr val="6C8AE5"/>
    </a:custClr>
    <a:custClr name="peach">
      <a:srgbClr val="EC827F"/>
    </a:custClr>
    <a:custClr name="orange">
      <a:srgbClr val="F98D50"/>
    </a:custClr>
    <a:custClr name="wine">
      <a:srgbClr val="71002B"/>
    </a:custClr>
  </a:custClrLst>
  <a:extLst>
    <a:ext uri="{05A4C25C-085E-4340-85A3-A5531E510DB2}">
      <thm15:themeFamily xmlns:thm15="http://schemas.microsoft.com/office/thememl/2012/main" name="UpSlideTemplate.potx" id="{1961397F-2FF6-42FA-9AF5-7541BE18C5E8}" vid="{ED1C9820-EDC0-42EF-9ED3-9A60BEB5F6B2}"/>
    </a:ext>
  </a:extLst>
</a:theme>
</file>

<file path=ppt/theme/theme2.xml><?xml version="1.0" encoding="utf-8"?>
<a:theme xmlns:a="http://schemas.openxmlformats.org/drawingml/2006/main" name="UpSlide Table Of Content Master (do not ed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Nexa Book"/>
        <a:font script="Hebr" typeface="Nexa Boo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Nexa Book"/>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SlideTemplate.potx" id="{1961397F-2FF6-42FA-9AF5-7541BE18C5E8}" vid="{AD3D09CB-A214-4BD7-8915-DDEB1D1DA153}"/>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Nexa Book"/>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Nexa Book"/>
        <a:font script="Hebr" typeface="Nexa Boo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Nexa Book"/>
        <a:font script="Uigh" typeface="Microsoft Uighur"/>
        <a:font script="Geor" typeface="Sylfaen"/>
        <a:font script="Armn" typeface="Nexa Book"/>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1">
    <a:dk1>
      <a:sysClr val="windowText" lastClr="000000"/>
    </a:dk1>
    <a:lt1>
      <a:sysClr val="window" lastClr="FFFFFF"/>
    </a:lt1>
    <a:dk2>
      <a:srgbClr val="263746"/>
    </a:dk2>
    <a:lt2>
      <a:srgbClr val="007CBA"/>
    </a:lt2>
    <a:accent1>
      <a:srgbClr val="00A8E1"/>
    </a:accent1>
    <a:accent2>
      <a:srgbClr val="007297"/>
    </a:accent2>
    <a:accent3>
      <a:srgbClr val="6D3A5D"/>
    </a:accent3>
    <a:accent4>
      <a:srgbClr val="A35EB5"/>
    </a:accent4>
    <a:accent5>
      <a:srgbClr val="A0ACAA"/>
    </a:accent5>
    <a:accent6>
      <a:srgbClr val="402B56"/>
    </a:accent6>
    <a:hlink>
      <a:srgbClr val="A41F35"/>
    </a:hlink>
    <a:folHlink>
      <a:srgbClr val="D4451D"/>
    </a:folHlink>
  </a:clrScheme>
  <a:fontScheme name="bfinance">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ersonnalisé 1">
    <a:dk1>
      <a:sysClr val="windowText" lastClr="000000"/>
    </a:dk1>
    <a:lt1>
      <a:sysClr val="window" lastClr="FFFFFF"/>
    </a:lt1>
    <a:dk2>
      <a:srgbClr val="263746"/>
    </a:dk2>
    <a:lt2>
      <a:srgbClr val="007CBA"/>
    </a:lt2>
    <a:accent1>
      <a:srgbClr val="00A8E1"/>
    </a:accent1>
    <a:accent2>
      <a:srgbClr val="007297"/>
    </a:accent2>
    <a:accent3>
      <a:srgbClr val="6D3A5D"/>
    </a:accent3>
    <a:accent4>
      <a:srgbClr val="A35EB5"/>
    </a:accent4>
    <a:accent5>
      <a:srgbClr val="A0ACAA"/>
    </a:accent5>
    <a:accent6>
      <a:srgbClr val="402B56"/>
    </a:accent6>
    <a:hlink>
      <a:srgbClr val="A41F35"/>
    </a:hlink>
    <a:folHlink>
      <a:srgbClr val="D4451D"/>
    </a:folHlink>
  </a:clrScheme>
  <a:fontScheme name="bfinance">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78CE09F451044085BD20AE26165FED" ma:contentTypeVersion="13" ma:contentTypeDescription="Create a new document." ma:contentTypeScope="" ma:versionID="8bc7e0aa43c15746a6fbd3cf81f3b044">
  <xsd:schema xmlns:xsd="http://www.w3.org/2001/XMLSchema" xmlns:xs="http://www.w3.org/2001/XMLSchema" xmlns:p="http://schemas.microsoft.com/office/2006/metadata/properties" xmlns:ns2="e5e58b11-f745-45e3-9bae-2ebf80225d14" xmlns:ns3="ad2e9ad2-38b0-4b2b-a771-3ca98dc4e31f" targetNamespace="http://schemas.microsoft.com/office/2006/metadata/properties" ma:root="true" ma:fieldsID="e17de17339a9990eaeb6fdf67802cb1e" ns2:_="" ns3:_="">
    <xsd:import namespace="e5e58b11-f745-45e3-9bae-2ebf80225d14"/>
    <xsd:import namespace="ad2e9ad2-38b0-4b2b-a771-3ca98dc4e3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58b11-f745-45e3-9bae-2ebf80225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2e9ad2-38b0-4b2b-a771-3ca98dc4e31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808083-9FB2-44AF-BE16-DA707A412822}">
  <ds:schemaRefs>
    <ds:schemaRef ds:uri="http://schemas.microsoft.com/sharepoint/v3/contenttype/forms"/>
  </ds:schemaRefs>
</ds:datastoreItem>
</file>

<file path=customXml/itemProps2.xml><?xml version="1.0" encoding="utf-8"?>
<ds:datastoreItem xmlns:ds="http://schemas.openxmlformats.org/officeDocument/2006/customXml" ds:itemID="{7F9EFCCE-6557-49E0-AEE1-7117F3DBFE20}">
  <ds:schemaRefs>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elements/1.1/"/>
    <ds:schemaRef ds:uri="e5e58b11-f745-45e3-9bae-2ebf80225d14"/>
    <ds:schemaRef ds:uri="http://purl.org/dc/dcmitype/"/>
    <ds:schemaRef ds:uri="http://schemas.microsoft.com/office/infopath/2007/PartnerControls"/>
    <ds:schemaRef ds:uri="ad2e9ad2-38b0-4b2b-a771-3ca98dc4e31f"/>
  </ds:schemaRefs>
</ds:datastoreItem>
</file>

<file path=customXml/itemProps3.xml><?xml version="1.0" encoding="utf-8"?>
<ds:datastoreItem xmlns:ds="http://schemas.openxmlformats.org/officeDocument/2006/customXml" ds:itemID="{E8815CEC-8631-441C-B0D6-CFEBB71363B6}">
  <ds:schemaRefs>
    <ds:schemaRef ds:uri="ad2e9ad2-38b0-4b2b-a771-3ca98dc4e31f"/>
    <ds:schemaRef ds:uri="e5e58b11-f745-45e3-9bae-2ebf80225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UpSlideTemplate</Template>
  <TotalTime>7555</TotalTime>
  <Words>1431</Words>
  <Application>Microsoft Office PowerPoint</Application>
  <PresentationFormat>Widescreen</PresentationFormat>
  <Paragraphs>301</Paragraphs>
  <Slides>26</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Helvetica</vt:lpstr>
      <vt:lpstr>Calibri Light</vt:lpstr>
      <vt:lpstr>Nexa XBold</vt:lpstr>
      <vt:lpstr>OCR A Extended</vt:lpstr>
      <vt:lpstr>Franklin Gothic Medium</vt:lpstr>
      <vt:lpstr>Tahoma</vt:lpstr>
      <vt:lpstr>Nexa</vt:lpstr>
      <vt:lpstr>Arial</vt:lpstr>
      <vt:lpstr>Wingdings</vt:lpstr>
      <vt:lpstr>Nexa Book</vt:lpstr>
      <vt:lpstr>Redbridge</vt:lpstr>
      <vt:lpstr>UpSlide Table Of Content Master (do not edit)</vt:lpstr>
      <vt:lpstr>Driving Treasury Costs Down When Everything Else is Going Up</vt:lpstr>
      <vt:lpstr>PowerPoint Presentation</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WEBINAR SERIES</dc:title>
  <dc:creator>cdevecchi</dc:creator>
  <cp:lastModifiedBy>Chelsey Kukuk</cp:lastModifiedBy>
  <cp:revision>71</cp:revision>
  <dcterms:created xsi:type="dcterms:W3CDTF">2022-04-07T09:17:10Z</dcterms:created>
  <dcterms:modified xsi:type="dcterms:W3CDTF">2023-05-17T01:19:56Z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0x0101004C78CE09F451044085BD20AE26165FED</vt:lpwstr>
  </property>
</Properties>
</file>